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2"/>
  </p:notesMasterIdLst>
  <p:sldIdLst>
    <p:sldId id="461" r:id="rId2"/>
    <p:sldId id="489" r:id="rId3"/>
    <p:sldId id="490" r:id="rId4"/>
    <p:sldId id="529" r:id="rId5"/>
    <p:sldId id="491" r:id="rId6"/>
    <p:sldId id="492" r:id="rId7"/>
    <p:sldId id="494" r:id="rId8"/>
    <p:sldId id="496" r:id="rId9"/>
    <p:sldId id="519" r:id="rId10"/>
    <p:sldId id="520" r:id="rId11"/>
    <p:sldId id="521" r:id="rId12"/>
    <p:sldId id="530" r:id="rId13"/>
    <p:sldId id="531" r:id="rId14"/>
    <p:sldId id="506" r:id="rId15"/>
    <p:sldId id="504" r:id="rId16"/>
    <p:sldId id="497" r:id="rId17"/>
    <p:sldId id="513" r:id="rId18"/>
    <p:sldId id="522" r:id="rId19"/>
    <p:sldId id="514" r:id="rId20"/>
    <p:sldId id="524" r:id="rId21"/>
    <p:sldId id="523" r:id="rId22"/>
    <p:sldId id="525" r:id="rId23"/>
    <p:sldId id="517" r:id="rId24"/>
    <p:sldId id="526" r:id="rId25"/>
    <p:sldId id="527" r:id="rId26"/>
    <p:sldId id="516" r:id="rId27"/>
    <p:sldId id="518" r:id="rId28"/>
    <p:sldId id="528" r:id="rId29"/>
    <p:sldId id="515" r:id="rId30"/>
    <p:sldId id="512" r:id="rId31"/>
  </p:sldIdLst>
  <p:sldSz cx="9144000" cy="6858000" type="screen4x3"/>
  <p:notesSz cx="6858000" cy="9144000"/>
  <p:defaultTex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marL="0" marR="0" indent="0"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1pPr>
    <a:lvl2pPr marL="0" marR="0" indent="96012"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2pPr>
    <a:lvl3pPr marL="0" marR="0" indent="192024"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3pPr>
    <a:lvl4pPr marL="0" marR="0" indent="288036"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4pPr>
    <a:lvl5pPr marL="0" marR="0" indent="384048"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5pPr>
    <a:lvl6pPr marL="0" marR="0" indent="480060"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6pPr>
    <a:lvl7pPr marL="0" marR="0" indent="576072"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7pPr>
    <a:lvl8pPr marL="0" marR="0" indent="672084"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8pPr>
    <a:lvl9pPr marL="0" marR="0" indent="768096" algn="l" defTabSz="34671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525860"/>
        </a:solidFill>
        <a:effectLst/>
        <a:uFillTx/>
        <a:latin typeface="+mj-lt"/>
        <a:ea typeface="+mj-ea"/>
        <a:cs typeface="+mj-cs"/>
        <a:sym typeface="Roboto Regular"/>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guide id="3" orient="horz" pos="216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ga"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D34"/>
    <a:srgbClr val="620B97"/>
    <a:srgbClr val="89CA20"/>
    <a:srgbClr val="494949"/>
    <a:srgbClr val="FF850D"/>
    <a:srgbClr val="FFFFFF"/>
    <a:srgbClr val="46039F"/>
    <a:srgbClr val="000000"/>
    <a:srgbClr val="FF6433"/>
    <a:srgbClr val="6B9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3716" autoAdjust="0"/>
  </p:normalViewPr>
  <p:slideViewPr>
    <p:cSldViewPr snapToGrid="0" snapToObjects="1">
      <p:cViewPr varScale="1">
        <p:scale>
          <a:sx n="74" d="100"/>
          <a:sy n="74" d="100"/>
        </p:scale>
        <p:origin x="1086" y="72"/>
      </p:cViewPr>
      <p:guideLst>
        <p:guide orient="horz" pos="4320"/>
        <p:guide pos="7680"/>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2D0D8-49EF-426D-BA19-00B709E423BB}" type="doc">
      <dgm:prSet loTypeId="urn:microsoft.com/office/officeart/2005/8/layout/hList6" loCatId="list" qsTypeId="urn:microsoft.com/office/officeart/2005/8/quickstyle/simple1#1" qsCatId="simple" csTypeId="urn:microsoft.com/office/officeart/2005/8/colors/colorful1" csCatId="colorful" phldr="1"/>
      <dgm:spPr/>
      <dgm:t>
        <a:bodyPr/>
        <a:lstStyle/>
        <a:p>
          <a:endParaRPr lang="it-IT"/>
        </a:p>
      </dgm:t>
    </dgm:pt>
    <dgm:pt modelId="{8128FADB-726C-42D2-8E5F-04528174B44A}">
      <dgm:prSet phldrT="[Testo]"/>
      <dgm:spPr>
        <a:solidFill>
          <a:srgbClr val="FF3300"/>
        </a:solidFill>
      </dgm:spPr>
      <dgm:t>
        <a:bodyPr/>
        <a:lstStyle/>
        <a:p>
          <a:r>
            <a:rPr lang="it-IT" sz="2200" dirty="0"/>
            <a:t>1</a:t>
          </a:r>
        </a:p>
      </dgm:t>
    </dgm:pt>
    <dgm:pt modelId="{5E87AB36-9C0D-4F86-8A1D-56FEEAA1E8E0}" type="parTrans" cxnId="{873E045C-9EE8-4CDC-82CD-9F9FFA381950}">
      <dgm:prSet/>
      <dgm:spPr/>
      <dgm:t>
        <a:bodyPr/>
        <a:lstStyle/>
        <a:p>
          <a:endParaRPr lang="it-IT"/>
        </a:p>
      </dgm:t>
    </dgm:pt>
    <dgm:pt modelId="{FE0C5F31-08D8-4F9C-859B-CF8C61B7884D}" type="sibTrans" cxnId="{873E045C-9EE8-4CDC-82CD-9F9FFA381950}">
      <dgm:prSet/>
      <dgm:spPr/>
      <dgm:t>
        <a:bodyPr/>
        <a:lstStyle/>
        <a:p>
          <a:endParaRPr lang="it-IT"/>
        </a:p>
      </dgm:t>
    </dgm:pt>
    <dgm:pt modelId="{88409E50-FF2C-4E0F-9362-3002E4BBC916}">
      <dgm:prSet phldrT="[Testo]" custT="1"/>
      <dgm:spPr>
        <a:solidFill>
          <a:srgbClr val="FF3300"/>
        </a:solidFill>
      </dgm:spPr>
      <dgm:t>
        <a:bodyPr/>
        <a:lstStyle/>
        <a:p>
          <a:r>
            <a:rPr lang="it-IT" sz="1800" b="1" dirty="0" err="1"/>
            <a:t>Increasing</a:t>
          </a:r>
          <a:r>
            <a:rPr lang="it-IT" sz="1800" b="1" dirty="0"/>
            <a:t> innovative and </a:t>
          </a:r>
          <a:r>
            <a:rPr lang="it-IT" sz="1800" b="1" dirty="0" err="1"/>
            <a:t>international</a:t>
          </a:r>
          <a:r>
            <a:rPr lang="it-IT" sz="1800" b="1" dirty="0"/>
            <a:t> educational </a:t>
          </a:r>
          <a:r>
            <a:rPr lang="it-IT" sz="1800" b="1" dirty="0" err="1"/>
            <a:t>programs</a:t>
          </a:r>
          <a:r>
            <a:rPr lang="it-IT" sz="1800" b="1" dirty="0"/>
            <a:t> and curricula </a:t>
          </a:r>
        </a:p>
      </dgm:t>
    </dgm:pt>
    <dgm:pt modelId="{79E0850A-8618-4B55-A9F3-9ABE709A2D7F}" type="parTrans" cxnId="{47BEB950-5720-4D58-BDA3-0A87B2BD902A}">
      <dgm:prSet/>
      <dgm:spPr/>
      <dgm:t>
        <a:bodyPr/>
        <a:lstStyle/>
        <a:p>
          <a:endParaRPr lang="it-IT"/>
        </a:p>
      </dgm:t>
    </dgm:pt>
    <dgm:pt modelId="{D0DAB349-B66B-4663-94BF-1C5BB27E787A}" type="sibTrans" cxnId="{47BEB950-5720-4D58-BDA3-0A87B2BD902A}">
      <dgm:prSet/>
      <dgm:spPr/>
      <dgm:t>
        <a:bodyPr/>
        <a:lstStyle/>
        <a:p>
          <a:endParaRPr lang="it-IT"/>
        </a:p>
      </dgm:t>
    </dgm:pt>
    <dgm:pt modelId="{838D5438-ED3C-40CE-A9F9-7783A9373A65}">
      <dgm:prSet phldrT="[Testo]" custT="1"/>
      <dgm:spPr>
        <a:solidFill>
          <a:srgbClr val="00B0F0"/>
        </a:solidFill>
      </dgm:spPr>
      <dgm:t>
        <a:bodyPr/>
        <a:lstStyle/>
        <a:p>
          <a:r>
            <a:rPr lang="it-IT" sz="2400" dirty="0"/>
            <a:t>2</a:t>
          </a:r>
        </a:p>
      </dgm:t>
    </dgm:pt>
    <dgm:pt modelId="{BB9063A2-4B9E-4D65-9B4E-461B4CEBCB9D}" type="parTrans" cxnId="{F5B2948E-8106-4FBD-89C2-36CF50482DB7}">
      <dgm:prSet/>
      <dgm:spPr/>
      <dgm:t>
        <a:bodyPr/>
        <a:lstStyle/>
        <a:p>
          <a:endParaRPr lang="it-IT"/>
        </a:p>
      </dgm:t>
    </dgm:pt>
    <dgm:pt modelId="{B8CF5BFF-3E40-48DC-9ECF-4845FA2E18EA}" type="sibTrans" cxnId="{F5B2948E-8106-4FBD-89C2-36CF50482DB7}">
      <dgm:prSet/>
      <dgm:spPr/>
      <dgm:t>
        <a:bodyPr/>
        <a:lstStyle/>
        <a:p>
          <a:endParaRPr lang="it-IT"/>
        </a:p>
      </dgm:t>
    </dgm:pt>
    <dgm:pt modelId="{A8EFD703-E6FD-4075-A60B-EB02919FB8A5}">
      <dgm:prSet phldrT="[Testo]" custT="1"/>
      <dgm:spPr>
        <a:solidFill>
          <a:srgbClr val="008000"/>
        </a:solidFill>
      </dgm:spPr>
      <dgm:t>
        <a:bodyPr/>
        <a:lstStyle/>
        <a:p>
          <a:r>
            <a:rPr lang="it-IT" sz="2400" dirty="0"/>
            <a:t>3</a:t>
          </a:r>
        </a:p>
      </dgm:t>
    </dgm:pt>
    <dgm:pt modelId="{6F3A7046-09EE-4B81-941C-0F25907CAC3F}" type="parTrans" cxnId="{2DED0CAC-71AD-4626-A672-E4824E9F7B51}">
      <dgm:prSet/>
      <dgm:spPr/>
      <dgm:t>
        <a:bodyPr/>
        <a:lstStyle/>
        <a:p>
          <a:endParaRPr lang="it-IT"/>
        </a:p>
      </dgm:t>
    </dgm:pt>
    <dgm:pt modelId="{980B37D5-217C-45DC-A107-1C22F1828C7D}" type="sibTrans" cxnId="{2DED0CAC-71AD-4626-A672-E4824E9F7B51}">
      <dgm:prSet/>
      <dgm:spPr/>
      <dgm:t>
        <a:bodyPr/>
        <a:lstStyle/>
        <a:p>
          <a:endParaRPr lang="it-IT"/>
        </a:p>
      </dgm:t>
    </dgm:pt>
    <dgm:pt modelId="{EA287B8E-EC44-4A71-A975-166C1E028649}">
      <dgm:prSet phldrT="[Testo]" custT="1"/>
      <dgm:spPr>
        <a:solidFill>
          <a:srgbClr val="008000"/>
        </a:solidFill>
      </dgm:spPr>
      <dgm:t>
        <a:bodyPr/>
        <a:lstStyle/>
        <a:p>
          <a:r>
            <a:rPr lang="it-IT" sz="1800" b="1" dirty="0" err="1"/>
            <a:t>Creating</a:t>
          </a:r>
          <a:r>
            <a:rPr lang="it-IT" sz="1800" b="1" dirty="0"/>
            <a:t> </a:t>
          </a:r>
          <a:r>
            <a:rPr lang="it-IT" sz="1800" b="1" dirty="0" err="1"/>
            <a:t>bridges</a:t>
          </a:r>
          <a:r>
            <a:rPr lang="it-IT" sz="1800" b="1" dirty="0"/>
            <a:t> </a:t>
          </a:r>
          <a:r>
            <a:rPr lang="it-IT" sz="1800" b="1" dirty="0" err="1"/>
            <a:t>between</a:t>
          </a:r>
          <a:r>
            <a:rPr lang="it-IT" sz="1800" b="1" dirty="0"/>
            <a:t> Institutions, </a:t>
          </a:r>
          <a:r>
            <a:rPr lang="it-IT" sz="1800" b="1" dirty="0" err="1"/>
            <a:t>Firms</a:t>
          </a:r>
          <a:r>
            <a:rPr lang="it-IT" sz="1800" b="1" dirty="0"/>
            <a:t> and Society</a:t>
          </a:r>
        </a:p>
      </dgm:t>
    </dgm:pt>
    <dgm:pt modelId="{7528B346-4DBA-4235-8E27-864F517CEEFA}" type="parTrans" cxnId="{98E5750E-9608-451C-85CC-AE82CE0BE648}">
      <dgm:prSet/>
      <dgm:spPr/>
      <dgm:t>
        <a:bodyPr/>
        <a:lstStyle/>
        <a:p>
          <a:endParaRPr lang="it-IT"/>
        </a:p>
      </dgm:t>
    </dgm:pt>
    <dgm:pt modelId="{2BC912B8-F522-48F6-94F6-C353263A4A77}" type="sibTrans" cxnId="{98E5750E-9608-451C-85CC-AE82CE0BE648}">
      <dgm:prSet/>
      <dgm:spPr/>
      <dgm:t>
        <a:bodyPr/>
        <a:lstStyle/>
        <a:p>
          <a:endParaRPr lang="it-IT"/>
        </a:p>
      </dgm:t>
    </dgm:pt>
    <dgm:pt modelId="{CFA38E4D-093B-42A3-B420-2720D5FF05D0}">
      <dgm:prSet custT="1"/>
      <dgm:spPr>
        <a:solidFill>
          <a:srgbClr val="00B0F0"/>
        </a:solidFill>
      </dgm:spPr>
      <dgm:t>
        <a:bodyPr/>
        <a:lstStyle/>
        <a:p>
          <a:r>
            <a:rPr lang="it-IT" sz="1800" b="1" dirty="0" err="1"/>
            <a:t>Improving</a:t>
          </a:r>
          <a:r>
            <a:rPr lang="it-IT" sz="1800" b="1" dirty="0"/>
            <a:t> </a:t>
          </a:r>
          <a:r>
            <a:rPr lang="it-IT" sz="1800" b="1" dirty="0" err="1"/>
            <a:t>transnational</a:t>
          </a:r>
          <a:r>
            <a:rPr lang="it-IT" sz="1800" b="1" dirty="0"/>
            <a:t> and </a:t>
          </a:r>
          <a:r>
            <a:rPr lang="it-IT" sz="1800" b="1" dirty="0" err="1"/>
            <a:t>interdisciplinary</a:t>
          </a:r>
          <a:r>
            <a:rPr lang="it-IT" sz="1800" b="1" dirty="0"/>
            <a:t> </a:t>
          </a:r>
          <a:r>
            <a:rPr lang="it-IT" sz="1800" b="1" dirty="0" err="1"/>
            <a:t>research</a:t>
          </a:r>
          <a:r>
            <a:rPr lang="it-IT" sz="1800" b="1" dirty="0"/>
            <a:t> and </a:t>
          </a:r>
          <a:r>
            <a:rPr lang="it-IT" sz="1800" b="1" dirty="0" err="1"/>
            <a:t>developing</a:t>
          </a:r>
          <a:r>
            <a:rPr lang="it-IT" sz="1800" b="1" dirty="0"/>
            <a:t> </a:t>
          </a:r>
          <a:r>
            <a:rPr lang="it-IT" sz="1800" b="1" dirty="0" err="1"/>
            <a:t>selected</a:t>
          </a:r>
          <a:r>
            <a:rPr lang="it-IT" sz="1800" b="1" dirty="0"/>
            <a:t> Centers of </a:t>
          </a:r>
          <a:r>
            <a:rPr lang="it-IT" sz="1800" b="1" dirty="0" err="1"/>
            <a:t>Excellence</a:t>
          </a:r>
          <a:endParaRPr lang="it-IT" sz="1800" b="1" dirty="0"/>
        </a:p>
      </dgm:t>
    </dgm:pt>
    <dgm:pt modelId="{17B9F0A1-F101-4989-B0E6-34AC12B2B48B}" type="parTrans" cxnId="{F242E40B-4523-440A-B41A-CBA907863815}">
      <dgm:prSet/>
      <dgm:spPr/>
      <dgm:t>
        <a:bodyPr/>
        <a:lstStyle/>
        <a:p>
          <a:endParaRPr lang="it-IT"/>
        </a:p>
      </dgm:t>
    </dgm:pt>
    <dgm:pt modelId="{25586747-E5A1-4774-96B5-6A40BA2435F3}" type="sibTrans" cxnId="{F242E40B-4523-440A-B41A-CBA907863815}">
      <dgm:prSet/>
      <dgm:spPr/>
      <dgm:t>
        <a:bodyPr/>
        <a:lstStyle/>
        <a:p>
          <a:endParaRPr lang="it-IT"/>
        </a:p>
      </dgm:t>
    </dgm:pt>
    <dgm:pt modelId="{A32FF78A-D9A1-41C6-8554-9D1EEB57F797}" type="pres">
      <dgm:prSet presAssocID="{2E82D0D8-49EF-426D-BA19-00B709E423BB}" presName="Name0" presStyleCnt="0">
        <dgm:presLayoutVars>
          <dgm:dir/>
          <dgm:resizeHandles val="exact"/>
        </dgm:presLayoutVars>
      </dgm:prSet>
      <dgm:spPr/>
      <dgm:t>
        <a:bodyPr/>
        <a:lstStyle/>
        <a:p>
          <a:endParaRPr lang="it-IT"/>
        </a:p>
      </dgm:t>
    </dgm:pt>
    <dgm:pt modelId="{DD20A73A-0746-4502-95FD-5944D6EC3EC6}" type="pres">
      <dgm:prSet presAssocID="{8128FADB-726C-42D2-8E5F-04528174B44A}" presName="node" presStyleLbl="node1" presStyleIdx="0" presStyleCnt="3">
        <dgm:presLayoutVars>
          <dgm:bulletEnabled val="1"/>
        </dgm:presLayoutVars>
      </dgm:prSet>
      <dgm:spPr/>
      <dgm:t>
        <a:bodyPr/>
        <a:lstStyle/>
        <a:p>
          <a:endParaRPr lang="it-IT"/>
        </a:p>
      </dgm:t>
    </dgm:pt>
    <dgm:pt modelId="{E093846A-E81B-441F-A57D-16A56C678AC0}" type="pres">
      <dgm:prSet presAssocID="{FE0C5F31-08D8-4F9C-859B-CF8C61B7884D}" presName="sibTrans" presStyleCnt="0"/>
      <dgm:spPr/>
    </dgm:pt>
    <dgm:pt modelId="{314B5370-D846-4688-B78B-4C388AF37194}" type="pres">
      <dgm:prSet presAssocID="{838D5438-ED3C-40CE-A9F9-7783A9373A65}" presName="node" presStyleLbl="node1" presStyleIdx="1" presStyleCnt="3">
        <dgm:presLayoutVars>
          <dgm:bulletEnabled val="1"/>
        </dgm:presLayoutVars>
      </dgm:prSet>
      <dgm:spPr/>
      <dgm:t>
        <a:bodyPr/>
        <a:lstStyle/>
        <a:p>
          <a:endParaRPr lang="it-IT"/>
        </a:p>
      </dgm:t>
    </dgm:pt>
    <dgm:pt modelId="{6E8A26B9-FFD3-46D1-8712-CAF6FE8680CC}" type="pres">
      <dgm:prSet presAssocID="{B8CF5BFF-3E40-48DC-9ECF-4845FA2E18EA}" presName="sibTrans" presStyleCnt="0"/>
      <dgm:spPr/>
    </dgm:pt>
    <dgm:pt modelId="{E076E21A-91C5-42A9-9397-FCF9F6A9A220}" type="pres">
      <dgm:prSet presAssocID="{A8EFD703-E6FD-4075-A60B-EB02919FB8A5}" presName="node" presStyleLbl="node1" presStyleIdx="2" presStyleCnt="3">
        <dgm:presLayoutVars>
          <dgm:bulletEnabled val="1"/>
        </dgm:presLayoutVars>
      </dgm:prSet>
      <dgm:spPr/>
      <dgm:t>
        <a:bodyPr/>
        <a:lstStyle/>
        <a:p>
          <a:endParaRPr lang="it-IT"/>
        </a:p>
      </dgm:t>
    </dgm:pt>
  </dgm:ptLst>
  <dgm:cxnLst>
    <dgm:cxn modelId="{B7493E2D-76A8-4CB9-A7E8-0AF720FAC189}" type="presOf" srcId="{88409E50-FF2C-4E0F-9362-3002E4BBC916}" destId="{DD20A73A-0746-4502-95FD-5944D6EC3EC6}" srcOrd="0" destOrd="1" presId="urn:microsoft.com/office/officeart/2005/8/layout/hList6"/>
    <dgm:cxn modelId="{873E045C-9EE8-4CDC-82CD-9F9FFA381950}" srcId="{2E82D0D8-49EF-426D-BA19-00B709E423BB}" destId="{8128FADB-726C-42D2-8E5F-04528174B44A}" srcOrd="0" destOrd="0" parTransId="{5E87AB36-9C0D-4F86-8A1D-56FEEAA1E8E0}" sibTransId="{FE0C5F31-08D8-4F9C-859B-CF8C61B7884D}"/>
    <dgm:cxn modelId="{8EA4FB94-E0D9-4B09-AFEB-9FA6C6810F17}" type="presOf" srcId="{A8EFD703-E6FD-4075-A60B-EB02919FB8A5}" destId="{E076E21A-91C5-42A9-9397-FCF9F6A9A220}" srcOrd="0" destOrd="0" presId="urn:microsoft.com/office/officeart/2005/8/layout/hList6"/>
    <dgm:cxn modelId="{6FBCAC97-C7CC-4F89-8DBE-A356D8A0051B}" type="presOf" srcId="{EA287B8E-EC44-4A71-A975-166C1E028649}" destId="{E076E21A-91C5-42A9-9397-FCF9F6A9A220}" srcOrd="0" destOrd="1" presId="urn:microsoft.com/office/officeart/2005/8/layout/hList6"/>
    <dgm:cxn modelId="{2DED0CAC-71AD-4626-A672-E4824E9F7B51}" srcId="{2E82D0D8-49EF-426D-BA19-00B709E423BB}" destId="{A8EFD703-E6FD-4075-A60B-EB02919FB8A5}" srcOrd="2" destOrd="0" parTransId="{6F3A7046-09EE-4B81-941C-0F25907CAC3F}" sibTransId="{980B37D5-217C-45DC-A107-1C22F1828C7D}"/>
    <dgm:cxn modelId="{612B4919-68F6-46E5-8F66-7C8EB0A83B2C}" type="presOf" srcId="{8128FADB-726C-42D2-8E5F-04528174B44A}" destId="{DD20A73A-0746-4502-95FD-5944D6EC3EC6}" srcOrd="0" destOrd="0" presId="urn:microsoft.com/office/officeart/2005/8/layout/hList6"/>
    <dgm:cxn modelId="{26AC1340-2D4B-4076-A7F1-81F3D61B88CD}" type="presOf" srcId="{CFA38E4D-093B-42A3-B420-2720D5FF05D0}" destId="{314B5370-D846-4688-B78B-4C388AF37194}" srcOrd="0" destOrd="1" presId="urn:microsoft.com/office/officeart/2005/8/layout/hList6"/>
    <dgm:cxn modelId="{37EE8FE8-BD61-4122-99E9-7B4AE590B23B}" type="presOf" srcId="{2E82D0D8-49EF-426D-BA19-00B709E423BB}" destId="{A32FF78A-D9A1-41C6-8554-9D1EEB57F797}" srcOrd="0" destOrd="0" presId="urn:microsoft.com/office/officeart/2005/8/layout/hList6"/>
    <dgm:cxn modelId="{98E5750E-9608-451C-85CC-AE82CE0BE648}" srcId="{A8EFD703-E6FD-4075-A60B-EB02919FB8A5}" destId="{EA287B8E-EC44-4A71-A975-166C1E028649}" srcOrd="0" destOrd="0" parTransId="{7528B346-4DBA-4235-8E27-864F517CEEFA}" sibTransId="{2BC912B8-F522-48F6-94F6-C353263A4A77}"/>
    <dgm:cxn modelId="{47BEB950-5720-4D58-BDA3-0A87B2BD902A}" srcId="{8128FADB-726C-42D2-8E5F-04528174B44A}" destId="{88409E50-FF2C-4E0F-9362-3002E4BBC916}" srcOrd="0" destOrd="0" parTransId="{79E0850A-8618-4B55-A9F3-9ABE709A2D7F}" sibTransId="{D0DAB349-B66B-4663-94BF-1C5BB27E787A}"/>
    <dgm:cxn modelId="{F5B2948E-8106-4FBD-89C2-36CF50482DB7}" srcId="{2E82D0D8-49EF-426D-BA19-00B709E423BB}" destId="{838D5438-ED3C-40CE-A9F9-7783A9373A65}" srcOrd="1" destOrd="0" parTransId="{BB9063A2-4B9E-4D65-9B4E-461B4CEBCB9D}" sibTransId="{B8CF5BFF-3E40-48DC-9ECF-4845FA2E18EA}"/>
    <dgm:cxn modelId="{F242E40B-4523-440A-B41A-CBA907863815}" srcId="{838D5438-ED3C-40CE-A9F9-7783A9373A65}" destId="{CFA38E4D-093B-42A3-B420-2720D5FF05D0}" srcOrd="0" destOrd="0" parTransId="{17B9F0A1-F101-4989-B0E6-34AC12B2B48B}" sibTransId="{25586747-E5A1-4774-96B5-6A40BA2435F3}"/>
    <dgm:cxn modelId="{8836F103-2B5F-4063-9064-677C82032E5C}" type="presOf" srcId="{838D5438-ED3C-40CE-A9F9-7783A9373A65}" destId="{314B5370-D846-4688-B78B-4C388AF37194}" srcOrd="0" destOrd="0" presId="urn:microsoft.com/office/officeart/2005/8/layout/hList6"/>
    <dgm:cxn modelId="{05785EE8-92EC-4947-B5B6-82479BAE211F}" type="presParOf" srcId="{A32FF78A-D9A1-41C6-8554-9D1EEB57F797}" destId="{DD20A73A-0746-4502-95FD-5944D6EC3EC6}" srcOrd="0" destOrd="0" presId="urn:microsoft.com/office/officeart/2005/8/layout/hList6"/>
    <dgm:cxn modelId="{4071DD63-FE99-4414-930D-5F2B8D4C4A76}" type="presParOf" srcId="{A32FF78A-D9A1-41C6-8554-9D1EEB57F797}" destId="{E093846A-E81B-441F-A57D-16A56C678AC0}" srcOrd="1" destOrd="0" presId="urn:microsoft.com/office/officeart/2005/8/layout/hList6"/>
    <dgm:cxn modelId="{CD9ADD4A-F164-4787-81A8-4180BF6F1B65}" type="presParOf" srcId="{A32FF78A-D9A1-41C6-8554-9D1EEB57F797}" destId="{314B5370-D846-4688-B78B-4C388AF37194}" srcOrd="2" destOrd="0" presId="urn:microsoft.com/office/officeart/2005/8/layout/hList6"/>
    <dgm:cxn modelId="{041F37F5-0742-4C27-905E-647A6DE10928}" type="presParOf" srcId="{A32FF78A-D9A1-41C6-8554-9D1EEB57F797}" destId="{6E8A26B9-FFD3-46D1-8712-CAF6FE8680CC}" srcOrd="3" destOrd="0" presId="urn:microsoft.com/office/officeart/2005/8/layout/hList6"/>
    <dgm:cxn modelId="{03BE7A49-F911-4541-8C00-D9ED99CEAA05}" type="presParOf" srcId="{A32FF78A-D9A1-41C6-8554-9D1EEB57F797}" destId="{E076E21A-91C5-42A9-9397-FCF9F6A9A22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396E1-19B1-4890-8CF9-3E9D8860F908}" type="doc">
      <dgm:prSet loTypeId="urn:microsoft.com/office/officeart/2005/8/layout/default#2" loCatId="list" qsTypeId="urn:microsoft.com/office/officeart/2005/8/quickstyle/simple1#2" qsCatId="simple" csTypeId="urn:microsoft.com/office/officeart/2005/8/colors/colorful1#7" csCatId="colorful" phldr="1"/>
      <dgm:spPr/>
      <dgm:t>
        <a:bodyPr/>
        <a:lstStyle/>
        <a:p>
          <a:endParaRPr lang="it-IT"/>
        </a:p>
      </dgm:t>
    </dgm:pt>
    <dgm:pt modelId="{1797CBB3-124E-4075-BDCC-ECC4637EC022}">
      <dgm:prSet phldrT="[Testo]" custT="1"/>
      <dgm:spPr>
        <a:noFill/>
        <a:ln>
          <a:solidFill>
            <a:schemeClr val="accent4">
              <a:lumMod val="60000"/>
              <a:lumOff val="40000"/>
            </a:schemeClr>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a:t>
          </a:r>
          <a:r>
            <a:rPr lang="it-IT" altLang="it-IT" sz="1800" b="1" dirty="0" smtClean="0">
              <a:solidFill>
                <a:schemeClr val="tx1"/>
              </a:solidFill>
              <a:latin typeface="+mn-lt"/>
              <a:ea typeface="ＭＳ Ｐゴシック"/>
              <a:cs typeface="Arial" panose="020B0604020202020204" pitchFamily="34" charset="0"/>
            </a:rPr>
            <a:t> </a:t>
          </a:r>
          <a:r>
            <a:rPr lang="en-GB" altLang="it-IT" sz="1800" b="1" dirty="0" smtClean="0">
              <a:solidFill>
                <a:schemeClr val="tx1"/>
              </a:solidFill>
              <a:latin typeface="+mn-lt"/>
              <a:ea typeface="ＭＳ Ｐゴシック"/>
              <a:cs typeface="Arial" panose="020B0604020202020204" pitchFamily="34" charset="0"/>
            </a:rPr>
            <a:t>OF </a:t>
          </a:r>
          <a:r>
            <a:rPr lang="fr-FR" altLang="it-IT" sz="1800" b="1" dirty="0" smtClean="0">
              <a:solidFill>
                <a:schemeClr val="tx1"/>
              </a:solidFill>
              <a:latin typeface="+mn-lt"/>
              <a:ea typeface="ＭＳ Ｐゴシック"/>
              <a:cs typeface="Arial" panose="020B0604020202020204" pitchFamily="34" charset="0"/>
            </a:rPr>
            <a:t>E</a:t>
          </a:r>
          <a:r>
            <a:rPr lang="en-GB" altLang="it-IT" sz="1800" b="1" dirty="0" smtClean="0">
              <a:solidFill>
                <a:schemeClr val="tx1"/>
              </a:solidFill>
              <a:latin typeface="+mn-lt"/>
              <a:ea typeface="ＭＳ Ｐゴシック"/>
              <a:cs typeface="Arial" panose="020B0604020202020204" pitchFamily="34" charset="0"/>
            </a:rPr>
            <a:t>CONOMICS</a:t>
          </a:r>
        </a:p>
        <a:p>
          <a:r>
            <a:rPr lang="it-IT" altLang="it-IT" sz="1600" b="0" dirty="0" smtClean="0">
              <a:solidFill>
                <a:schemeClr val="tx1"/>
              </a:solidFill>
              <a:latin typeface="+mn-lt"/>
              <a:cs typeface="Arial" panose="020B0604020202020204" pitchFamily="34" charset="0"/>
            </a:rPr>
            <a:t>Via Columbia, 2</a:t>
          </a:r>
        </a:p>
        <a:p>
          <a:r>
            <a:rPr lang="it-IT" altLang="it-IT" sz="1200" b="0" i="1" u="sng" dirty="0" smtClean="0">
              <a:solidFill>
                <a:schemeClr val="tx1"/>
              </a:solidFill>
              <a:latin typeface="+mn-lt"/>
              <a:cs typeface="Arial" panose="020B0604020202020204" pitchFamily="34" charset="0"/>
            </a:rPr>
            <a:t>www.economia.uniroma2.it</a:t>
          </a:r>
          <a:endParaRPr lang="it-IT" sz="1200" b="0" i="1" u="sng" dirty="0">
            <a:solidFill>
              <a:schemeClr val="tx1"/>
            </a:solidFill>
            <a:latin typeface="+mn-lt"/>
            <a:cs typeface="Arial" panose="020B0604020202020204" pitchFamily="34" charset="0"/>
          </a:endParaRPr>
        </a:p>
      </dgm:t>
    </dgm:pt>
    <dgm:pt modelId="{1BC9E634-6575-4080-8C7D-FA8BA2A6E457}" type="parTrans" cxnId="{EEA8BCDA-0D8A-4356-8718-913AFFBA87D4}">
      <dgm:prSet/>
      <dgm:spPr/>
      <dgm:t>
        <a:bodyPr/>
        <a:lstStyle/>
        <a:p>
          <a:endParaRPr lang="it-IT"/>
        </a:p>
      </dgm:t>
    </dgm:pt>
    <dgm:pt modelId="{1D0842A7-8247-4A39-A38A-863ED5F7E311}" type="sibTrans" cxnId="{EEA8BCDA-0D8A-4356-8718-913AFFBA87D4}">
      <dgm:prSet/>
      <dgm:spPr/>
      <dgm:t>
        <a:bodyPr/>
        <a:lstStyle/>
        <a:p>
          <a:endParaRPr lang="it-IT"/>
        </a:p>
      </dgm:t>
    </dgm:pt>
    <dgm:pt modelId="{3C687FE9-0C7E-4ECE-A625-DB832186A251}">
      <dgm:prSet phldrT="[Testo]" custT="1"/>
      <dgm:spPr>
        <a:noFill/>
        <a:ln>
          <a:solidFill>
            <a:schemeClr val="tx1"/>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a:t>
          </a:r>
          <a:r>
            <a:rPr lang="it-IT" altLang="it-IT" sz="1800" b="1" dirty="0" smtClean="0">
              <a:solidFill>
                <a:schemeClr val="tx1"/>
              </a:solidFill>
              <a:latin typeface="+mn-lt"/>
              <a:ea typeface="ＭＳ Ｐゴシック"/>
              <a:cs typeface="Arial" panose="020B0604020202020204" pitchFamily="34" charset="0"/>
            </a:rPr>
            <a:t> </a:t>
          </a:r>
          <a:r>
            <a:rPr lang="en-GB" altLang="it-IT" sz="1800" b="1" dirty="0" smtClean="0">
              <a:solidFill>
                <a:schemeClr val="tx1"/>
              </a:solidFill>
              <a:latin typeface="+mn-lt"/>
              <a:ea typeface="ＭＳ Ｐゴシック"/>
              <a:cs typeface="Arial" panose="020B0604020202020204" pitchFamily="34" charset="0"/>
            </a:rPr>
            <a:t>OF ENG</a:t>
          </a:r>
          <a:r>
            <a:rPr lang="fr-FR" altLang="it-IT" sz="1800" b="1" dirty="0" smtClean="0">
              <a:solidFill>
                <a:schemeClr val="tx1"/>
              </a:solidFill>
              <a:latin typeface="+mn-lt"/>
              <a:ea typeface="ＭＳ Ｐゴシック"/>
              <a:cs typeface="Arial" panose="020B0604020202020204" pitchFamily="34" charset="0"/>
            </a:rPr>
            <a:t>INEERING</a:t>
          </a:r>
        </a:p>
        <a:p>
          <a:r>
            <a:rPr lang="it-IT" altLang="it-IT" sz="1600" b="0" dirty="0" smtClean="0">
              <a:solidFill>
                <a:schemeClr val="tx1"/>
              </a:solidFill>
              <a:latin typeface="+mn-lt"/>
              <a:cs typeface="Arial" panose="020B0604020202020204" pitchFamily="34" charset="0"/>
            </a:rPr>
            <a:t>Via del Politecnico, 1</a:t>
          </a:r>
        </a:p>
        <a:p>
          <a:r>
            <a:rPr lang="it-IT" altLang="it-IT" sz="1200" b="0" i="1" u="sng" dirty="0" smtClean="0">
              <a:solidFill>
                <a:schemeClr val="tx1"/>
              </a:solidFill>
              <a:latin typeface="+mn-lt"/>
              <a:cs typeface="Arial" panose="020B0604020202020204" pitchFamily="34" charset="0"/>
            </a:rPr>
            <a:t>www.ing.uniroma2.it</a:t>
          </a:r>
          <a:endParaRPr lang="it-IT" sz="1800" b="0" i="1" u="sng" dirty="0">
            <a:solidFill>
              <a:schemeClr val="tx1"/>
            </a:solidFill>
            <a:latin typeface="+mn-lt"/>
            <a:cs typeface="Arial" panose="020B0604020202020204" pitchFamily="34" charset="0"/>
          </a:endParaRPr>
        </a:p>
      </dgm:t>
    </dgm:pt>
    <dgm:pt modelId="{BDEFD80C-964E-41B0-BDB0-775E2A0A39CE}" type="parTrans" cxnId="{1FB9DA3A-A888-4DFB-B4AE-07B41DA55F76}">
      <dgm:prSet/>
      <dgm:spPr/>
      <dgm:t>
        <a:bodyPr/>
        <a:lstStyle/>
        <a:p>
          <a:endParaRPr lang="it-IT"/>
        </a:p>
      </dgm:t>
    </dgm:pt>
    <dgm:pt modelId="{6E1C419D-3FE9-4D2E-A040-7CCD162EE650}" type="sibTrans" cxnId="{1FB9DA3A-A888-4DFB-B4AE-07B41DA55F76}">
      <dgm:prSet/>
      <dgm:spPr/>
      <dgm:t>
        <a:bodyPr/>
        <a:lstStyle/>
        <a:p>
          <a:endParaRPr lang="it-IT"/>
        </a:p>
      </dgm:t>
    </dgm:pt>
    <dgm:pt modelId="{556AF249-42C7-4795-9F0A-7FAE5EE88E0D}">
      <dgm:prSet phldrT="[Testo]" custT="1"/>
      <dgm:spPr>
        <a:noFill/>
        <a:ln>
          <a:solidFill>
            <a:srgbClr val="FF0000"/>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 OF MEDICINE AND SURGERY </a:t>
          </a:r>
        </a:p>
        <a:p>
          <a:r>
            <a:rPr lang="en-GB" altLang="it-IT" sz="1600" b="1" dirty="0" smtClean="0">
              <a:solidFill>
                <a:schemeClr val="tx1"/>
              </a:solidFill>
              <a:latin typeface="+mn-lt"/>
              <a:ea typeface="ＭＳ Ｐゴシック"/>
              <a:cs typeface="Arial" panose="020B0604020202020204" pitchFamily="34" charset="0"/>
            </a:rPr>
            <a:t>and University Hospital                 </a:t>
          </a:r>
        </a:p>
        <a:p>
          <a:r>
            <a:rPr lang="en-GB" altLang="it-IT" sz="1600" b="0" dirty="0" smtClean="0">
              <a:solidFill>
                <a:schemeClr val="tx1"/>
              </a:solidFill>
              <a:latin typeface="+mn-lt"/>
              <a:cs typeface="Arial" panose="020B0604020202020204" pitchFamily="34" charset="0"/>
            </a:rPr>
            <a:t>Via Montpellier, 1 </a:t>
          </a:r>
        </a:p>
        <a:p>
          <a:r>
            <a:rPr lang="en-GB" altLang="it-IT" sz="1200" b="0" i="1" u="sng" dirty="0" smtClean="0">
              <a:solidFill>
                <a:schemeClr val="tx1"/>
              </a:solidFill>
              <a:latin typeface="+mn-lt"/>
              <a:cs typeface="Arial" panose="020B0604020202020204" pitchFamily="34" charset="0"/>
            </a:rPr>
            <a:t>www.med.uniroma2.it</a:t>
          </a:r>
          <a:endParaRPr lang="it-IT" sz="1200" b="0" i="1" u="sng" dirty="0">
            <a:solidFill>
              <a:schemeClr val="tx1"/>
            </a:solidFill>
            <a:latin typeface="+mn-lt"/>
            <a:cs typeface="Arial" panose="020B0604020202020204" pitchFamily="34" charset="0"/>
          </a:endParaRPr>
        </a:p>
      </dgm:t>
    </dgm:pt>
    <dgm:pt modelId="{1A2ACA4C-051D-4450-B4A8-8DE467DEC676}" type="parTrans" cxnId="{5EB9C6D0-E58D-45FA-AEB2-BD9D25DB6186}">
      <dgm:prSet/>
      <dgm:spPr/>
      <dgm:t>
        <a:bodyPr/>
        <a:lstStyle/>
        <a:p>
          <a:endParaRPr lang="it-IT"/>
        </a:p>
      </dgm:t>
    </dgm:pt>
    <dgm:pt modelId="{D8063ED1-2629-48B7-BE40-70D7675B19BD}" type="sibTrans" cxnId="{5EB9C6D0-E58D-45FA-AEB2-BD9D25DB6186}">
      <dgm:prSet/>
      <dgm:spPr/>
      <dgm:t>
        <a:bodyPr/>
        <a:lstStyle/>
        <a:p>
          <a:endParaRPr lang="it-IT"/>
        </a:p>
      </dgm:t>
    </dgm:pt>
    <dgm:pt modelId="{A6B025B1-E404-4162-A2DB-9E246D6EEB11}">
      <dgm:prSet phldrT="[Testo]" custT="1"/>
      <dgm:spPr>
        <a:noFill/>
        <a:ln>
          <a:solidFill>
            <a:schemeClr val="accent3">
              <a:lumMod val="60000"/>
              <a:lumOff val="40000"/>
            </a:schemeClr>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 OF MATHEMATICAL PHYSICAL AND NATURAL SCIENCES</a:t>
          </a:r>
        </a:p>
        <a:p>
          <a:r>
            <a:rPr lang="it-IT" altLang="it-IT" sz="1600" b="0" dirty="0" smtClean="0">
              <a:solidFill>
                <a:schemeClr val="tx1"/>
              </a:solidFill>
              <a:latin typeface="+mn-lt"/>
              <a:cs typeface="Arial" panose="020B0604020202020204" pitchFamily="34" charset="0"/>
            </a:rPr>
            <a:t>Via della Ricerca Scientifica, 1</a:t>
          </a:r>
        </a:p>
        <a:p>
          <a:r>
            <a:rPr lang="it-IT" altLang="it-IT" sz="1200" b="0" i="1" u="sng" dirty="0" smtClean="0">
              <a:solidFill>
                <a:schemeClr val="tx1"/>
              </a:solidFill>
              <a:latin typeface="+mn-lt"/>
              <a:cs typeface="Arial" panose="020B0604020202020204" pitchFamily="34" charset="0"/>
            </a:rPr>
            <a:t>www.scienze.uniroma2.it</a:t>
          </a:r>
          <a:endParaRPr lang="it-IT" sz="1600" b="0" i="1" u="sng" dirty="0">
            <a:solidFill>
              <a:schemeClr val="tx1"/>
            </a:solidFill>
            <a:latin typeface="+mn-lt"/>
            <a:cs typeface="Arial" panose="020B0604020202020204" pitchFamily="34" charset="0"/>
          </a:endParaRPr>
        </a:p>
      </dgm:t>
    </dgm:pt>
    <dgm:pt modelId="{A2FD4231-81AD-47E7-88BE-2563B84CDA5E}" type="parTrans" cxnId="{BAF66F23-955A-4905-95B5-38CBCF71BC53}">
      <dgm:prSet/>
      <dgm:spPr/>
      <dgm:t>
        <a:bodyPr/>
        <a:lstStyle/>
        <a:p>
          <a:endParaRPr lang="it-IT"/>
        </a:p>
      </dgm:t>
    </dgm:pt>
    <dgm:pt modelId="{CB6A9D5D-BA12-4E84-A32F-368D334FB77C}" type="sibTrans" cxnId="{BAF66F23-955A-4905-95B5-38CBCF71BC53}">
      <dgm:prSet/>
      <dgm:spPr/>
      <dgm:t>
        <a:bodyPr/>
        <a:lstStyle/>
        <a:p>
          <a:endParaRPr lang="it-IT"/>
        </a:p>
      </dgm:t>
    </dgm:pt>
    <dgm:pt modelId="{C3DF97BA-4923-488F-A0F0-EB710B6A7615}">
      <dgm:prSet phldrT="[Testo]" custT="1"/>
      <dgm:spPr>
        <a:noFill/>
        <a:ln>
          <a:solidFill>
            <a:schemeClr val="accent1">
              <a:lumMod val="60000"/>
              <a:lumOff val="40000"/>
            </a:schemeClr>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a:t>
          </a:r>
          <a:r>
            <a:rPr lang="fr-FR" altLang="it-IT" sz="1800" b="1" dirty="0" smtClean="0">
              <a:solidFill>
                <a:schemeClr val="tx1"/>
              </a:solidFill>
              <a:latin typeface="+mn-lt"/>
              <a:ea typeface="ＭＳ Ｐゴシック"/>
              <a:cs typeface="Arial" panose="020B0604020202020204" pitchFamily="34" charset="0"/>
            </a:rPr>
            <a:t> OF LAW</a:t>
          </a:r>
        </a:p>
        <a:p>
          <a:r>
            <a:rPr lang="it-IT" altLang="it-IT" sz="1600" b="0" dirty="0" smtClean="0">
              <a:solidFill>
                <a:schemeClr val="tx1"/>
              </a:solidFill>
              <a:latin typeface="+mn-lt"/>
              <a:cs typeface="Arial" panose="020B0604020202020204" pitchFamily="34" charset="0"/>
            </a:rPr>
            <a:t>Via Cracovia</a:t>
          </a:r>
          <a:endParaRPr lang="it-IT" altLang="it-IT" sz="1600" b="1" dirty="0" smtClean="0">
            <a:solidFill>
              <a:schemeClr val="tx1"/>
            </a:solidFill>
            <a:latin typeface="+mn-lt"/>
            <a:cs typeface="Arial" panose="020B0604020202020204" pitchFamily="34" charset="0"/>
          </a:endParaRPr>
        </a:p>
        <a:p>
          <a:r>
            <a:rPr lang="it-IT" altLang="it-IT" sz="1200" b="0" i="1" u="sng" dirty="0" smtClean="0">
              <a:solidFill>
                <a:schemeClr val="tx1"/>
              </a:solidFill>
              <a:latin typeface="+mn-lt"/>
              <a:cs typeface="Arial" panose="020B0604020202020204" pitchFamily="34" charset="0"/>
            </a:rPr>
            <a:t>www.juris.uniroma2.it </a:t>
          </a:r>
          <a:endParaRPr lang="it-IT" sz="1800" b="0" i="1" u="sng" dirty="0">
            <a:solidFill>
              <a:schemeClr val="tx1"/>
            </a:solidFill>
            <a:latin typeface="+mn-lt"/>
            <a:cs typeface="Arial" panose="020B0604020202020204" pitchFamily="34" charset="0"/>
          </a:endParaRPr>
        </a:p>
      </dgm:t>
    </dgm:pt>
    <dgm:pt modelId="{EC4BF225-C8E8-4C85-8DBB-4A1FB30BB867}" type="parTrans" cxnId="{6E05CF3C-3088-4A26-B5E0-7DAA1915F932}">
      <dgm:prSet/>
      <dgm:spPr/>
      <dgm:t>
        <a:bodyPr/>
        <a:lstStyle/>
        <a:p>
          <a:endParaRPr lang="it-IT"/>
        </a:p>
      </dgm:t>
    </dgm:pt>
    <dgm:pt modelId="{4DD1FBC5-7C47-40CE-B48E-7AC1057C3136}" type="sibTrans" cxnId="{6E05CF3C-3088-4A26-B5E0-7DAA1915F932}">
      <dgm:prSet/>
      <dgm:spPr/>
      <dgm:t>
        <a:bodyPr/>
        <a:lstStyle/>
        <a:p>
          <a:endParaRPr lang="it-IT"/>
        </a:p>
      </dgm:t>
    </dgm:pt>
    <dgm:pt modelId="{09569C1A-DD94-46FC-9452-A21F2B47F226}">
      <dgm:prSet phldrT="[Testo]" custT="1"/>
      <dgm:spPr>
        <a:noFill/>
        <a:ln>
          <a:solidFill>
            <a:srgbClr val="FFCCFF"/>
          </a:solidFill>
        </a:ln>
      </dgm:spPr>
      <dgm:t>
        <a:bodyPr/>
        <a:lstStyle/>
        <a:p>
          <a:r>
            <a:rPr lang="en-GB" altLang="it-IT" sz="1800" b="1" dirty="0" smtClean="0">
              <a:solidFill>
                <a:schemeClr val="tx1"/>
              </a:solidFill>
              <a:latin typeface="+mn-lt"/>
              <a:ea typeface="ＭＳ Ｐゴシック"/>
              <a:cs typeface="Arial" panose="020B0604020202020204" pitchFamily="34" charset="0"/>
            </a:rPr>
            <a:t>SCHOOL</a:t>
          </a:r>
          <a:r>
            <a:rPr lang="it-IT" altLang="it-IT" sz="1800" b="1" dirty="0" smtClean="0">
              <a:solidFill>
                <a:schemeClr val="tx1"/>
              </a:solidFill>
              <a:latin typeface="+mn-lt"/>
              <a:ea typeface="ＭＳ Ｐゴシック"/>
              <a:cs typeface="Arial" panose="020B0604020202020204" pitchFamily="34" charset="0"/>
            </a:rPr>
            <a:t> </a:t>
          </a:r>
          <a:r>
            <a:rPr lang="en-GB" altLang="it-IT" sz="1800" b="1" dirty="0" smtClean="0">
              <a:solidFill>
                <a:schemeClr val="tx1"/>
              </a:solidFill>
              <a:latin typeface="+mn-lt"/>
              <a:ea typeface="ＭＳ Ｐゴシック"/>
              <a:cs typeface="Arial" panose="020B0604020202020204" pitchFamily="34" charset="0"/>
            </a:rPr>
            <a:t>OF HUMANITIES AND PHILOSOPHY                  </a:t>
          </a:r>
        </a:p>
        <a:p>
          <a:r>
            <a:rPr lang="it-IT" altLang="it-IT" sz="1600" b="0" dirty="0" smtClean="0">
              <a:solidFill>
                <a:schemeClr val="tx1"/>
              </a:solidFill>
              <a:latin typeface="+mn-lt"/>
              <a:cs typeface="Arial" panose="020B0604020202020204" pitchFamily="34" charset="0"/>
            </a:rPr>
            <a:t>Via Columbia, 1</a:t>
          </a:r>
          <a:r>
            <a:rPr lang="it-IT" altLang="it-IT" sz="1800" b="0" dirty="0" smtClean="0">
              <a:solidFill>
                <a:schemeClr val="tx1"/>
              </a:solidFill>
              <a:latin typeface="+mn-lt"/>
              <a:cs typeface="Arial" panose="020B0604020202020204" pitchFamily="34" charset="0"/>
            </a:rPr>
            <a:t> </a:t>
          </a:r>
        </a:p>
        <a:p>
          <a:r>
            <a:rPr lang="it-IT" altLang="it-IT" sz="1200" b="0" i="1" u="sng" dirty="0" smtClean="0">
              <a:solidFill>
                <a:schemeClr val="tx1"/>
              </a:solidFill>
              <a:latin typeface="+mn-lt"/>
              <a:cs typeface="Arial" panose="020B0604020202020204" pitchFamily="34" charset="0"/>
            </a:rPr>
            <a:t>www.lettere.uniroma2.it</a:t>
          </a:r>
          <a:endParaRPr lang="it-IT" sz="1600" b="0" i="1" u="sng" dirty="0">
            <a:solidFill>
              <a:schemeClr val="tx1"/>
            </a:solidFill>
            <a:latin typeface="+mn-lt"/>
            <a:cs typeface="Arial" panose="020B0604020202020204" pitchFamily="34" charset="0"/>
          </a:endParaRPr>
        </a:p>
      </dgm:t>
    </dgm:pt>
    <dgm:pt modelId="{0FB9595E-5B0C-4036-896E-FE2EA3D7672D}" type="parTrans" cxnId="{CBA09F5A-61E5-4305-BEB9-004C7E65CC7A}">
      <dgm:prSet/>
      <dgm:spPr/>
      <dgm:t>
        <a:bodyPr/>
        <a:lstStyle/>
        <a:p>
          <a:endParaRPr lang="it-IT"/>
        </a:p>
      </dgm:t>
    </dgm:pt>
    <dgm:pt modelId="{DAAFC981-9512-47DF-8081-B6E13E1BE815}" type="sibTrans" cxnId="{CBA09F5A-61E5-4305-BEB9-004C7E65CC7A}">
      <dgm:prSet/>
      <dgm:spPr/>
      <dgm:t>
        <a:bodyPr/>
        <a:lstStyle/>
        <a:p>
          <a:endParaRPr lang="it-IT"/>
        </a:p>
      </dgm:t>
    </dgm:pt>
    <dgm:pt modelId="{F5E67337-4E53-493F-BC6B-E86689CE22C0}" type="pres">
      <dgm:prSet presAssocID="{6DE396E1-19B1-4890-8CF9-3E9D8860F908}" presName="diagram" presStyleCnt="0">
        <dgm:presLayoutVars>
          <dgm:dir/>
          <dgm:resizeHandles val="exact"/>
        </dgm:presLayoutVars>
      </dgm:prSet>
      <dgm:spPr/>
      <dgm:t>
        <a:bodyPr/>
        <a:lstStyle/>
        <a:p>
          <a:endParaRPr lang="it-IT"/>
        </a:p>
      </dgm:t>
    </dgm:pt>
    <dgm:pt modelId="{09B626FD-3602-4D04-9CA7-884D20480866}" type="pres">
      <dgm:prSet presAssocID="{1797CBB3-124E-4075-BDCC-ECC4637EC022}" presName="node" presStyleLbl="node1" presStyleIdx="0" presStyleCnt="6" custScaleY="138529" custLinFactNeighborX="-410" custLinFactNeighborY="-1225">
        <dgm:presLayoutVars>
          <dgm:bulletEnabled val="1"/>
        </dgm:presLayoutVars>
      </dgm:prSet>
      <dgm:spPr>
        <a:prstGeom prst="snip2DiagRect">
          <a:avLst/>
        </a:prstGeom>
      </dgm:spPr>
      <dgm:t>
        <a:bodyPr/>
        <a:lstStyle/>
        <a:p>
          <a:endParaRPr lang="it-IT"/>
        </a:p>
      </dgm:t>
    </dgm:pt>
    <dgm:pt modelId="{F907F5A8-4DF0-490F-93A1-17FD79BCEC02}" type="pres">
      <dgm:prSet presAssocID="{1D0842A7-8247-4A39-A38A-863ED5F7E311}" presName="sibTrans" presStyleCnt="0"/>
      <dgm:spPr/>
    </dgm:pt>
    <dgm:pt modelId="{3A796950-52FC-43DA-8EB1-3B28530FBCED}" type="pres">
      <dgm:prSet presAssocID="{3C687FE9-0C7E-4ECE-A625-DB832186A251}" presName="node" presStyleLbl="node1" presStyleIdx="1" presStyleCnt="6" custScaleY="138529">
        <dgm:presLayoutVars>
          <dgm:bulletEnabled val="1"/>
        </dgm:presLayoutVars>
      </dgm:prSet>
      <dgm:spPr>
        <a:prstGeom prst="snip2DiagRect">
          <a:avLst/>
        </a:prstGeom>
      </dgm:spPr>
      <dgm:t>
        <a:bodyPr/>
        <a:lstStyle/>
        <a:p>
          <a:endParaRPr lang="it-IT"/>
        </a:p>
      </dgm:t>
    </dgm:pt>
    <dgm:pt modelId="{7010D71D-D714-41F1-8198-18A86104C47F}" type="pres">
      <dgm:prSet presAssocID="{6E1C419D-3FE9-4D2E-A040-7CCD162EE650}" presName="sibTrans" presStyleCnt="0"/>
      <dgm:spPr/>
    </dgm:pt>
    <dgm:pt modelId="{21C2A278-2300-42AF-97C3-5894C1A0A4E7}" type="pres">
      <dgm:prSet presAssocID="{556AF249-42C7-4795-9F0A-7FAE5EE88E0D}" presName="node" presStyleLbl="node1" presStyleIdx="2" presStyleCnt="6" custScaleY="138529" custLinFactNeighborX="-2759" custLinFactNeighborY="-1225">
        <dgm:presLayoutVars>
          <dgm:bulletEnabled val="1"/>
        </dgm:presLayoutVars>
      </dgm:prSet>
      <dgm:spPr>
        <a:prstGeom prst="snip2DiagRect">
          <a:avLst/>
        </a:prstGeom>
      </dgm:spPr>
      <dgm:t>
        <a:bodyPr/>
        <a:lstStyle/>
        <a:p>
          <a:endParaRPr lang="it-IT"/>
        </a:p>
      </dgm:t>
    </dgm:pt>
    <dgm:pt modelId="{7E674C06-B5CD-4C77-8A03-386FC90DF732}" type="pres">
      <dgm:prSet presAssocID="{D8063ED1-2629-48B7-BE40-70D7675B19BD}" presName="sibTrans" presStyleCnt="0"/>
      <dgm:spPr/>
    </dgm:pt>
    <dgm:pt modelId="{9199B201-F001-48BE-8923-0C8FA135A239}" type="pres">
      <dgm:prSet presAssocID="{A6B025B1-E404-4162-A2DB-9E246D6EEB11}" presName="node" presStyleLbl="node1" presStyleIdx="3" presStyleCnt="6" custScaleY="138529">
        <dgm:presLayoutVars>
          <dgm:bulletEnabled val="1"/>
        </dgm:presLayoutVars>
      </dgm:prSet>
      <dgm:spPr>
        <a:prstGeom prst="snip2DiagRect">
          <a:avLst/>
        </a:prstGeom>
      </dgm:spPr>
      <dgm:t>
        <a:bodyPr/>
        <a:lstStyle/>
        <a:p>
          <a:endParaRPr lang="it-IT"/>
        </a:p>
      </dgm:t>
    </dgm:pt>
    <dgm:pt modelId="{EB430B48-72C7-4E1E-A09D-27DC78C1F821}" type="pres">
      <dgm:prSet presAssocID="{CB6A9D5D-BA12-4E84-A32F-368D334FB77C}" presName="sibTrans" presStyleCnt="0"/>
      <dgm:spPr/>
    </dgm:pt>
    <dgm:pt modelId="{ABCD7D62-9F5F-4AA9-94EB-23573621A204}" type="pres">
      <dgm:prSet presAssocID="{C3DF97BA-4923-488F-A0F0-EB710B6A7615}" presName="node" presStyleLbl="node1" presStyleIdx="4" presStyleCnt="6" custScaleY="138529">
        <dgm:presLayoutVars>
          <dgm:bulletEnabled val="1"/>
        </dgm:presLayoutVars>
      </dgm:prSet>
      <dgm:spPr>
        <a:prstGeom prst="snip2DiagRect">
          <a:avLst/>
        </a:prstGeom>
      </dgm:spPr>
      <dgm:t>
        <a:bodyPr/>
        <a:lstStyle/>
        <a:p>
          <a:endParaRPr lang="it-IT"/>
        </a:p>
      </dgm:t>
    </dgm:pt>
    <dgm:pt modelId="{A2C9D9FE-0A53-4212-A5CF-B02132F5606C}" type="pres">
      <dgm:prSet presAssocID="{4DD1FBC5-7C47-40CE-B48E-7AC1057C3136}" presName="sibTrans" presStyleCnt="0"/>
      <dgm:spPr/>
    </dgm:pt>
    <dgm:pt modelId="{9D77C74C-8C61-455E-ACD2-15B744BCD2F4}" type="pres">
      <dgm:prSet presAssocID="{09569C1A-DD94-46FC-9452-A21F2B47F226}" presName="node" presStyleLbl="node1" presStyleIdx="5" presStyleCnt="6" custScaleY="138529" custLinFactNeighborX="-2759" custLinFactNeighborY="-99">
        <dgm:presLayoutVars>
          <dgm:bulletEnabled val="1"/>
        </dgm:presLayoutVars>
      </dgm:prSet>
      <dgm:spPr>
        <a:prstGeom prst="snip2DiagRect">
          <a:avLst/>
        </a:prstGeom>
      </dgm:spPr>
      <dgm:t>
        <a:bodyPr/>
        <a:lstStyle/>
        <a:p>
          <a:endParaRPr lang="it-IT"/>
        </a:p>
      </dgm:t>
    </dgm:pt>
  </dgm:ptLst>
  <dgm:cxnLst>
    <dgm:cxn modelId="{03C7E8A6-7B41-499C-A743-239C109E4AF8}" type="presOf" srcId="{A6B025B1-E404-4162-A2DB-9E246D6EEB11}" destId="{9199B201-F001-48BE-8923-0C8FA135A239}" srcOrd="0" destOrd="0" presId="urn:microsoft.com/office/officeart/2005/8/layout/default#2"/>
    <dgm:cxn modelId="{EC368033-7DB1-4B81-A20B-64742B35CDE8}" type="presOf" srcId="{1797CBB3-124E-4075-BDCC-ECC4637EC022}" destId="{09B626FD-3602-4D04-9CA7-884D20480866}" srcOrd="0" destOrd="0" presId="urn:microsoft.com/office/officeart/2005/8/layout/default#2"/>
    <dgm:cxn modelId="{5EB9C6D0-E58D-45FA-AEB2-BD9D25DB6186}" srcId="{6DE396E1-19B1-4890-8CF9-3E9D8860F908}" destId="{556AF249-42C7-4795-9F0A-7FAE5EE88E0D}" srcOrd="2" destOrd="0" parTransId="{1A2ACA4C-051D-4450-B4A8-8DE467DEC676}" sibTransId="{D8063ED1-2629-48B7-BE40-70D7675B19BD}"/>
    <dgm:cxn modelId="{E08E40FF-C1B8-4F14-952C-92C1E76BF172}" type="presOf" srcId="{556AF249-42C7-4795-9F0A-7FAE5EE88E0D}" destId="{21C2A278-2300-42AF-97C3-5894C1A0A4E7}" srcOrd="0" destOrd="0" presId="urn:microsoft.com/office/officeart/2005/8/layout/default#2"/>
    <dgm:cxn modelId="{51C60843-7722-4DDE-B742-7151E2FBED3C}" type="presOf" srcId="{3C687FE9-0C7E-4ECE-A625-DB832186A251}" destId="{3A796950-52FC-43DA-8EB1-3B28530FBCED}" srcOrd="0" destOrd="0" presId="urn:microsoft.com/office/officeart/2005/8/layout/default#2"/>
    <dgm:cxn modelId="{0AC15CFB-4175-4110-868B-6BDD673CDF61}" type="presOf" srcId="{6DE396E1-19B1-4890-8CF9-3E9D8860F908}" destId="{F5E67337-4E53-493F-BC6B-E86689CE22C0}" srcOrd="0" destOrd="0" presId="urn:microsoft.com/office/officeart/2005/8/layout/default#2"/>
    <dgm:cxn modelId="{1FB9DA3A-A888-4DFB-B4AE-07B41DA55F76}" srcId="{6DE396E1-19B1-4890-8CF9-3E9D8860F908}" destId="{3C687FE9-0C7E-4ECE-A625-DB832186A251}" srcOrd="1" destOrd="0" parTransId="{BDEFD80C-964E-41B0-BDB0-775E2A0A39CE}" sibTransId="{6E1C419D-3FE9-4D2E-A040-7CCD162EE650}"/>
    <dgm:cxn modelId="{EEA8BCDA-0D8A-4356-8718-913AFFBA87D4}" srcId="{6DE396E1-19B1-4890-8CF9-3E9D8860F908}" destId="{1797CBB3-124E-4075-BDCC-ECC4637EC022}" srcOrd="0" destOrd="0" parTransId="{1BC9E634-6575-4080-8C7D-FA8BA2A6E457}" sibTransId="{1D0842A7-8247-4A39-A38A-863ED5F7E311}"/>
    <dgm:cxn modelId="{E7477745-F322-45B4-900E-0BCE3DDC097D}" type="presOf" srcId="{09569C1A-DD94-46FC-9452-A21F2B47F226}" destId="{9D77C74C-8C61-455E-ACD2-15B744BCD2F4}" srcOrd="0" destOrd="0" presId="urn:microsoft.com/office/officeart/2005/8/layout/default#2"/>
    <dgm:cxn modelId="{D8D1D8C3-A32A-497A-9A5C-165CA7588109}" type="presOf" srcId="{C3DF97BA-4923-488F-A0F0-EB710B6A7615}" destId="{ABCD7D62-9F5F-4AA9-94EB-23573621A204}" srcOrd="0" destOrd="0" presId="urn:microsoft.com/office/officeart/2005/8/layout/default#2"/>
    <dgm:cxn modelId="{6E05CF3C-3088-4A26-B5E0-7DAA1915F932}" srcId="{6DE396E1-19B1-4890-8CF9-3E9D8860F908}" destId="{C3DF97BA-4923-488F-A0F0-EB710B6A7615}" srcOrd="4" destOrd="0" parTransId="{EC4BF225-C8E8-4C85-8DBB-4A1FB30BB867}" sibTransId="{4DD1FBC5-7C47-40CE-B48E-7AC1057C3136}"/>
    <dgm:cxn modelId="{CBA09F5A-61E5-4305-BEB9-004C7E65CC7A}" srcId="{6DE396E1-19B1-4890-8CF9-3E9D8860F908}" destId="{09569C1A-DD94-46FC-9452-A21F2B47F226}" srcOrd="5" destOrd="0" parTransId="{0FB9595E-5B0C-4036-896E-FE2EA3D7672D}" sibTransId="{DAAFC981-9512-47DF-8081-B6E13E1BE815}"/>
    <dgm:cxn modelId="{BAF66F23-955A-4905-95B5-38CBCF71BC53}" srcId="{6DE396E1-19B1-4890-8CF9-3E9D8860F908}" destId="{A6B025B1-E404-4162-A2DB-9E246D6EEB11}" srcOrd="3" destOrd="0" parTransId="{A2FD4231-81AD-47E7-88BE-2563B84CDA5E}" sibTransId="{CB6A9D5D-BA12-4E84-A32F-368D334FB77C}"/>
    <dgm:cxn modelId="{C992511C-D06C-4685-8496-7D7A04AE70A9}" type="presParOf" srcId="{F5E67337-4E53-493F-BC6B-E86689CE22C0}" destId="{09B626FD-3602-4D04-9CA7-884D20480866}" srcOrd="0" destOrd="0" presId="urn:microsoft.com/office/officeart/2005/8/layout/default#2"/>
    <dgm:cxn modelId="{3F6A2927-BB74-4001-8382-A11CE0D5066C}" type="presParOf" srcId="{F5E67337-4E53-493F-BC6B-E86689CE22C0}" destId="{F907F5A8-4DF0-490F-93A1-17FD79BCEC02}" srcOrd="1" destOrd="0" presId="urn:microsoft.com/office/officeart/2005/8/layout/default#2"/>
    <dgm:cxn modelId="{CFFFC6BF-3825-473B-B542-A2721C275476}" type="presParOf" srcId="{F5E67337-4E53-493F-BC6B-E86689CE22C0}" destId="{3A796950-52FC-43DA-8EB1-3B28530FBCED}" srcOrd="2" destOrd="0" presId="urn:microsoft.com/office/officeart/2005/8/layout/default#2"/>
    <dgm:cxn modelId="{E288B251-168B-480E-84EF-18EAC405FC10}" type="presParOf" srcId="{F5E67337-4E53-493F-BC6B-E86689CE22C0}" destId="{7010D71D-D714-41F1-8198-18A86104C47F}" srcOrd="3" destOrd="0" presId="urn:microsoft.com/office/officeart/2005/8/layout/default#2"/>
    <dgm:cxn modelId="{17E0D78F-5532-4A46-836D-1D7CD53BEC03}" type="presParOf" srcId="{F5E67337-4E53-493F-BC6B-E86689CE22C0}" destId="{21C2A278-2300-42AF-97C3-5894C1A0A4E7}" srcOrd="4" destOrd="0" presId="urn:microsoft.com/office/officeart/2005/8/layout/default#2"/>
    <dgm:cxn modelId="{233D0715-BA0C-445B-AAE3-FEDB0EF8D686}" type="presParOf" srcId="{F5E67337-4E53-493F-BC6B-E86689CE22C0}" destId="{7E674C06-B5CD-4C77-8A03-386FC90DF732}" srcOrd="5" destOrd="0" presId="urn:microsoft.com/office/officeart/2005/8/layout/default#2"/>
    <dgm:cxn modelId="{5CDEC90F-9048-4E48-82EC-7DA819C95502}" type="presParOf" srcId="{F5E67337-4E53-493F-BC6B-E86689CE22C0}" destId="{9199B201-F001-48BE-8923-0C8FA135A239}" srcOrd="6" destOrd="0" presId="urn:microsoft.com/office/officeart/2005/8/layout/default#2"/>
    <dgm:cxn modelId="{8B7F9D71-A7C1-48E0-98F1-39373A985A7B}" type="presParOf" srcId="{F5E67337-4E53-493F-BC6B-E86689CE22C0}" destId="{EB430B48-72C7-4E1E-A09D-27DC78C1F821}" srcOrd="7" destOrd="0" presId="urn:microsoft.com/office/officeart/2005/8/layout/default#2"/>
    <dgm:cxn modelId="{2AE2E5B4-FEDC-4AAF-9894-E9B701E25B3A}" type="presParOf" srcId="{F5E67337-4E53-493F-BC6B-E86689CE22C0}" destId="{ABCD7D62-9F5F-4AA9-94EB-23573621A204}" srcOrd="8" destOrd="0" presId="urn:microsoft.com/office/officeart/2005/8/layout/default#2"/>
    <dgm:cxn modelId="{5A8A923F-15CC-4CE8-B53E-589E7D2A1748}" type="presParOf" srcId="{F5E67337-4E53-493F-BC6B-E86689CE22C0}" destId="{A2C9D9FE-0A53-4212-A5CF-B02132F5606C}" srcOrd="9" destOrd="0" presId="urn:microsoft.com/office/officeart/2005/8/layout/default#2"/>
    <dgm:cxn modelId="{14036056-6159-4F9A-9E8B-3368EE7749B0}" type="presParOf" srcId="{F5E67337-4E53-493F-BC6B-E86689CE22C0}" destId="{9D77C74C-8C61-455E-ACD2-15B744BCD2F4}"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0A73A-0746-4502-95FD-5944D6EC3EC6}">
      <dsp:nvSpPr>
        <dsp:cNvPr id="0" name=""/>
        <dsp:cNvSpPr/>
      </dsp:nvSpPr>
      <dsp:spPr>
        <a:xfrm rot="16200000">
          <a:off x="-797061" y="798010"/>
          <a:ext cx="4064000" cy="2467978"/>
        </a:xfrm>
        <a:prstGeom prst="flowChartManualOperation">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977900">
            <a:lnSpc>
              <a:spcPct val="90000"/>
            </a:lnSpc>
            <a:spcBef>
              <a:spcPct val="0"/>
            </a:spcBef>
            <a:spcAft>
              <a:spcPct val="35000"/>
            </a:spcAft>
          </a:pPr>
          <a:r>
            <a:rPr lang="it-IT" sz="2200" kern="1200" dirty="0"/>
            <a:t>1</a:t>
          </a:r>
        </a:p>
        <a:p>
          <a:pPr marL="171450" lvl="1" indent="-171450" algn="l" defTabSz="800100">
            <a:lnSpc>
              <a:spcPct val="90000"/>
            </a:lnSpc>
            <a:spcBef>
              <a:spcPct val="0"/>
            </a:spcBef>
            <a:spcAft>
              <a:spcPct val="15000"/>
            </a:spcAft>
            <a:buChar char="••"/>
          </a:pPr>
          <a:r>
            <a:rPr lang="it-IT" sz="1800" b="1" kern="1200" dirty="0" err="1"/>
            <a:t>Increasing</a:t>
          </a:r>
          <a:r>
            <a:rPr lang="it-IT" sz="1800" b="1" kern="1200" dirty="0"/>
            <a:t> innovative and </a:t>
          </a:r>
          <a:r>
            <a:rPr lang="it-IT" sz="1800" b="1" kern="1200" dirty="0" err="1"/>
            <a:t>international</a:t>
          </a:r>
          <a:r>
            <a:rPr lang="it-IT" sz="1800" b="1" kern="1200" dirty="0"/>
            <a:t> educational </a:t>
          </a:r>
          <a:r>
            <a:rPr lang="it-IT" sz="1800" b="1" kern="1200" dirty="0" err="1"/>
            <a:t>programs</a:t>
          </a:r>
          <a:r>
            <a:rPr lang="it-IT" sz="1800" b="1" kern="1200" dirty="0"/>
            <a:t> and curricula </a:t>
          </a:r>
        </a:p>
      </dsp:txBody>
      <dsp:txXfrm rot="5400000">
        <a:off x="950" y="812799"/>
        <a:ext cx="2467978" cy="2438400"/>
      </dsp:txXfrm>
    </dsp:sp>
    <dsp:sp modelId="{314B5370-D846-4688-B78B-4C388AF37194}">
      <dsp:nvSpPr>
        <dsp:cNvPr id="0" name=""/>
        <dsp:cNvSpPr/>
      </dsp:nvSpPr>
      <dsp:spPr>
        <a:xfrm rot="16200000">
          <a:off x="1856015" y="798010"/>
          <a:ext cx="4064000" cy="2467978"/>
        </a:xfrm>
        <a:prstGeom prst="flowChartManualOperati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it-IT" sz="2400" kern="1200" dirty="0"/>
            <a:t>2</a:t>
          </a:r>
        </a:p>
        <a:p>
          <a:pPr marL="171450" lvl="1" indent="-171450" algn="l" defTabSz="800100">
            <a:lnSpc>
              <a:spcPct val="90000"/>
            </a:lnSpc>
            <a:spcBef>
              <a:spcPct val="0"/>
            </a:spcBef>
            <a:spcAft>
              <a:spcPct val="15000"/>
            </a:spcAft>
            <a:buChar char="••"/>
          </a:pPr>
          <a:r>
            <a:rPr lang="it-IT" sz="1800" b="1" kern="1200" dirty="0" err="1"/>
            <a:t>Improving</a:t>
          </a:r>
          <a:r>
            <a:rPr lang="it-IT" sz="1800" b="1" kern="1200" dirty="0"/>
            <a:t> </a:t>
          </a:r>
          <a:r>
            <a:rPr lang="it-IT" sz="1800" b="1" kern="1200" dirty="0" err="1"/>
            <a:t>transnational</a:t>
          </a:r>
          <a:r>
            <a:rPr lang="it-IT" sz="1800" b="1" kern="1200" dirty="0"/>
            <a:t> and </a:t>
          </a:r>
          <a:r>
            <a:rPr lang="it-IT" sz="1800" b="1" kern="1200" dirty="0" err="1"/>
            <a:t>interdisciplinary</a:t>
          </a:r>
          <a:r>
            <a:rPr lang="it-IT" sz="1800" b="1" kern="1200" dirty="0"/>
            <a:t> </a:t>
          </a:r>
          <a:r>
            <a:rPr lang="it-IT" sz="1800" b="1" kern="1200" dirty="0" err="1"/>
            <a:t>research</a:t>
          </a:r>
          <a:r>
            <a:rPr lang="it-IT" sz="1800" b="1" kern="1200" dirty="0"/>
            <a:t> and </a:t>
          </a:r>
          <a:r>
            <a:rPr lang="it-IT" sz="1800" b="1" kern="1200" dirty="0" err="1"/>
            <a:t>developing</a:t>
          </a:r>
          <a:r>
            <a:rPr lang="it-IT" sz="1800" b="1" kern="1200" dirty="0"/>
            <a:t> </a:t>
          </a:r>
          <a:r>
            <a:rPr lang="it-IT" sz="1800" b="1" kern="1200" dirty="0" err="1"/>
            <a:t>selected</a:t>
          </a:r>
          <a:r>
            <a:rPr lang="it-IT" sz="1800" b="1" kern="1200" dirty="0"/>
            <a:t> Centers of </a:t>
          </a:r>
          <a:r>
            <a:rPr lang="it-IT" sz="1800" b="1" kern="1200" dirty="0" err="1"/>
            <a:t>Excellence</a:t>
          </a:r>
          <a:endParaRPr lang="it-IT" sz="1800" b="1" kern="1200" dirty="0"/>
        </a:p>
      </dsp:txBody>
      <dsp:txXfrm rot="5400000">
        <a:off x="2654026" y="812799"/>
        <a:ext cx="2467978" cy="2438400"/>
      </dsp:txXfrm>
    </dsp:sp>
    <dsp:sp modelId="{E076E21A-91C5-42A9-9397-FCF9F6A9A220}">
      <dsp:nvSpPr>
        <dsp:cNvPr id="0" name=""/>
        <dsp:cNvSpPr/>
      </dsp:nvSpPr>
      <dsp:spPr>
        <a:xfrm rot="16200000">
          <a:off x="4509091" y="798010"/>
          <a:ext cx="4064000" cy="2467978"/>
        </a:xfrm>
        <a:prstGeom prst="flowChartManualOperation">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it-IT" sz="2400" kern="1200" dirty="0"/>
            <a:t>3</a:t>
          </a:r>
        </a:p>
        <a:p>
          <a:pPr marL="171450" lvl="1" indent="-171450" algn="l" defTabSz="800100">
            <a:lnSpc>
              <a:spcPct val="90000"/>
            </a:lnSpc>
            <a:spcBef>
              <a:spcPct val="0"/>
            </a:spcBef>
            <a:spcAft>
              <a:spcPct val="15000"/>
            </a:spcAft>
            <a:buChar char="••"/>
          </a:pPr>
          <a:r>
            <a:rPr lang="it-IT" sz="1800" b="1" kern="1200" dirty="0" err="1"/>
            <a:t>Creating</a:t>
          </a:r>
          <a:r>
            <a:rPr lang="it-IT" sz="1800" b="1" kern="1200" dirty="0"/>
            <a:t> </a:t>
          </a:r>
          <a:r>
            <a:rPr lang="it-IT" sz="1800" b="1" kern="1200" dirty="0" err="1"/>
            <a:t>bridges</a:t>
          </a:r>
          <a:r>
            <a:rPr lang="it-IT" sz="1800" b="1" kern="1200" dirty="0"/>
            <a:t> </a:t>
          </a:r>
          <a:r>
            <a:rPr lang="it-IT" sz="1800" b="1" kern="1200" dirty="0" err="1"/>
            <a:t>between</a:t>
          </a:r>
          <a:r>
            <a:rPr lang="it-IT" sz="1800" b="1" kern="1200" dirty="0"/>
            <a:t> Institutions, </a:t>
          </a:r>
          <a:r>
            <a:rPr lang="it-IT" sz="1800" b="1" kern="1200" dirty="0" err="1"/>
            <a:t>Firms</a:t>
          </a:r>
          <a:r>
            <a:rPr lang="it-IT" sz="1800" b="1" kern="1200" dirty="0"/>
            <a:t> and Society</a:t>
          </a:r>
        </a:p>
      </dsp:txBody>
      <dsp:txXfrm rot="5400000">
        <a:off x="5307102" y="812799"/>
        <a:ext cx="2467978"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06953008"/>
      </p:ext>
    </p:extLst>
  </p:cSld>
  <p:clrMap bg1="lt1" tx1="dk1" bg2="lt2" tx2="dk2" accent1="accent1" accent2="accent2" accent3="accent3" accent4="accent4" accent5="accent5" accent6="accent6" hlink="hlink" folHlink="folHlink"/>
  <p:notesStyle>
    <a:lvl1pPr defTabSz="192024" latinLnBrk="0">
      <a:lnSpc>
        <a:spcPct val="117999"/>
      </a:lnSpc>
      <a:defRPr sz="900">
        <a:latin typeface="+mn-lt"/>
        <a:ea typeface="+mn-ea"/>
        <a:cs typeface="+mn-cs"/>
        <a:sym typeface="Helvetica Neue"/>
      </a:defRPr>
    </a:lvl1pPr>
    <a:lvl2pPr indent="96012" defTabSz="192024" latinLnBrk="0">
      <a:lnSpc>
        <a:spcPct val="117999"/>
      </a:lnSpc>
      <a:defRPr sz="900">
        <a:latin typeface="+mn-lt"/>
        <a:ea typeface="+mn-ea"/>
        <a:cs typeface="+mn-cs"/>
        <a:sym typeface="Helvetica Neue"/>
      </a:defRPr>
    </a:lvl2pPr>
    <a:lvl3pPr indent="192024" defTabSz="192024" latinLnBrk="0">
      <a:lnSpc>
        <a:spcPct val="117999"/>
      </a:lnSpc>
      <a:defRPr sz="900">
        <a:latin typeface="+mn-lt"/>
        <a:ea typeface="+mn-ea"/>
        <a:cs typeface="+mn-cs"/>
        <a:sym typeface="Helvetica Neue"/>
      </a:defRPr>
    </a:lvl3pPr>
    <a:lvl4pPr indent="288036" defTabSz="192024" latinLnBrk="0">
      <a:lnSpc>
        <a:spcPct val="117999"/>
      </a:lnSpc>
      <a:defRPr sz="900">
        <a:latin typeface="+mn-lt"/>
        <a:ea typeface="+mn-ea"/>
        <a:cs typeface="+mn-cs"/>
        <a:sym typeface="Helvetica Neue"/>
      </a:defRPr>
    </a:lvl4pPr>
    <a:lvl5pPr indent="384048" defTabSz="192024" latinLnBrk="0">
      <a:lnSpc>
        <a:spcPct val="117999"/>
      </a:lnSpc>
      <a:defRPr sz="900">
        <a:latin typeface="+mn-lt"/>
        <a:ea typeface="+mn-ea"/>
        <a:cs typeface="+mn-cs"/>
        <a:sym typeface="Helvetica Neue"/>
      </a:defRPr>
    </a:lvl5pPr>
    <a:lvl6pPr indent="480060" defTabSz="192024" latinLnBrk="0">
      <a:lnSpc>
        <a:spcPct val="117999"/>
      </a:lnSpc>
      <a:defRPr sz="900">
        <a:latin typeface="+mn-lt"/>
        <a:ea typeface="+mn-ea"/>
        <a:cs typeface="+mn-cs"/>
        <a:sym typeface="Helvetica Neue"/>
      </a:defRPr>
    </a:lvl6pPr>
    <a:lvl7pPr indent="576072" defTabSz="192024" latinLnBrk="0">
      <a:lnSpc>
        <a:spcPct val="117999"/>
      </a:lnSpc>
      <a:defRPr sz="900">
        <a:latin typeface="+mn-lt"/>
        <a:ea typeface="+mn-ea"/>
        <a:cs typeface="+mn-cs"/>
        <a:sym typeface="Helvetica Neue"/>
      </a:defRPr>
    </a:lvl7pPr>
    <a:lvl8pPr indent="672084" defTabSz="192024" latinLnBrk="0">
      <a:lnSpc>
        <a:spcPct val="117999"/>
      </a:lnSpc>
      <a:defRPr sz="900">
        <a:latin typeface="+mn-lt"/>
        <a:ea typeface="+mn-ea"/>
        <a:cs typeface="+mn-cs"/>
        <a:sym typeface="Helvetica Neue"/>
      </a:defRPr>
    </a:lvl8pPr>
    <a:lvl9pPr indent="768096" defTabSz="192024" latinLnBrk="0">
      <a:lnSpc>
        <a:spcPct val="117999"/>
      </a:lnSpc>
      <a:defRPr sz="9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o.uniroma2.it/ortobotanic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useoapr.i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iroma2.i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lacement.uniroma2.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Our </a:t>
            </a:r>
            <a:r>
              <a:rPr lang="it-IT" dirty="0" err="1"/>
              <a:t>Mission</a:t>
            </a:r>
            <a:r>
              <a:rPr lang="it-IT" dirty="0"/>
              <a:t> &amp; Vision</a:t>
            </a:r>
          </a:p>
          <a:p>
            <a:pPr algn="just"/>
            <a:r>
              <a:rPr lang="en-US" dirty="0">
                <a:latin typeface="Calibri" panose="020F0502020204030204" pitchFamily="34" charset="0"/>
                <a:cs typeface="Calibri" panose="020F0502020204030204" pitchFamily="34" charset="0"/>
              </a:rPr>
              <a:t>We are convinced that the “2030 Agenda for sustainable development” </a:t>
            </a:r>
            <a:r>
              <a:rPr lang="en-US" sz="1200" dirty="0"/>
              <a:t>(adopted by the United Nations General Assembly on 25 September 2015) </a:t>
            </a:r>
            <a:r>
              <a:rPr lang="en-US" dirty="0">
                <a:latin typeface="Calibri" panose="020F0502020204030204" pitchFamily="34" charset="0"/>
                <a:cs typeface="Calibri" panose="020F0502020204030204" pitchFamily="34" charset="0"/>
              </a:rPr>
              <a:t>has the power to unite an increasingly fractured society, to change mind-sets, to innovate a model of University, to promote a new paradigm for students</a:t>
            </a:r>
            <a:r>
              <a:rPr lang="en-US" baseline="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 leverage “better business for a better world”.</a:t>
            </a:r>
            <a:endParaRPr lang="it-IT" dirty="0">
              <a:latin typeface="Calibri" panose="020F0502020204030204" pitchFamily="34" charset="0"/>
              <a:cs typeface="Calibri" panose="020F0502020204030204" pitchFamily="34" charset="0"/>
            </a:endParaRPr>
          </a:p>
          <a:p>
            <a:r>
              <a:rPr lang="it-IT" dirty="0"/>
              <a:t>Our </a:t>
            </a:r>
            <a:r>
              <a:rPr lang="it-IT" dirty="0" err="1"/>
              <a:t>Key</a:t>
            </a:r>
            <a:r>
              <a:rPr lang="it-IT" dirty="0"/>
              <a:t> </a:t>
            </a:r>
            <a:r>
              <a:rPr lang="it-IT" dirty="0" err="1"/>
              <a:t>Words</a:t>
            </a:r>
            <a:endParaRPr lang="it-IT" dirty="0"/>
          </a:p>
          <a:p>
            <a:r>
              <a:rPr lang="it-IT" sz="1200" kern="1200" dirty="0">
                <a:solidFill>
                  <a:schemeClr val="tx1"/>
                </a:solidFill>
                <a:effectLst/>
                <a:latin typeface="+mn-lt"/>
                <a:ea typeface="+mn-ea"/>
                <a:cs typeface="+mn-cs"/>
              </a:rPr>
              <a:t>INTERNATIONALISATION-INNOVATION</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also</a:t>
            </a:r>
            <a:r>
              <a:rPr lang="it-IT" sz="1200" kern="1200" baseline="0" dirty="0">
                <a:solidFill>
                  <a:schemeClr val="tx1"/>
                </a:solidFill>
                <a:effectLst/>
                <a:latin typeface="+mn-lt"/>
                <a:ea typeface="+mn-ea"/>
                <a:cs typeface="+mn-cs"/>
              </a:rPr>
              <a:t> social </a:t>
            </a:r>
            <a:r>
              <a:rPr lang="it-IT" sz="1200" kern="1200" baseline="0" dirty="0" err="1">
                <a:solidFill>
                  <a:schemeClr val="tx1"/>
                </a:solidFill>
                <a:effectLst/>
                <a:latin typeface="+mn-lt"/>
                <a:ea typeface="+mn-ea"/>
                <a:cs typeface="+mn-cs"/>
              </a:rPr>
              <a:t>innovation</a:t>
            </a:r>
            <a:r>
              <a:rPr lang="it-IT" sz="1200" kern="1200" baseline="0" dirty="0">
                <a:solidFill>
                  <a:schemeClr val="tx1"/>
                </a:solidFill>
                <a:effectLst/>
                <a:latin typeface="+mn-lt"/>
                <a:ea typeface="+mn-ea"/>
                <a:cs typeface="+mn-cs"/>
              </a:rPr>
              <a:t>), INTERDISCIPLINARITY, TRANSDISCIPLINARITY</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Teaching</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search</a:t>
            </a:r>
            <a:r>
              <a:rPr lang="it-IT" sz="1200" kern="1200" dirty="0">
                <a:solidFill>
                  <a:schemeClr val="tx1"/>
                </a:solidFill>
                <a:effectLst/>
                <a:latin typeface="+mn-lt"/>
                <a:ea typeface="+mn-ea"/>
                <a:cs typeface="+mn-cs"/>
              </a:rPr>
              <a:t> for </a:t>
            </a:r>
            <a:r>
              <a:rPr lang="it-IT" sz="1200" kern="1200" dirty="0" err="1">
                <a:solidFill>
                  <a:schemeClr val="tx1"/>
                </a:solidFill>
                <a:effectLst/>
                <a:latin typeface="+mn-lt"/>
                <a:ea typeface="+mn-ea"/>
                <a:cs typeface="+mn-cs"/>
              </a:rPr>
              <a:t>quality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internationalization</a:t>
            </a:r>
            <a:r>
              <a:rPr lang="it-IT" sz="1200" kern="1200" dirty="0">
                <a:solidFill>
                  <a:schemeClr val="tx1"/>
                </a:solidFill>
                <a:effectLst/>
                <a:latin typeface="+mn-lt"/>
                <a:ea typeface="+mn-ea"/>
                <a:cs typeface="+mn-cs"/>
              </a:rPr>
              <a:t>, inter-</a:t>
            </a:r>
            <a:r>
              <a:rPr lang="it-IT" sz="1200" kern="1200" dirty="0" err="1">
                <a:solidFill>
                  <a:schemeClr val="tx1"/>
                </a:solidFill>
                <a:effectLst/>
                <a:latin typeface="+mn-lt"/>
                <a:ea typeface="+mn-ea"/>
                <a:cs typeface="+mn-cs"/>
              </a:rPr>
              <a:t>disciplinary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and Third </a:t>
            </a:r>
            <a:r>
              <a:rPr lang="it-IT" sz="1200" kern="1200" dirty="0" err="1">
                <a:solidFill>
                  <a:schemeClr val="tx1"/>
                </a:solidFill>
                <a:effectLst/>
                <a:latin typeface="+mn-lt"/>
                <a:ea typeface="+mn-ea"/>
                <a:cs typeface="+mn-cs"/>
              </a:rPr>
              <a:t>Mission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these</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our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key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words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Tor Vergata: a University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open to the world, a campus </a:t>
            </a:r>
            <a:r>
              <a:rPr lang="it-IT" sz="1200" kern="1200" dirty="0" err="1">
                <a:solidFill>
                  <a:schemeClr val="tx1"/>
                </a:solidFill>
                <a:effectLst/>
                <a:latin typeface="+mn-lt"/>
                <a:ea typeface="+mn-ea"/>
                <a:cs typeface="+mn-cs"/>
              </a:rPr>
              <a:t>dedicated</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ground</a:t>
            </a:r>
            <a:r>
              <a:rPr lang="it-IT" sz="1200" kern="1200" dirty="0">
                <a:solidFill>
                  <a:schemeClr val="tx1"/>
                </a:solidFill>
                <a:effectLst/>
                <a:latin typeface="+mn-lt"/>
                <a:ea typeface="+mn-ea"/>
                <a:cs typeface="+mn-cs"/>
              </a:rPr>
              <a:t>-breaking training, </a:t>
            </a:r>
            <a:r>
              <a:rPr lang="it-IT" sz="1200" kern="1200" dirty="0" err="1">
                <a:solidFill>
                  <a:schemeClr val="tx1"/>
                </a:solidFill>
                <a:effectLst/>
                <a:latin typeface="+mn-lt"/>
                <a:ea typeface="+mn-ea"/>
                <a:cs typeface="+mn-cs"/>
              </a:rPr>
              <a:t>basic</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applied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research</a:t>
            </a:r>
            <a:r>
              <a:rPr lang="it-IT" sz="120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t>3</a:t>
            </a:fld>
            <a:endParaRPr lang="it-IT"/>
          </a:p>
        </p:txBody>
      </p:sp>
    </p:spTree>
    <p:extLst>
      <p:ext uri="{BB962C8B-B14F-4D97-AF65-F5344CB8AC3E}">
        <p14:creationId xmlns:p14="http://schemas.microsoft.com/office/powerpoint/2010/main" val="12447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a:p>
          <a:p>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t>30</a:t>
            </a:fld>
            <a:endParaRPr lang="it-IT"/>
          </a:p>
        </p:txBody>
      </p:sp>
    </p:spTree>
    <p:extLst>
      <p:ext uri="{BB962C8B-B14F-4D97-AF65-F5344CB8AC3E}">
        <p14:creationId xmlns:p14="http://schemas.microsoft.com/office/powerpoint/2010/main" val="278997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b="1" dirty="0">
                <a:solidFill>
                  <a:schemeClr val="bg1"/>
                </a:solidFill>
              </a:rPr>
              <a:t>The way we innovate is changing.</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We</a:t>
            </a:r>
            <a:r>
              <a:rPr lang="it-IT" sz="1200" kern="1200" dirty="0">
                <a:solidFill>
                  <a:schemeClr val="tx1"/>
                </a:solidFill>
                <a:effectLst/>
                <a:latin typeface="+mn-lt"/>
                <a:ea typeface="+mn-ea"/>
                <a:cs typeface="+mn-cs"/>
              </a:rPr>
              <a:t> can </a:t>
            </a:r>
            <a:r>
              <a:rPr lang="it-IT" sz="1200" kern="1200" dirty="0" err="1">
                <a:solidFill>
                  <a:schemeClr val="tx1"/>
                </a:solidFill>
                <a:effectLst/>
                <a:latin typeface="+mn-lt"/>
                <a:ea typeface="+mn-ea"/>
                <a:cs typeface="+mn-cs"/>
              </a:rPr>
              <a:t>measure</a:t>
            </a:r>
            <a:r>
              <a:rPr lang="it-IT" sz="1200"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our</a:t>
            </a:r>
            <a:r>
              <a:rPr lang="it-IT" sz="1200" b="1" kern="1200" dirty="0">
                <a:solidFill>
                  <a:schemeClr val="tx1"/>
                </a:solidFill>
                <a:effectLst/>
                <a:latin typeface="+mn-lt"/>
                <a:ea typeface="+mn-ea"/>
                <a:cs typeface="+mn-cs"/>
              </a:rPr>
              <a:t> impact</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of </a:t>
            </a:r>
            <a:r>
              <a:rPr lang="it-IT" sz="1200" b="1" kern="1200" dirty="0" err="1">
                <a:solidFill>
                  <a:schemeClr val="tx1"/>
                </a:solidFill>
                <a:effectLst/>
                <a:latin typeface="+mn-lt"/>
                <a:ea typeface="+mn-ea"/>
                <a:cs typeface="+mn-cs"/>
              </a:rPr>
              <a:t>humanity</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of </a:t>
            </a:r>
            <a:r>
              <a:rPr lang="it-IT" sz="1200" b="1" u="sng" kern="1200" dirty="0" err="1">
                <a:solidFill>
                  <a:schemeClr val="tx1"/>
                </a:solidFill>
                <a:effectLst/>
                <a:latin typeface="+mn-lt"/>
                <a:ea typeface="+mn-ea"/>
                <a:cs typeface="+mn-cs"/>
              </a:rPr>
              <a:t>generativity</a:t>
            </a:r>
            <a:r>
              <a:rPr lang="it-IT" sz="1200" b="0" u="none"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pPr lvl="0"/>
            <a:endParaRPr lang="it-IT" sz="12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Promoting</a:t>
            </a:r>
            <a:r>
              <a:rPr lang="it-IT" sz="1200" kern="1200" dirty="0">
                <a:solidFill>
                  <a:schemeClr val="tx1"/>
                </a:solidFill>
                <a:effectLst/>
                <a:latin typeface="+mn-lt"/>
                <a:ea typeface="+mn-ea"/>
                <a:cs typeface="+mn-cs"/>
              </a:rPr>
              <a:t> a </a:t>
            </a:r>
            <a:r>
              <a:rPr lang="it-IT" sz="1200" b="1" kern="1200" dirty="0" err="1">
                <a:solidFill>
                  <a:schemeClr val="tx1"/>
                </a:solidFill>
                <a:effectLst/>
                <a:latin typeface="+mn-lt"/>
                <a:ea typeface="+mn-ea"/>
                <a:cs typeface="+mn-cs"/>
              </a:rPr>
              <a:t>longer</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term</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vision</a:t>
            </a:r>
            <a:r>
              <a:rPr lang="it-IT" sz="1200" b="1" kern="1200" dirty="0">
                <a:solidFill>
                  <a:schemeClr val="tx1"/>
                </a:solidFill>
                <a:effectLst/>
                <a:latin typeface="+mn-lt"/>
                <a:ea typeface="+mn-ea"/>
                <a:cs typeface="+mn-cs"/>
              </a:rPr>
              <a:t> with a </a:t>
            </a:r>
            <a:r>
              <a:rPr lang="it-IT" sz="1200" b="1" kern="1200" dirty="0" err="1">
                <a:solidFill>
                  <a:schemeClr val="tx1"/>
                </a:solidFill>
                <a:effectLst/>
                <a:latin typeface="+mn-lt"/>
                <a:ea typeface="+mn-ea"/>
                <a:cs typeface="+mn-cs"/>
              </a:rPr>
              <a:t>sustainable</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development</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perspective</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order</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promote</a:t>
            </a:r>
            <a:r>
              <a:rPr lang="it-IT" sz="1200" kern="1200" dirty="0">
                <a:solidFill>
                  <a:schemeClr val="tx1"/>
                </a:solidFill>
                <a:effectLst/>
                <a:latin typeface="+mn-lt"/>
                <a:ea typeface="+mn-ea"/>
                <a:cs typeface="+mn-cs"/>
              </a:rPr>
              <a:t> a new </a:t>
            </a:r>
            <a:r>
              <a:rPr lang="it-IT" sz="1200" kern="1200" dirty="0" err="1">
                <a:solidFill>
                  <a:schemeClr val="tx1"/>
                </a:solidFill>
                <a:effectLst/>
                <a:latin typeface="+mn-lt"/>
                <a:ea typeface="+mn-ea"/>
                <a:cs typeface="+mn-cs"/>
              </a:rPr>
              <a:t>paradigm</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around</a:t>
            </a:r>
            <a:r>
              <a:rPr lang="it-IT" sz="1200" kern="1200" dirty="0">
                <a:solidFill>
                  <a:schemeClr val="tx1"/>
                </a:solidFill>
                <a:effectLst/>
                <a:latin typeface="+mn-lt"/>
                <a:ea typeface="+mn-ea"/>
                <a:cs typeface="+mn-cs"/>
              </a:rPr>
              <a:t> the world, </a:t>
            </a:r>
            <a:r>
              <a:rPr lang="it-IT" sz="1200" b="1" kern="1200" dirty="0" err="1">
                <a:solidFill>
                  <a:schemeClr val="tx1"/>
                </a:solidFill>
                <a:effectLst/>
                <a:latin typeface="+mn-lt"/>
                <a:ea typeface="+mn-ea"/>
                <a:cs typeface="+mn-cs"/>
              </a:rPr>
              <a:t>foster</a:t>
            </a:r>
            <a:r>
              <a:rPr lang="it-IT" sz="1200" b="1" kern="1200" dirty="0">
                <a:solidFill>
                  <a:schemeClr val="tx1"/>
                </a:solidFill>
                <a:effectLst/>
                <a:latin typeface="+mn-lt"/>
                <a:ea typeface="+mn-ea"/>
                <a:cs typeface="+mn-cs"/>
              </a:rPr>
              <a:t> the new </a:t>
            </a:r>
            <a:r>
              <a:rPr lang="it-IT" sz="1200" b="1" kern="1200" dirty="0" err="1">
                <a:solidFill>
                  <a:schemeClr val="tx1"/>
                </a:solidFill>
                <a:effectLst/>
                <a:latin typeface="+mn-lt"/>
                <a:ea typeface="+mn-ea"/>
                <a:cs typeface="+mn-cs"/>
              </a:rPr>
              <a:t>values</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tolerance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solidarity</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intercultural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dialogue</a:t>
            </a:r>
            <a:r>
              <a:rPr lang="it-IT" sz="1200"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among</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young</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people</a:t>
            </a:r>
            <a:r>
              <a:rPr lang="it-IT" sz="1200" kern="1200" dirty="0">
                <a:solidFill>
                  <a:schemeClr val="tx1"/>
                </a:solidFill>
                <a:effectLst/>
                <a:latin typeface="+mn-lt"/>
                <a:ea typeface="+mn-ea"/>
                <a:cs typeface="+mn-cs"/>
              </a:rPr>
              <a:t>;</a:t>
            </a:r>
          </a:p>
          <a:p>
            <a:pPr lvl="0"/>
            <a:r>
              <a:rPr lang="it-IT" sz="1200" b="1" kern="1200" dirty="0" err="1">
                <a:solidFill>
                  <a:schemeClr val="tx1"/>
                </a:solidFill>
                <a:effectLst/>
                <a:latin typeface="+mn-lt"/>
                <a:ea typeface="+mn-ea"/>
                <a:cs typeface="+mn-cs"/>
              </a:rPr>
              <a:t>Rebuilding</a:t>
            </a:r>
            <a:r>
              <a:rPr lang="it-IT" sz="1200" b="1" kern="1200" dirty="0">
                <a:solidFill>
                  <a:schemeClr val="tx1"/>
                </a:solidFill>
                <a:effectLst/>
                <a:latin typeface="+mn-lt"/>
                <a:ea typeface="+mn-ea"/>
                <a:cs typeface="+mn-cs"/>
              </a:rPr>
              <a:t> trust </a:t>
            </a:r>
            <a:r>
              <a:rPr lang="it-IT" sz="1200" kern="1200" dirty="0">
                <a:solidFill>
                  <a:schemeClr val="tx1"/>
                </a:solidFill>
                <a:effectLst/>
                <a:latin typeface="+mn-lt"/>
                <a:ea typeface="+mn-ea"/>
                <a:cs typeface="+mn-cs"/>
              </a:rPr>
              <a:t>by </a:t>
            </a:r>
            <a:r>
              <a:rPr lang="it-IT" sz="1200" kern="1200" dirty="0" err="1">
                <a:solidFill>
                  <a:schemeClr val="tx1"/>
                </a:solidFill>
                <a:effectLst/>
                <a:latin typeface="+mn-lt"/>
                <a:ea typeface="+mn-ea"/>
                <a:cs typeface="+mn-cs"/>
              </a:rPr>
              <a:t>bringing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people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together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around</a:t>
            </a:r>
            <a:r>
              <a:rPr lang="it-IT" sz="1200" kern="1200" dirty="0">
                <a:solidFill>
                  <a:schemeClr val="tx1"/>
                </a:solidFill>
                <a:effectLst/>
                <a:latin typeface="+mn-lt"/>
                <a:ea typeface="+mn-ea"/>
                <a:cs typeface="+mn-cs"/>
              </a:rPr>
              <a:t> common </a:t>
            </a:r>
            <a:r>
              <a:rPr lang="it-IT" sz="1200" kern="1200" dirty="0" err="1">
                <a:solidFill>
                  <a:schemeClr val="tx1"/>
                </a:solidFill>
                <a:effectLst/>
                <a:latin typeface="+mn-lt"/>
                <a:ea typeface="+mn-ea"/>
                <a:cs typeface="+mn-cs"/>
              </a:rPr>
              <a:t>goals</a:t>
            </a:r>
            <a:r>
              <a:rPr lang="it-IT" sz="1200" kern="1200" dirty="0">
                <a:solidFill>
                  <a:schemeClr val="tx1"/>
                </a:solidFill>
                <a:effectLst/>
                <a:latin typeface="+mn-lt"/>
                <a:ea typeface="+mn-ea"/>
                <a:cs typeface="+mn-cs"/>
              </a:rPr>
              <a:t>;</a:t>
            </a:r>
          </a:p>
          <a:p>
            <a:pPr lvl="0"/>
            <a:r>
              <a:rPr lang="it-IT" sz="1200" kern="1200" dirty="0" err="1">
                <a:solidFill>
                  <a:schemeClr val="tx1"/>
                </a:solidFill>
                <a:effectLst/>
                <a:latin typeface="+mn-lt"/>
                <a:ea typeface="+mn-ea"/>
                <a:cs typeface="+mn-cs"/>
              </a:rPr>
              <a:t>Combining</a:t>
            </a:r>
            <a:r>
              <a:rPr lang="it-IT" sz="1200"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know</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how</a:t>
            </a:r>
            <a:r>
              <a:rPr lang="it-IT" sz="1200" b="1" kern="1200" dirty="0">
                <a:solidFill>
                  <a:schemeClr val="tx1"/>
                </a:solidFill>
                <a:effectLst/>
                <a:latin typeface="+mn-lt"/>
                <a:ea typeface="+mn-ea"/>
                <a:cs typeface="+mn-cs"/>
              </a:rPr>
              <a:t> to be</a:t>
            </a:r>
            <a:r>
              <a:rPr lang="it-IT" sz="1200" kern="1200" dirty="0">
                <a:solidFill>
                  <a:schemeClr val="tx1"/>
                </a:solidFill>
                <a:effectLst/>
                <a:latin typeface="+mn-lt"/>
                <a:ea typeface="+mn-ea"/>
                <a:cs typeface="+mn-cs"/>
              </a:rPr>
              <a:t>" and "</a:t>
            </a:r>
            <a:r>
              <a:rPr lang="it-IT" sz="1200" b="1" kern="1200" dirty="0" err="1">
                <a:solidFill>
                  <a:schemeClr val="tx1"/>
                </a:solidFill>
                <a:effectLst/>
                <a:latin typeface="+mn-lt"/>
                <a:ea typeface="+mn-ea"/>
                <a:cs typeface="+mn-cs"/>
              </a:rPr>
              <a:t>know</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how</a:t>
            </a:r>
            <a:r>
              <a:rPr lang="it-IT" sz="1200" b="1" kern="1200" dirty="0">
                <a:solidFill>
                  <a:schemeClr val="tx1"/>
                </a:solidFill>
                <a:effectLst/>
                <a:latin typeface="+mn-lt"/>
                <a:ea typeface="+mn-ea"/>
                <a:cs typeface="+mn-cs"/>
              </a:rPr>
              <a:t> to </a:t>
            </a:r>
            <a:r>
              <a:rPr lang="it-IT" sz="1200" b="1" kern="1200" dirty="0" err="1">
                <a:solidFill>
                  <a:schemeClr val="tx1"/>
                </a:solidFill>
                <a:effectLst/>
                <a:latin typeface="+mn-lt"/>
                <a:ea typeface="+mn-ea"/>
                <a:cs typeface="+mn-cs"/>
              </a:rPr>
              <a:t>make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favoring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interdisciplinarity</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transdisciplinarity</a:t>
            </a:r>
            <a:r>
              <a:rPr lang="it-IT"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Making networking</a:t>
            </a:r>
            <a:r>
              <a:rPr lang="en-US" sz="1200" kern="1200" dirty="0">
                <a:solidFill>
                  <a:schemeClr val="tx1"/>
                </a:solidFill>
                <a:effectLst/>
                <a:latin typeface="+mn-lt"/>
                <a:ea typeface="+mn-ea"/>
                <a:cs typeface="+mn-cs"/>
              </a:rPr>
              <a:t> and creating collaborative partnerships</a:t>
            </a:r>
            <a:r>
              <a:rPr lang="it-IT"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Promoting "contamination</a:t>
            </a:r>
            <a:r>
              <a:rPr lang="en-US" sz="1200" kern="1200" dirty="0">
                <a:solidFill>
                  <a:schemeClr val="tx1"/>
                </a:solidFill>
                <a:effectLst/>
                <a:latin typeface="+mn-lt"/>
                <a:ea typeface="+mn-ea"/>
                <a:cs typeface="+mn-cs"/>
              </a:rPr>
              <a:t>" with the industrial sector in order to create responsible ideas and products</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least, making social innovation</a:t>
            </a:r>
            <a:endParaRPr lang="it-IT" dirty="0"/>
          </a:p>
        </p:txBody>
      </p:sp>
      <p:sp>
        <p:nvSpPr>
          <p:cNvPr id="4" name="Segnaposto numero diapositiva 3"/>
          <p:cNvSpPr>
            <a:spLocks noGrp="1"/>
          </p:cNvSpPr>
          <p:nvPr>
            <p:ph type="sldNum" sz="quarter" idx="5"/>
          </p:nvPr>
        </p:nvSpPr>
        <p:spPr>
          <a:xfrm>
            <a:off x="3850443" y="9428583"/>
            <a:ext cx="2945659" cy="496332"/>
          </a:xfrm>
          <a:prstGeom prst="rect">
            <a:avLst/>
          </a:prstGeom>
        </p:spPr>
        <p:txBody>
          <a:bodyPr/>
          <a:lstStyle/>
          <a:p>
            <a:fld id="{A308395F-2522-4EDD-8A55-56D55C9B6F81}" type="slidenum">
              <a:rPr lang="it-IT" smtClean="0"/>
              <a:t>4</a:t>
            </a:fld>
            <a:endParaRPr lang="it-IT"/>
          </a:p>
        </p:txBody>
      </p:sp>
    </p:spTree>
    <p:extLst>
      <p:ext uri="{BB962C8B-B14F-4D97-AF65-F5344CB8AC3E}">
        <p14:creationId xmlns:p14="http://schemas.microsoft.com/office/powerpoint/2010/main" val="96956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84613" y="8685213"/>
            <a:ext cx="2971800" cy="458787"/>
          </a:xfrm>
          <a:prstGeom prst="rect">
            <a:avLst/>
          </a:prstGeom>
        </p:spPr>
        <p:txBody>
          <a:bodyPr/>
          <a:lstStyle/>
          <a:p>
            <a:fld id="{6843A52E-60B5-4144-AD57-7B4FEC7AC68D}" type="slidenum">
              <a:rPr lang="it-IT" smtClean="0"/>
              <a:t>9</a:t>
            </a:fld>
            <a:endParaRPr lang="it-IT"/>
          </a:p>
        </p:txBody>
      </p:sp>
    </p:spTree>
    <p:extLst>
      <p:ext uri="{BB962C8B-B14F-4D97-AF65-F5344CB8AC3E}">
        <p14:creationId xmlns:p14="http://schemas.microsoft.com/office/powerpoint/2010/main" val="35147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xfrm>
            <a:off x="925513" y="768350"/>
            <a:ext cx="5113337"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xfrm>
            <a:off x="94184" y="4715154"/>
            <a:ext cx="6574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44" marR="4360" algn="just"/>
            <a:r>
              <a:rPr lang="en-US" sz="1000" b="1" spc="4" dirty="0" smtClean="0">
                <a:solidFill>
                  <a:srgbClr val="231F20"/>
                </a:solidFill>
                <a:cs typeface="Calibri"/>
              </a:rPr>
              <a:t>CUS </a:t>
            </a:r>
            <a:r>
              <a:rPr lang="en-US" sz="1000" spc="4" dirty="0" smtClean="0">
                <a:solidFill>
                  <a:srgbClr val="231F20"/>
                </a:solidFill>
                <a:cs typeface="Calibri"/>
              </a:rPr>
              <a:t>oﬀers the opportunity to play sports at amateur </a:t>
            </a:r>
            <a:r>
              <a:rPr lang="en-US" sz="1000" spc="-9" dirty="0" smtClean="0">
                <a:solidFill>
                  <a:srgbClr val="231F20"/>
                </a:solidFill>
                <a:cs typeface="Calibri"/>
              </a:rPr>
              <a:t>and competitive  </a:t>
            </a:r>
            <a:r>
              <a:rPr lang="en-US" sz="1000" spc="-9" dirty="0">
                <a:solidFill>
                  <a:srgbClr val="231F20"/>
                </a:solidFill>
                <a:cs typeface="Calibri"/>
              </a:rPr>
              <a:t>level </a:t>
            </a:r>
            <a:r>
              <a:rPr lang="en-US" sz="1000" spc="4" dirty="0">
                <a:solidFill>
                  <a:srgbClr val="231F20"/>
                </a:solidFill>
                <a:cs typeface="Calibri"/>
              </a:rPr>
              <a:t>in </a:t>
            </a:r>
            <a:r>
              <a:rPr lang="en-US" sz="1000" dirty="0">
                <a:solidFill>
                  <a:srgbClr val="231F20"/>
                </a:solidFill>
                <a:cs typeface="Calibri"/>
              </a:rPr>
              <a:t>many </a:t>
            </a:r>
            <a:r>
              <a:rPr lang="en-US" sz="1000" spc="-4" dirty="0">
                <a:solidFill>
                  <a:srgbClr val="231F20"/>
                </a:solidFill>
                <a:cs typeface="Calibri"/>
              </a:rPr>
              <a:t>disciplines </a:t>
            </a:r>
            <a:r>
              <a:rPr lang="en-US" sz="1000" spc="-13" dirty="0">
                <a:solidFill>
                  <a:srgbClr val="231F20"/>
                </a:solidFill>
                <a:cs typeface="Calibri"/>
              </a:rPr>
              <a:t>(11-a-side </a:t>
            </a:r>
            <a:r>
              <a:rPr lang="en-US" sz="1000" spc="9" dirty="0">
                <a:solidFill>
                  <a:srgbClr val="231F20"/>
                </a:solidFill>
                <a:cs typeface="Calibri"/>
              </a:rPr>
              <a:t>and </a:t>
            </a:r>
            <a:r>
              <a:rPr lang="en-US" sz="1000" spc="-9" dirty="0">
                <a:solidFill>
                  <a:srgbClr val="231F20"/>
                </a:solidFill>
                <a:cs typeface="Calibri"/>
              </a:rPr>
              <a:t>5-a-side </a:t>
            </a:r>
            <a:r>
              <a:rPr lang="en-US" sz="1000" spc="-21" dirty="0">
                <a:solidFill>
                  <a:srgbClr val="231F20"/>
                </a:solidFill>
                <a:cs typeface="Calibri"/>
              </a:rPr>
              <a:t>soccer, </a:t>
            </a:r>
            <a:r>
              <a:rPr lang="en-US" sz="1000" spc="-13" dirty="0">
                <a:solidFill>
                  <a:srgbClr val="231F20"/>
                </a:solidFill>
                <a:cs typeface="Calibri"/>
              </a:rPr>
              <a:t>basketball, </a:t>
            </a:r>
            <a:r>
              <a:rPr lang="en-US" sz="1000" dirty="0">
                <a:solidFill>
                  <a:srgbClr val="231F20"/>
                </a:solidFill>
                <a:cs typeface="Calibri"/>
              </a:rPr>
              <a:t>cycling,  </a:t>
            </a:r>
            <a:r>
              <a:rPr lang="en-US" sz="1000" spc="-9" dirty="0">
                <a:solidFill>
                  <a:srgbClr val="231F20"/>
                </a:solidFill>
                <a:cs typeface="Calibri"/>
              </a:rPr>
              <a:t>judo, </a:t>
            </a:r>
            <a:r>
              <a:rPr lang="en-US" sz="1000" spc="-4" dirty="0">
                <a:solidFill>
                  <a:srgbClr val="231F20"/>
                </a:solidFill>
                <a:cs typeface="Calibri"/>
              </a:rPr>
              <a:t>rugby, </a:t>
            </a:r>
            <a:r>
              <a:rPr lang="en-US" sz="1000" spc="4" dirty="0">
                <a:solidFill>
                  <a:srgbClr val="231F20"/>
                </a:solidFill>
                <a:cs typeface="Calibri"/>
              </a:rPr>
              <a:t>swimming, </a:t>
            </a:r>
            <a:r>
              <a:rPr lang="en-US" sz="1000" spc="-9" dirty="0">
                <a:solidFill>
                  <a:srgbClr val="231F20"/>
                </a:solidFill>
                <a:cs typeface="Calibri"/>
              </a:rPr>
              <a:t>volleyball, </a:t>
            </a:r>
            <a:r>
              <a:rPr lang="en-US" sz="1000" spc="-13" dirty="0">
                <a:solidFill>
                  <a:srgbClr val="231F20"/>
                </a:solidFill>
                <a:cs typeface="Calibri"/>
              </a:rPr>
              <a:t>tennis, athletics, </a:t>
            </a:r>
            <a:r>
              <a:rPr lang="en-US" sz="1000" dirty="0">
                <a:solidFill>
                  <a:srgbClr val="231F20"/>
                </a:solidFill>
                <a:cs typeface="Calibri"/>
              </a:rPr>
              <a:t>weightlifting, </a:t>
            </a:r>
            <a:r>
              <a:rPr lang="en-US" sz="1000" spc="-21" dirty="0">
                <a:solidFill>
                  <a:srgbClr val="231F20"/>
                </a:solidFill>
                <a:cs typeface="Calibri"/>
              </a:rPr>
              <a:t>karate,  </a:t>
            </a:r>
            <a:r>
              <a:rPr lang="en-US" sz="1000" dirty="0">
                <a:solidFill>
                  <a:srgbClr val="231F20"/>
                </a:solidFill>
                <a:cs typeface="Calibri"/>
              </a:rPr>
              <a:t>boxing, </a:t>
            </a:r>
            <a:r>
              <a:rPr lang="en-US" sz="1000" spc="-9" dirty="0">
                <a:solidFill>
                  <a:srgbClr val="231F20"/>
                </a:solidFill>
                <a:cs typeface="Calibri"/>
              </a:rPr>
              <a:t>taekwondo, </a:t>
            </a:r>
            <a:r>
              <a:rPr lang="en-US" sz="1000" spc="4" dirty="0">
                <a:solidFill>
                  <a:srgbClr val="231F20"/>
                </a:solidFill>
                <a:cs typeface="Calibri"/>
              </a:rPr>
              <a:t>beach </a:t>
            </a:r>
            <a:r>
              <a:rPr lang="en-US" sz="1000" spc="-13" dirty="0">
                <a:solidFill>
                  <a:srgbClr val="231F20"/>
                </a:solidFill>
                <a:cs typeface="Calibri"/>
              </a:rPr>
              <a:t>volleyball, </a:t>
            </a:r>
            <a:r>
              <a:rPr lang="en-US" sz="1000" spc="-4" dirty="0">
                <a:solidFill>
                  <a:srgbClr val="231F20"/>
                </a:solidFill>
                <a:cs typeface="Calibri"/>
              </a:rPr>
              <a:t>canoeing, </a:t>
            </a:r>
            <a:r>
              <a:rPr lang="en-US" sz="1000" dirty="0">
                <a:solidFill>
                  <a:srgbClr val="231F20"/>
                </a:solidFill>
                <a:cs typeface="Calibri"/>
              </a:rPr>
              <a:t>fighting, </a:t>
            </a:r>
            <a:r>
              <a:rPr lang="en-US" sz="1000" spc="-4" dirty="0">
                <a:solidFill>
                  <a:srgbClr val="231F20"/>
                </a:solidFill>
                <a:cs typeface="Calibri"/>
              </a:rPr>
              <a:t>shooting, </a:t>
            </a:r>
            <a:r>
              <a:rPr lang="en-US" sz="1000" spc="-9" dirty="0">
                <a:solidFill>
                  <a:srgbClr val="231F20"/>
                </a:solidFill>
                <a:cs typeface="Calibri"/>
              </a:rPr>
              <a:t>fencing,  </a:t>
            </a:r>
            <a:r>
              <a:rPr lang="en-US" sz="1000" spc="-4" dirty="0">
                <a:solidFill>
                  <a:srgbClr val="231F20"/>
                </a:solidFill>
                <a:cs typeface="Calibri"/>
              </a:rPr>
              <a:t>table </a:t>
            </a:r>
            <a:r>
              <a:rPr lang="en-US" sz="1000" spc="-13" dirty="0">
                <a:solidFill>
                  <a:srgbClr val="231F20"/>
                </a:solidFill>
                <a:cs typeface="Calibri"/>
              </a:rPr>
              <a:t>tennis, </a:t>
            </a:r>
            <a:r>
              <a:rPr lang="en-US" sz="1000" spc="-26" dirty="0">
                <a:solidFill>
                  <a:srgbClr val="231F20"/>
                </a:solidFill>
                <a:cs typeface="Calibri"/>
              </a:rPr>
              <a:t>etc.). </a:t>
            </a:r>
            <a:r>
              <a:rPr lang="en-US" sz="1000" spc="13" dirty="0">
                <a:solidFill>
                  <a:srgbClr val="231F20"/>
                </a:solidFill>
                <a:cs typeface="Calibri"/>
              </a:rPr>
              <a:t>CUS </a:t>
            </a:r>
            <a:r>
              <a:rPr lang="en-US" sz="1000" spc="-13" dirty="0">
                <a:solidFill>
                  <a:srgbClr val="231F20"/>
                </a:solidFill>
                <a:cs typeface="Calibri"/>
              </a:rPr>
              <a:t>relies </a:t>
            </a:r>
            <a:r>
              <a:rPr lang="en-US" sz="1000" spc="13" dirty="0">
                <a:solidFill>
                  <a:srgbClr val="231F20"/>
                </a:solidFill>
                <a:cs typeface="Calibri"/>
              </a:rPr>
              <a:t>on </a:t>
            </a:r>
            <a:r>
              <a:rPr lang="en-US" sz="1000" spc="-4" dirty="0">
                <a:solidFill>
                  <a:srgbClr val="231F20"/>
                </a:solidFill>
                <a:cs typeface="Calibri"/>
              </a:rPr>
              <a:t>technicians </a:t>
            </a:r>
            <a:r>
              <a:rPr lang="en-US" sz="1000" spc="4" dirty="0">
                <a:solidFill>
                  <a:srgbClr val="231F20"/>
                </a:solidFill>
                <a:cs typeface="Calibri"/>
              </a:rPr>
              <a:t>in Sport </a:t>
            </a:r>
            <a:r>
              <a:rPr lang="en-US" sz="1000" spc="9" dirty="0">
                <a:solidFill>
                  <a:srgbClr val="231F20"/>
                </a:solidFill>
                <a:cs typeface="Calibri"/>
              </a:rPr>
              <a:t>and </a:t>
            </a:r>
            <a:r>
              <a:rPr lang="en-US" sz="1000" spc="-9" dirty="0">
                <a:solidFill>
                  <a:srgbClr val="231F20"/>
                </a:solidFill>
                <a:cs typeface="Calibri"/>
              </a:rPr>
              <a:t>Exercise </a:t>
            </a:r>
            <a:r>
              <a:rPr lang="en-US" sz="1000" dirty="0">
                <a:solidFill>
                  <a:srgbClr val="231F20"/>
                </a:solidFill>
                <a:cs typeface="Calibri"/>
              </a:rPr>
              <a:t>Sciences  </a:t>
            </a:r>
            <a:r>
              <a:rPr lang="en-US" sz="1000" spc="4" dirty="0">
                <a:solidFill>
                  <a:srgbClr val="231F20"/>
                </a:solidFill>
                <a:cs typeface="Calibri"/>
              </a:rPr>
              <a:t>providing </a:t>
            </a:r>
            <a:r>
              <a:rPr lang="en-US" sz="1000" dirty="0">
                <a:solidFill>
                  <a:srgbClr val="231F20"/>
                </a:solidFill>
                <a:cs typeface="Calibri"/>
              </a:rPr>
              <a:t>advanced </a:t>
            </a:r>
            <a:r>
              <a:rPr lang="en-US" sz="1000" spc="-9" dirty="0">
                <a:solidFill>
                  <a:srgbClr val="231F20"/>
                </a:solidFill>
                <a:cs typeface="Calibri"/>
              </a:rPr>
              <a:t>skills </a:t>
            </a:r>
            <a:r>
              <a:rPr lang="en-US" sz="1000" spc="-4" dirty="0">
                <a:solidFill>
                  <a:srgbClr val="231F20"/>
                </a:solidFill>
                <a:cs typeface="Calibri"/>
              </a:rPr>
              <a:t>to achieve </a:t>
            </a:r>
            <a:r>
              <a:rPr lang="en-US" sz="1000" spc="-9" dirty="0">
                <a:solidFill>
                  <a:srgbClr val="231F20"/>
                </a:solidFill>
                <a:cs typeface="Calibri"/>
              </a:rPr>
              <a:t>considerable </a:t>
            </a:r>
            <a:r>
              <a:rPr lang="en-US" sz="1000" spc="-17" dirty="0">
                <a:solidFill>
                  <a:srgbClr val="231F20"/>
                </a:solidFill>
                <a:cs typeface="Calibri"/>
              </a:rPr>
              <a:t>results </a:t>
            </a:r>
            <a:r>
              <a:rPr lang="en-US" sz="1000" spc="-13" dirty="0">
                <a:solidFill>
                  <a:srgbClr val="231F20"/>
                </a:solidFill>
                <a:cs typeface="Calibri"/>
              </a:rPr>
              <a:t>at </a:t>
            </a:r>
            <a:r>
              <a:rPr lang="en-US" sz="1000" dirty="0">
                <a:solidFill>
                  <a:srgbClr val="231F20"/>
                </a:solidFill>
                <a:cs typeface="Calibri"/>
              </a:rPr>
              <a:t>a </a:t>
            </a:r>
            <a:r>
              <a:rPr lang="en-US" sz="1000" spc="-9" dirty="0">
                <a:solidFill>
                  <a:srgbClr val="231F20"/>
                </a:solidFill>
                <a:cs typeface="Calibri"/>
              </a:rPr>
              <a:t>national </a:t>
            </a:r>
            <a:r>
              <a:rPr lang="en-US" sz="1000" spc="9" dirty="0">
                <a:solidFill>
                  <a:srgbClr val="231F20"/>
                </a:solidFill>
                <a:cs typeface="Calibri"/>
              </a:rPr>
              <a:t>and  </a:t>
            </a:r>
            <a:r>
              <a:rPr lang="en-US" sz="1000" spc="-17" dirty="0">
                <a:solidFill>
                  <a:srgbClr val="231F20"/>
                </a:solidFill>
                <a:cs typeface="Calibri"/>
              </a:rPr>
              <a:t>international </a:t>
            </a:r>
            <a:r>
              <a:rPr lang="en-US" sz="1000" spc="-21" dirty="0">
                <a:solidFill>
                  <a:srgbClr val="231F20"/>
                </a:solidFill>
                <a:cs typeface="Calibri"/>
              </a:rPr>
              <a:t>level. </a:t>
            </a:r>
            <a:r>
              <a:rPr lang="en-US" sz="1000" spc="-9" dirty="0">
                <a:solidFill>
                  <a:srgbClr val="231F20"/>
                </a:solidFill>
                <a:cs typeface="Calibri"/>
              </a:rPr>
              <a:t>Important </a:t>
            </a:r>
            <a:r>
              <a:rPr lang="en-US" sz="1000" spc="-13" dirty="0">
                <a:solidFill>
                  <a:srgbClr val="231F20"/>
                </a:solidFill>
                <a:cs typeface="Calibri"/>
              </a:rPr>
              <a:t>successes </a:t>
            </a:r>
            <a:r>
              <a:rPr lang="en-US" sz="1000" dirty="0">
                <a:solidFill>
                  <a:srgbClr val="231F20"/>
                </a:solidFill>
                <a:cs typeface="Calibri"/>
              </a:rPr>
              <a:t>in </a:t>
            </a:r>
            <a:r>
              <a:rPr lang="en-US" sz="1000" spc="-13" dirty="0">
                <a:solidFill>
                  <a:srgbClr val="231F20"/>
                </a:solidFill>
                <a:cs typeface="Calibri"/>
              </a:rPr>
              <a:t>National </a:t>
            </a:r>
            <a:r>
              <a:rPr lang="en-US" sz="1000" spc="-9" dirty="0">
                <a:solidFill>
                  <a:srgbClr val="231F20"/>
                </a:solidFill>
                <a:cs typeface="Calibri"/>
              </a:rPr>
              <a:t>Student </a:t>
            </a:r>
            <a:r>
              <a:rPr lang="en-US" sz="1000" dirty="0">
                <a:solidFill>
                  <a:srgbClr val="231F20"/>
                </a:solidFill>
                <a:cs typeface="Calibri"/>
              </a:rPr>
              <a:t>Championships  </a:t>
            </a:r>
            <a:r>
              <a:rPr lang="en-US" sz="1000" spc="4" dirty="0">
                <a:solidFill>
                  <a:srgbClr val="231F20"/>
                </a:solidFill>
                <a:cs typeface="Calibri"/>
              </a:rPr>
              <a:t>and</a:t>
            </a:r>
            <a:r>
              <a:rPr lang="en-US" sz="1000" spc="-77" dirty="0">
                <a:solidFill>
                  <a:srgbClr val="231F20"/>
                </a:solidFill>
                <a:cs typeface="Calibri"/>
              </a:rPr>
              <a:t> </a:t>
            </a:r>
            <a:r>
              <a:rPr lang="en-US" sz="1000" spc="-26" dirty="0">
                <a:solidFill>
                  <a:srgbClr val="231F20"/>
                </a:solidFill>
                <a:cs typeface="Calibri"/>
              </a:rPr>
              <a:t>World</a:t>
            </a:r>
            <a:r>
              <a:rPr lang="en-US" sz="1000" spc="-47" dirty="0">
                <a:solidFill>
                  <a:srgbClr val="231F20"/>
                </a:solidFill>
                <a:cs typeface="Calibri"/>
              </a:rPr>
              <a:t> </a:t>
            </a:r>
            <a:r>
              <a:rPr lang="en-US" sz="1000" spc="-17" dirty="0">
                <a:solidFill>
                  <a:srgbClr val="231F20"/>
                </a:solidFill>
                <a:cs typeface="Calibri"/>
              </a:rPr>
              <a:t>University</a:t>
            </a:r>
            <a:r>
              <a:rPr lang="en-US" sz="1000" spc="-47" dirty="0">
                <a:solidFill>
                  <a:srgbClr val="231F20"/>
                </a:solidFill>
                <a:cs typeface="Calibri"/>
              </a:rPr>
              <a:t> </a:t>
            </a:r>
            <a:r>
              <a:rPr lang="en-US" sz="1000" dirty="0">
                <a:solidFill>
                  <a:srgbClr val="231F20"/>
                </a:solidFill>
                <a:cs typeface="Calibri"/>
              </a:rPr>
              <a:t>Championships</a:t>
            </a:r>
            <a:r>
              <a:rPr lang="en-US" sz="1000" spc="-47" dirty="0">
                <a:solidFill>
                  <a:srgbClr val="231F20"/>
                </a:solidFill>
                <a:cs typeface="Calibri"/>
              </a:rPr>
              <a:t> </a:t>
            </a:r>
            <a:r>
              <a:rPr lang="en-US" sz="1000" dirty="0">
                <a:solidFill>
                  <a:srgbClr val="231F20"/>
                </a:solidFill>
                <a:cs typeface="Calibri"/>
              </a:rPr>
              <a:t>-</a:t>
            </a:r>
            <a:r>
              <a:rPr lang="en-US" sz="1000" spc="-47" dirty="0">
                <a:solidFill>
                  <a:srgbClr val="231F20"/>
                </a:solidFill>
                <a:cs typeface="Calibri"/>
              </a:rPr>
              <a:t> </a:t>
            </a:r>
            <a:r>
              <a:rPr lang="en-US" sz="1000" spc="-13" dirty="0">
                <a:solidFill>
                  <a:srgbClr val="231F20"/>
                </a:solidFill>
                <a:cs typeface="Calibri"/>
              </a:rPr>
              <a:t>where</a:t>
            </a:r>
            <a:r>
              <a:rPr lang="en-US" sz="1000" spc="-82" dirty="0">
                <a:solidFill>
                  <a:srgbClr val="231F20"/>
                </a:solidFill>
                <a:cs typeface="Calibri"/>
              </a:rPr>
              <a:t> </a:t>
            </a:r>
            <a:r>
              <a:rPr lang="en-US" sz="1000" spc="-34" dirty="0">
                <a:solidFill>
                  <a:srgbClr val="231F20"/>
                </a:solidFill>
                <a:cs typeface="Calibri"/>
              </a:rPr>
              <a:t>Tor</a:t>
            </a:r>
            <a:r>
              <a:rPr lang="en-US" sz="1000" spc="-77" dirty="0">
                <a:solidFill>
                  <a:srgbClr val="231F20"/>
                </a:solidFill>
                <a:cs typeface="Calibri"/>
              </a:rPr>
              <a:t> </a:t>
            </a:r>
            <a:r>
              <a:rPr lang="en-US" sz="1000" spc="-17" dirty="0" err="1">
                <a:solidFill>
                  <a:srgbClr val="231F20"/>
                </a:solidFill>
                <a:cs typeface="Calibri"/>
              </a:rPr>
              <a:t>Vergata</a:t>
            </a:r>
            <a:r>
              <a:rPr lang="en-US" sz="1000" spc="-47" dirty="0">
                <a:solidFill>
                  <a:srgbClr val="231F20"/>
                </a:solidFill>
                <a:cs typeface="Calibri"/>
              </a:rPr>
              <a:t> </a:t>
            </a:r>
            <a:r>
              <a:rPr lang="en-US" sz="1000" spc="-13" dirty="0">
                <a:solidFill>
                  <a:srgbClr val="231F20"/>
                </a:solidFill>
                <a:cs typeface="Calibri"/>
              </a:rPr>
              <a:t>students</a:t>
            </a:r>
            <a:r>
              <a:rPr lang="en-US" sz="1000" spc="-47" dirty="0">
                <a:solidFill>
                  <a:srgbClr val="231F20"/>
                </a:solidFill>
                <a:cs typeface="Calibri"/>
              </a:rPr>
              <a:t> </a:t>
            </a:r>
            <a:r>
              <a:rPr lang="en-US" sz="1000" spc="-9" dirty="0">
                <a:solidFill>
                  <a:srgbClr val="231F20"/>
                </a:solidFill>
                <a:cs typeface="Calibri"/>
              </a:rPr>
              <a:t>have</a:t>
            </a:r>
            <a:r>
              <a:rPr lang="en-US" sz="1000" spc="-47" dirty="0">
                <a:solidFill>
                  <a:srgbClr val="231F20"/>
                </a:solidFill>
                <a:cs typeface="Calibri"/>
              </a:rPr>
              <a:t> </a:t>
            </a:r>
            <a:r>
              <a:rPr lang="en-US" sz="1000" dirty="0">
                <a:solidFill>
                  <a:srgbClr val="231F20"/>
                </a:solidFill>
                <a:cs typeface="Calibri"/>
              </a:rPr>
              <a:t>won  </a:t>
            </a:r>
            <a:r>
              <a:rPr lang="en-US" sz="1000" spc="4" dirty="0">
                <a:solidFill>
                  <a:srgbClr val="231F20"/>
                </a:solidFill>
                <a:cs typeface="Calibri"/>
              </a:rPr>
              <a:t>many </a:t>
            </a:r>
            <a:r>
              <a:rPr lang="en-US" sz="1000" dirty="0">
                <a:solidFill>
                  <a:srgbClr val="231F20"/>
                </a:solidFill>
                <a:cs typeface="Calibri"/>
              </a:rPr>
              <a:t>medals - </a:t>
            </a:r>
            <a:r>
              <a:rPr lang="en-US" sz="1000" spc="-13" dirty="0">
                <a:solidFill>
                  <a:srgbClr val="231F20"/>
                </a:solidFill>
                <a:cs typeface="Calibri"/>
              </a:rPr>
              <a:t>testify </a:t>
            </a:r>
            <a:r>
              <a:rPr lang="en-US" sz="1000" spc="-4" dirty="0">
                <a:solidFill>
                  <a:srgbClr val="231F20"/>
                </a:solidFill>
                <a:cs typeface="Calibri"/>
              </a:rPr>
              <a:t>to </a:t>
            </a:r>
            <a:r>
              <a:rPr lang="en-US" sz="1000" spc="-17" dirty="0">
                <a:solidFill>
                  <a:srgbClr val="231F20"/>
                </a:solidFill>
                <a:cs typeface="Calibri"/>
              </a:rPr>
              <a:t>this, </a:t>
            </a:r>
            <a:r>
              <a:rPr lang="en-US" sz="1000" spc="-4" dirty="0">
                <a:solidFill>
                  <a:srgbClr val="231F20"/>
                </a:solidFill>
                <a:cs typeface="Calibri"/>
              </a:rPr>
              <a:t>as </a:t>
            </a:r>
            <a:r>
              <a:rPr lang="en-US" sz="1000" dirty="0">
                <a:solidFill>
                  <a:srgbClr val="231F20"/>
                </a:solidFill>
                <a:cs typeface="Calibri"/>
              </a:rPr>
              <a:t>Daniele </a:t>
            </a:r>
            <a:r>
              <a:rPr lang="en-US" sz="1000" spc="-13" dirty="0" err="1">
                <a:solidFill>
                  <a:srgbClr val="231F20"/>
                </a:solidFill>
                <a:cs typeface="Calibri"/>
              </a:rPr>
              <a:t>Garozzo</a:t>
            </a:r>
            <a:r>
              <a:rPr lang="en-US" sz="1000" spc="-13" dirty="0">
                <a:solidFill>
                  <a:srgbClr val="231F20"/>
                </a:solidFill>
                <a:cs typeface="Calibri"/>
              </a:rPr>
              <a:t>, </a:t>
            </a:r>
            <a:r>
              <a:rPr lang="en-US" sz="1000" spc="-9" dirty="0">
                <a:solidFill>
                  <a:srgbClr val="231F20"/>
                </a:solidFill>
                <a:cs typeface="Calibri"/>
              </a:rPr>
              <a:t>Medicine </a:t>
            </a:r>
            <a:r>
              <a:rPr lang="en-US" sz="1000" spc="9" dirty="0">
                <a:solidFill>
                  <a:srgbClr val="231F20"/>
                </a:solidFill>
                <a:cs typeface="Calibri"/>
              </a:rPr>
              <a:t>and </a:t>
            </a:r>
            <a:r>
              <a:rPr lang="en-US" sz="1000" dirty="0">
                <a:solidFill>
                  <a:srgbClr val="231F20"/>
                </a:solidFill>
                <a:cs typeface="Calibri"/>
              </a:rPr>
              <a:t>Surgery’  </a:t>
            </a:r>
            <a:r>
              <a:rPr lang="en-US" sz="1000" spc="-17" dirty="0">
                <a:solidFill>
                  <a:srgbClr val="231F20"/>
                </a:solidFill>
                <a:cs typeface="Calibri"/>
              </a:rPr>
              <a:t>student,</a:t>
            </a:r>
            <a:r>
              <a:rPr lang="en-US" sz="1000" spc="-60" dirty="0">
                <a:solidFill>
                  <a:srgbClr val="231F20"/>
                </a:solidFill>
                <a:cs typeface="Calibri"/>
              </a:rPr>
              <a:t> </a:t>
            </a:r>
            <a:r>
              <a:rPr lang="en-US" sz="1000" spc="-4" dirty="0">
                <a:solidFill>
                  <a:srgbClr val="231F20"/>
                </a:solidFill>
                <a:cs typeface="Calibri"/>
              </a:rPr>
              <a:t>wins</a:t>
            </a:r>
            <a:r>
              <a:rPr lang="en-US" sz="1000" spc="-60" dirty="0">
                <a:solidFill>
                  <a:srgbClr val="231F20"/>
                </a:solidFill>
                <a:cs typeface="Calibri"/>
              </a:rPr>
              <a:t> </a:t>
            </a:r>
            <a:r>
              <a:rPr lang="en-US" sz="1000" spc="17" dirty="0">
                <a:solidFill>
                  <a:srgbClr val="231F20"/>
                </a:solidFill>
                <a:cs typeface="Calibri"/>
              </a:rPr>
              <a:t>gold</a:t>
            </a:r>
            <a:r>
              <a:rPr lang="en-US" sz="1000" spc="-60" dirty="0">
                <a:solidFill>
                  <a:srgbClr val="231F20"/>
                </a:solidFill>
                <a:cs typeface="Calibri"/>
              </a:rPr>
              <a:t> </a:t>
            </a:r>
            <a:r>
              <a:rPr lang="en-US" sz="1000" spc="-4" dirty="0">
                <a:solidFill>
                  <a:srgbClr val="231F20"/>
                </a:solidFill>
                <a:cs typeface="Calibri"/>
              </a:rPr>
              <a:t>medal</a:t>
            </a:r>
            <a:r>
              <a:rPr lang="en-US" sz="1000" spc="-60" dirty="0">
                <a:solidFill>
                  <a:srgbClr val="231F20"/>
                </a:solidFill>
                <a:cs typeface="Calibri"/>
              </a:rPr>
              <a:t> </a:t>
            </a:r>
            <a:r>
              <a:rPr lang="en-US" sz="1000" spc="-13" dirty="0">
                <a:solidFill>
                  <a:srgbClr val="231F20"/>
                </a:solidFill>
                <a:cs typeface="Calibri"/>
              </a:rPr>
              <a:t>men's</a:t>
            </a:r>
            <a:r>
              <a:rPr lang="en-US" sz="1000" spc="-60" dirty="0">
                <a:solidFill>
                  <a:srgbClr val="231F20"/>
                </a:solidFill>
                <a:cs typeface="Calibri"/>
              </a:rPr>
              <a:t> </a:t>
            </a:r>
            <a:r>
              <a:rPr lang="en-US" sz="1000" dirty="0">
                <a:solidFill>
                  <a:srgbClr val="231F20"/>
                </a:solidFill>
                <a:cs typeface="Calibri"/>
              </a:rPr>
              <a:t>fencing</a:t>
            </a:r>
            <a:r>
              <a:rPr lang="en-US" sz="1000" spc="-60" dirty="0">
                <a:solidFill>
                  <a:srgbClr val="231F20"/>
                </a:solidFill>
                <a:cs typeface="Calibri"/>
              </a:rPr>
              <a:t> </a:t>
            </a:r>
            <a:r>
              <a:rPr lang="en-US" sz="1000" spc="-9" dirty="0">
                <a:solidFill>
                  <a:srgbClr val="231F20"/>
                </a:solidFill>
                <a:cs typeface="Calibri"/>
              </a:rPr>
              <a:t>Rio</a:t>
            </a:r>
            <a:r>
              <a:rPr lang="en-US" sz="1000" spc="-60" dirty="0">
                <a:solidFill>
                  <a:srgbClr val="231F20"/>
                </a:solidFill>
                <a:cs typeface="Calibri"/>
              </a:rPr>
              <a:t> </a:t>
            </a:r>
            <a:r>
              <a:rPr lang="en-US" sz="1000" spc="-4" dirty="0">
                <a:solidFill>
                  <a:srgbClr val="231F20"/>
                </a:solidFill>
                <a:cs typeface="Calibri"/>
              </a:rPr>
              <a:t>Olympics</a:t>
            </a:r>
            <a:r>
              <a:rPr lang="en-US" sz="1000" spc="-60" dirty="0">
                <a:solidFill>
                  <a:srgbClr val="231F20"/>
                </a:solidFill>
                <a:cs typeface="Calibri"/>
              </a:rPr>
              <a:t> </a:t>
            </a:r>
            <a:r>
              <a:rPr lang="en-US" sz="1000" spc="-21" dirty="0">
                <a:solidFill>
                  <a:srgbClr val="231F20"/>
                </a:solidFill>
                <a:cs typeface="Calibri"/>
              </a:rPr>
              <a:t>2016.</a:t>
            </a:r>
            <a:endParaRPr lang="en-US" sz="1000" dirty="0">
              <a:cs typeface="Calibri"/>
            </a:endParaRPr>
          </a:p>
          <a:p>
            <a:pPr marL="10899" marR="10899" indent="545" algn="just"/>
            <a:r>
              <a:rPr lang="en-US" sz="1000" spc="26" dirty="0">
                <a:solidFill>
                  <a:srgbClr val="231F20"/>
                </a:solidFill>
                <a:cs typeface="Calibri"/>
              </a:rPr>
              <a:t>A</a:t>
            </a:r>
            <a:r>
              <a:rPr lang="en-US" sz="1000" spc="-47" dirty="0">
                <a:solidFill>
                  <a:srgbClr val="231F20"/>
                </a:solidFill>
                <a:cs typeface="Calibri"/>
              </a:rPr>
              <a:t> </a:t>
            </a:r>
            <a:r>
              <a:rPr lang="en-US" sz="1000" b="1" spc="17" dirty="0">
                <a:solidFill>
                  <a:srgbClr val="231F20"/>
                </a:solidFill>
                <a:cs typeface="Calibri"/>
              </a:rPr>
              <a:t>Sports</a:t>
            </a:r>
            <a:r>
              <a:rPr lang="en-US" sz="1000" b="1" spc="-56" dirty="0">
                <a:solidFill>
                  <a:srgbClr val="231F20"/>
                </a:solidFill>
                <a:cs typeface="Calibri"/>
              </a:rPr>
              <a:t> </a:t>
            </a:r>
            <a:r>
              <a:rPr lang="en-US" sz="1000" b="1" spc="9" dirty="0">
                <a:solidFill>
                  <a:srgbClr val="231F20"/>
                </a:solidFill>
                <a:cs typeface="Calibri"/>
              </a:rPr>
              <a:t>Festival</a:t>
            </a:r>
            <a:r>
              <a:rPr lang="en-US" sz="1000" b="1" spc="-56" dirty="0">
                <a:solidFill>
                  <a:srgbClr val="231F20"/>
                </a:solidFill>
                <a:cs typeface="Calibri"/>
              </a:rPr>
              <a:t> </a:t>
            </a:r>
            <a:r>
              <a:rPr lang="en-US" sz="1000" spc="4" dirty="0">
                <a:solidFill>
                  <a:srgbClr val="231F20"/>
                </a:solidFill>
                <a:cs typeface="Calibri"/>
              </a:rPr>
              <a:t>and</a:t>
            </a:r>
            <a:r>
              <a:rPr lang="en-US" sz="1000" spc="-47" dirty="0">
                <a:solidFill>
                  <a:srgbClr val="231F20"/>
                </a:solidFill>
                <a:cs typeface="Calibri"/>
              </a:rPr>
              <a:t> </a:t>
            </a:r>
            <a:r>
              <a:rPr lang="en-US" sz="1000" dirty="0">
                <a:solidFill>
                  <a:srgbClr val="231F20"/>
                </a:solidFill>
                <a:cs typeface="Calibri"/>
              </a:rPr>
              <a:t>a</a:t>
            </a:r>
            <a:r>
              <a:rPr lang="en-US" sz="1000" spc="-47" dirty="0">
                <a:solidFill>
                  <a:srgbClr val="231F20"/>
                </a:solidFill>
                <a:cs typeface="Calibri"/>
              </a:rPr>
              <a:t> </a:t>
            </a:r>
            <a:r>
              <a:rPr lang="en-US" sz="1000" b="1" spc="17" dirty="0">
                <a:solidFill>
                  <a:srgbClr val="231F20"/>
                </a:solidFill>
                <a:cs typeface="Calibri"/>
              </a:rPr>
              <a:t>Sports</a:t>
            </a:r>
            <a:r>
              <a:rPr lang="en-US" sz="1000" b="1" spc="-56" dirty="0">
                <a:solidFill>
                  <a:srgbClr val="231F20"/>
                </a:solidFill>
                <a:cs typeface="Calibri"/>
              </a:rPr>
              <a:t> </a:t>
            </a:r>
            <a:r>
              <a:rPr lang="en-US" sz="1000" b="1" spc="9" dirty="0">
                <a:solidFill>
                  <a:srgbClr val="231F20"/>
                </a:solidFill>
                <a:cs typeface="Calibri"/>
              </a:rPr>
              <a:t>Culture</a:t>
            </a:r>
            <a:r>
              <a:rPr lang="en-US" sz="1000" b="1" spc="-86" dirty="0">
                <a:solidFill>
                  <a:srgbClr val="231F20"/>
                </a:solidFill>
                <a:cs typeface="Calibri"/>
              </a:rPr>
              <a:t> </a:t>
            </a:r>
            <a:r>
              <a:rPr lang="en-US" sz="1000" b="1" spc="-9" dirty="0">
                <a:solidFill>
                  <a:srgbClr val="231F20"/>
                </a:solidFill>
                <a:cs typeface="Calibri"/>
              </a:rPr>
              <a:t>Week</a:t>
            </a:r>
            <a:r>
              <a:rPr lang="en-US" sz="1000" b="1" spc="-47" dirty="0">
                <a:solidFill>
                  <a:srgbClr val="231F20"/>
                </a:solidFill>
                <a:cs typeface="Calibri"/>
              </a:rPr>
              <a:t> </a:t>
            </a:r>
            <a:r>
              <a:rPr lang="en-US" sz="1000" spc="-21" dirty="0">
                <a:solidFill>
                  <a:srgbClr val="231F20"/>
                </a:solidFill>
                <a:cs typeface="Calibri"/>
              </a:rPr>
              <a:t>are</a:t>
            </a:r>
            <a:r>
              <a:rPr lang="en-US" sz="1000" spc="-47" dirty="0">
                <a:solidFill>
                  <a:srgbClr val="231F20"/>
                </a:solidFill>
                <a:cs typeface="Calibri"/>
              </a:rPr>
              <a:t> </a:t>
            </a:r>
            <a:r>
              <a:rPr lang="en-US" sz="1000" spc="-4" dirty="0" err="1">
                <a:solidFill>
                  <a:srgbClr val="231F20"/>
                </a:solidFill>
                <a:cs typeface="Calibri"/>
              </a:rPr>
              <a:t>organised</a:t>
            </a:r>
            <a:r>
              <a:rPr lang="en-US" sz="1000" spc="-47" dirty="0">
                <a:solidFill>
                  <a:srgbClr val="231F20"/>
                </a:solidFill>
                <a:cs typeface="Calibri"/>
              </a:rPr>
              <a:t> </a:t>
            </a:r>
            <a:r>
              <a:rPr lang="en-US" sz="1000" dirty="0">
                <a:solidFill>
                  <a:srgbClr val="231F20"/>
                </a:solidFill>
                <a:cs typeface="Calibri"/>
              </a:rPr>
              <a:t>in</a:t>
            </a:r>
            <a:r>
              <a:rPr lang="en-US" sz="1000" spc="-47" dirty="0">
                <a:solidFill>
                  <a:srgbClr val="231F20"/>
                </a:solidFill>
                <a:cs typeface="Calibri"/>
              </a:rPr>
              <a:t> </a:t>
            </a:r>
            <a:r>
              <a:rPr lang="en-US" sz="1000" spc="-26" dirty="0">
                <a:solidFill>
                  <a:srgbClr val="231F20"/>
                </a:solidFill>
                <a:cs typeface="Calibri"/>
              </a:rPr>
              <a:t>May</a:t>
            </a:r>
            <a:r>
              <a:rPr lang="en-US" sz="1000" spc="-47" dirty="0">
                <a:solidFill>
                  <a:srgbClr val="231F20"/>
                </a:solidFill>
                <a:cs typeface="Calibri"/>
              </a:rPr>
              <a:t> </a:t>
            </a:r>
            <a:r>
              <a:rPr lang="en-US" sz="1000" spc="-9" dirty="0">
                <a:solidFill>
                  <a:srgbClr val="231F20"/>
                </a:solidFill>
                <a:cs typeface="Calibri"/>
              </a:rPr>
              <a:t>with</a:t>
            </a:r>
            <a:r>
              <a:rPr lang="en-US" sz="1000" spc="-47" dirty="0">
                <a:solidFill>
                  <a:srgbClr val="231F20"/>
                </a:solidFill>
                <a:cs typeface="Calibri"/>
              </a:rPr>
              <a:t> </a:t>
            </a:r>
            <a:r>
              <a:rPr lang="en-US" sz="1000" spc="-9" dirty="0">
                <a:solidFill>
                  <a:srgbClr val="231F20"/>
                </a:solidFill>
                <a:cs typeface="Calibri"/>
              </a:rPr>
              <a:t>the  </a:t>
            </a:r>
            <a:r>
              <a:rPr lang="en-US" sz="1000" spc="-4" dirty="0">
                <a:solidFill>
                  <a:srgbClr val="231F20"/>
                </a:solidFill>
                <a:cs typeface="Calibri"/>
              </a:rPr>
              <a:t>participation of </a:t>
            </a:r>
            <a:r>
              <a:rPr lang="en-US" sz="1000" dirty="0">
                <a:solidFill>
                  <a:srgbClr val="231F20"/>
                </a:solidFill>
                <a:cs typeface="Calibri"/>
              </a:rPr>
              <a:t>thousands </a:t>
            </a:r>
            <a:r>
              <a:rPr lang="en-US" sz="1000" spc="-4" dirty="0">
                <a:solidFill>
                  <a:srgbClr val="231F20"/>
                </a:solidFill>
                <a:cs typeface="Calibri"/>
              </a:rPr>
              <a:t>of students </a:t>
            </a:r>
            <a:r>
              <a:rPr lang="en-US" sz="1000" spc="9" dirty="0">
                <a:solidFill>
                  <a:srgbClr val="231F20"/>
                </a:solidFill>
                <a:cs typeface="Calibri"/>
              </a:rPr>
              <a:t>and </a:t>
            </a:r>
            <a:r>
              <a:rPr lang="en-US" sz="1000" spc="-17" dirty="0">
                <a:solidFill>
                  <a:srgbClr val="231F20"/>
                </a:solidFill>
                <a:cs typeface="Calibri"/>
              </a:rPr>
              <a:t>visitors. </a:t>
            </a:r>
            <a:r>
              <a:rPr lang="en-US" sz="1000" dirty="0">
                <a:solidFill>
                  <a:srgbClr val="231F20"/>
                </a:solidFill>
                <a:cs typeface="Calibri"/>
              </a:rPr>
              <a:t>They </a:t>
            </a:r>
            <a:r>
              <a:rPr lang="en-US" sz="1000" spc="-13" dirty="0">
                <a:solidFill>
                  <a:srgbClr val="231F20"/>
                </a:solidFill>
                <a:cs typeface="Calibri"/>
              </a:rPr>
              <a:t>oﬀer </a:t>
            </a:r>
            <a:r>
              <a:rPr lang="en-US" sz="1000" dirty="0">
                <a:solidFill>
                  <a:srgbClr val="231F20"/>
                </a:solidFill>
                <a:cs typeface="Calibri"/>
              </a:rPr>
              <a:t>a </a:t>
            </a:r>
            <a:r>
              <a:rPr lang="en-US" sz="1000" spc="4" dirty="0">
                <a:solidFill>
                  <a:srgbClr val="231F20"/>
                </a:solidFill>
                <a:cs typeface="Calibri"/>
              </a:rPr>
              <a:t>chance </a:t>
            </a:r>
            <a:r>
              <a:rPr lang="en-US" sz="1000" spc="-4" dirty="0">
                <a:solidFill>
                  <a:srgbClr val="231F20"/>
                </a:solidFill>
                <a:cs typeface="Calibri"/>
              </a:rPr>
              <a:t>to  </a:t>
            </a:r>
            <a:r>
              <a:rPr lang="en-US" sz="1000" spc="-13" dirty="0">
                <a:solidFill>
                  <a:srgbClr val="231F20"/>
                </a:solidFill>
                <a:cs typeface="Calibri"/>
              </a:rPr>
              <a:t>rethink</a:t>
            </a:r>
            <a:r>
              <a:rPr lang="en-US" sz="1000" spc="-69" dirty="0">
                <a:solidFill>
                  <a:srgbClr val="231F20"/>
                </a:solidFill>
                <a:cs typeface="Calibri"/>
              </a:rPr>
              <a:t> </a:t>
            </a:r>
            <a:r>
              <a:rPr lang="en-US" sz="1000" spc="-9" dirty="0">
                <a:solidFill>
                  <a:srgbClr val="231F20"/>
                </a:solidFill>
                <a:cs typeface="Calibri"/>
              </a:rPr>
              <a:t>sports</a:t>
            </a:r>
            <a:r>
              <a:rPr lang="en-US" sz="1000" spc="-69" dirty="0">
                <a:solidFill>
                  <a:srgbClr val="231F20"/>
                </a:solidFill>
                <a:cs typeface="Calibri"/>
              </a:rPr>
              <a:t> </a:t>
            </a:r>
            <a:r>
              <a:rPr lang="en-US" sz="1000" spc="4" dirty="0">
                <a:solidFill>
                  <a:srgbClr val="231F20"/>
                </a:solidFill>
                <a:cs typeface="Calibri"/>
              </a:rPr>
              <a:t>and</a:t>
            </a:r>
            <a:r>
              <a:rPr lang="en-US" sz="1000" spc="-69" dirty="0">
                <a:solidFill>
                  <a:srgbClr val="231F20"/>
                </a:solidFill>
                <a:cs typeface="Calibri"/>
              </a:rPr>
              <a:t> </a:t>
            </a:r>
            <a:r>
              <a:rPr lang="en-US" sz="1000" spc="-9" dirty="0">
                <a:solidFill>
                  <a:srgbClr val="231F20"/>
                </a:solidFill>
                <a:cs typeface="Calibri"/>
              </a:rPr>
              <a:t>physical</a:t>
            </a:r>
            <a:r>
              <a:rPr lang="en-US" sz="1000" spc="-69" dirty="0">
                <a:solidFill>
                  <a:srgbClr val="231F20"/>
                </a:solidFill>
                <a:cs typeface="Calibri"/>
              </a:rPr>
              <a:t> </a:t>
            </a:r>
            <a:r>
              <a:rPr lang="en-US" sz="1000" spc="-13" dirty="0">
                <a:solidFill>
                  <a:srgbClr val="231F20"/>
                </a:solidFill>
                <a:cs typeface="Calibri"/>
              </a:rPr>
              <a:t>activities</a:t>
            </a:r>
            <a:r>
              <a:rPr lang="en-US" sz="1000" spc="-69" dirty="0">
                <a:solidFill>
                  <a:srgbClr val="231F20"/>
                </a:solidFill>
                <a:cs typeface="Calibri"/>
              </a:rPr>
              <a:t> </a:t>
            </a:r>
            <a:r>
              <a:rPr lang="en-US" sz="1000" spc="-9" dirty="0">
                <a:solidFill>
                  <a:srgbClr val="231F20"/>
                </a:solidFill>
                <a:cs typeface="Calibri"/>
              </a:rPr>
              <a:t>as</a:t>
            </a:r>
            <a:r>
              <a:rPr lang="en-US" sz="1000" spc="-69" dirty="0">
                <a:solidFill>
                  <a:srgbClr val="231F20"/>
                </a:solidFill>
                <a:cs typeface="Calibri"/>
              </a:rPr>
              <a:t> </a:t>
            </a:r>
            <a:r>
              <a:rPr lang="en-US" sz="1000" spc="-13" dirty="0">
                <a:solidFill>
                  <a:srgbClr val="231F20"/>
                </a:solidFill>
                <a:cs typeface="Calibri"/>
              </a:rPr>
              <a:t>tools</a:t>
            </a:r>
            <a:r>
              <a:rPr lang="en-US" sz="1000" spc="-69" dirty="0">
                <a:solidFill>
                  <a:srgbClr val="231F20"/>
                </a:solidFill>
                <a:cs typeface="Calibri"/>
              </a:rPr>
              <a:t> </a:t>
            </a:r>
            <a:r>
              <a:rPr lang="en-US" sz="1000" spc="-9" dirty="0">
                <a:solidFill>
                  <a:srgbClr val="231F20"/>
                </a:solidFill>
                <a:cs typeface="Calibri"/>
              </a:rPr>
              <a:t>to</a:t>
            </a:r>
            <a:r>
              <a:rPr lang="en-US" sz="1000" spc="-69" dirty="0">
                <a:solidFill>
                  <a:srgbClr val="231F20"/>
                </a:solidFill>
                <a:cs typeface="Calibri"/>
              </a:rPr>
              <a:t> </a:t>
            </a:r>
            <a:r>
              <a:rPr lang="en-US" sz="1000" spc="-9" dirty="0">
                <a:solidFill>
                  <a:srgbClr val="231F20"/>
                </a:solidFill>
                <a:cs typeface="Calibri"/>
              </a:rPr>
              <a:t>promote</a:t>
            </a:r>
            <a:r>
              <a:rPr lang="en-US" sz="1000" spc="-69" dirty="0">
                <a:solidFill>
                  <a:srgbClr val="231F20"/>
                </a:solidFill>
                <a:cs typeface="Calibri"/>
              </a:rPr>
              <a:t> </a:t>
            </a:r>
            <a:r>
              <a:rPr lang="en-US" sz="1000" spc="-13" dirty="0">
                <a:solidFill>
                  <a:srgbClr val="231F20"/>
                </a:solidFill>
                <a:cs typeface="Calibri"/>
              </a:rPr>
              <a:t>wellness</a:t>
            </a:r>
            <a:r>
              <a:rPr lang="en-US" sz="1000" spc="-69" dirty="0">
                <a:solidFill>
                  <a:srgbClr val="231F20"/>
                </a:solidFill>
                <a:cs typeface="Calibri"/>
              </a:rPr>
              <a:t> </a:t>
            </a:r>
            <a:r>
              <a:rPr lang="en-US" sz="1000" spc="4" dirty="0">
                <a:solidFill>
                  <a:srgbClr val="231F20"/>
                </a:solidFill>
                <a:cs typeface="Calibri"/>
              </a:rPr>
              <a:t>and</a:t>
            </a:r>
            <a:r>
              <a:rPr lang="en-US" sz="1000" spc="-69" dirty="0">
                <a:solidFill>
                  <a:srgbClr val="231F20"/>
                </a:solidFill>
                <a:cs typeface="Calibri"/>
              </a:rPr>
              <a:t> </a:t>
            </a:r>
            <a:r>
              <a:rPr lang="en-US" sz="1000" spc="-17" dirty="0">
                <a:solidFill>
                  <a:srgbClr val="231F20"/>
                </a:solidFill>
                <a:cs typeface="Calibri"/>
              </a:rPr>
              <a:t>health. </a:t>
            </a:r>
            <a:endParaRPr lang="en-US" sz="1000" spc="-17" dirty="0" smtClean="0">
              <a:solidFill>
                <a:srgbClr val="231F20"/>
              </a:solidFill>
              <a:cs typeface="Calibri"/>
            </a:endParaRPr>
          </a:p>
          <a:p>
            <a:pPr marL="10899" marR="10899" indent="545" algn="just"/>
            <a:r>
              <a:rPr lang="en-US" sz="1000" b="1" spc="-9" dirty="0" smtClean="0">
                <a:solidFill>
                  <a:srgbClr val="231F20"/>
                </a:solidFill>
                <a:cs typeface="Calibri"/>
              </a:rPr>
              <a:t>Garden golf:</a:t>
            </a:r>
          </a:p>
          <a:p>
            <a:pPr marL="10899" marR="10899" indent="545" algn="just"/>
            <a:r>
              <a:rPr lang="en-US" sz="1000" spc="-9" dirty="0" smtClean="0">
                <a:solidFill>
                  <a:srgbClr val="231F20"/>
                </a:solidFill>
                <a:cs typeface="Calibri"/>
              </a:rPr>
              <a:t>The </a:t>
            </a:r>
            <a:r>
              <a:rPr lang="en-US" sz="1000" spc="-17" dirty="0">
                <a:solidFill>
                  <a:srgbClr val="231F20"/>
                </a:solidFill>
                <a:cs typeface="Calibri"/>
              </a:rPr>
              <a:t>University </a:t>
            </a:r>
            <a:r>
              <a:rPr lang="en-US" sz="1000" spc="-9" dirty="0">
                <a:solidFill>
                  <a:srgbClr val="231F20"/>
                </a:solidFill>
                <a:cs typeface="Calibri"/>
              </a:rPr>
              <a:t>of </a:t>
            </a:r>
            <a:r>
              <a:rPr lang="en-US" sz="1000" spc="-4" dirty="0">
                <a:solidFill>
                  <a:srgbClr val="231F20"/>
                </a:solidFill>
                <a:cs typeface="Calibri"/>
              </a:rPr>
              <a:t>Rome </a:t>
            </a:r>
            <a:r>
              <a:rPr lang="en-US" sz="1000" spc="-34" dirty="0">
                <a:solidFill>
                  <a:srgbClr val="231F20"/>
                </a:solidFill>
                <a:cs typeface="Calibri"/>
              </a:rPr>
              <a:t>Tor </a:t>
            </a:r>
            <a:r>
              <a:rPr lang="en-US" sz="1000" spc="-17" dirty="0" err="1">
                <a:solidFill>
                  <a:srgbClr val="231F20"/>
                </a:solidFill>
                <a:cs typeface="Calibri"/>
              </a:rPr>
              <a:t>Vergata</a:t>
            </a:r>
            <a:r>
              <a:rPr lang="en-US" sz="1000" spc="-17" dirty="0">
                <a:solidFill>
                  <a:srgbClr val="231F20"/>
                </a:solidFill>
                <a:cs typeface="Calibri"/>
              </a:rPr>
              <a:t> </a:t>
            </a:r>
            <a:r>
              <a:rPr lang="en-US" sz="1000" spc="-9" dirty="0">
                <a:solidFill>
                  <a:srgbClr val="231F20"/>
                </a:solidFill>
                <a:cs typeface="Calibri"/>
              </a:rPr>
              <a:t>is the </a:t>
            </a:r>
            <a:r>
              <a:rPr lang="en-US" sz="1000" spc="-21" dirty="0">
                <a:solidFill>
                  <a:srgbClr val="231F20"/>
                </a:solidFill>
                <a:cs typeface="Calibri"/>
              </a:rPr>
              <a:t>first </a:t>
            </a:r>
            <a:r>
              <a:rPr lang="en-US" sz="1000" spc="-13" dirty="0">
                <a:solidFill>
                  <a:srgbClr val="231F20"/>
                </a:solidFill>
                <a:cs typeface="Calibri"/>
              </a:rPr>
              <a:t>Italian  </a:t>
            </a:r>
            <a:r>
              <a:rPr lang="en-US" sz="1000" spc="-17" dirty="0">
                <a:solidFill>
                  <a:srgbClr val="231F20"/>
                </a:solidFill>
                <a:cs typeface="Calibri"/>
              </a:rPr>
              <a:t>University </a:t>
            </a:r>
            <a:r>
              <a:rPr lang="en-US" sz="1000" spc="4" dirty="0">
                <a:solidFill>
                  <a:srgbClr val="231F20"/>
                </a:solidFill>
                <a:cs typeface="Calibri"/>
              </a:rPr>
              <a:t>and </a:t>
            </a:r>
            <a:r>
              <a:rPr lang="en-US" sz="1000" dirty="0">
                <a:solidFill>
                  <a:srgbClr val="231F20"/>
                </a:solidFill>
                <a:cs typeface="Calibri"/>
              </a:rPr>
              <a:t>one </a:t>
            </a:r>
            <a:r>
              <a:rPr lang="en-US" sz="1000" spc="-9" dirty="0">
                <a:solidFill>
                  <a:srgbClr val="231F20"/>
                </a:solidFill>
                <a:cs typeface="Calibri"/>
              </a:rPr>
              <a:t>of the </a:t>
            </a:r>
            <a:r>
              <a:rPr lang="en-US" sz="1000" spc="-17" dirty="0">
                <a:solidFill>
                  <a:srgbClr val="231F20"/>
                </a:solidFill>
                <a:cs typeface="Calibri"/>
              </a:rPr>
              <a:t>few </a:t>
            </a:r>
            <a:r>
              <a:rPr lang="en-US" sz="1000" spc="-9" dirty="0">
                <a:solidFill>
                  <a:srgbClr val="231F20"/>
                </a:solidFill>
                <a:cs typeface="Calibri"/>
              </a:rPr>
              <a:t>worldwide with </a:t>
            </a:r>
            <a:r>
              <a:rPr lang="en-US" sz="1000" dirty="0">
                <a:solidFill>
                  <a:srgbClr val="231F20"/>
                </a:solidFill>
                <a:cs typeface="Calibri"/>
              </a:rPr>
              <a:t>a </a:t>
            </a:r>
            <a:r>
              <a:rPr lang="en-US" sz="1000" spc="4" dirty="0">
                <a:solidFill>
                  <a:srgbClr val="231F20"/>
                </a:solidFill>
                <a:cs typeface="Calibri"/>
              </a:rPr>
              <a:t>golf  </a:t>
            </a:r>
            <a:r>
              <a:rPr lang="en-US" sz="1000" spc="-21" dirty="0">
                <a:solidFill>
                  <a:srgbClr val="231F20"/>
                </a:solidFill>
                <a:cs typeface="Calibri"/>
              </a:rPr>
              <a:t>course.</a:t>
            </a:r>
            <a:r>
              <a:rPr lang="en-US" sz="1000" spc="-56" dirty="0">
                <a:solidFill>
                  <a:srgbClr val="231F20"/>
                </a:solidFill>
                <a:cs typeface="Calibri"/>
              </a:rPr>
              <a:t> </a:t>
            </a:r>
            <a:r>
              <a:rPr lang="en-US" sz="1000" spc="-13" dirty="0">
                <a:solidFill>
                  <a:srgbClr val="231F20"/>
                </a:solidFill>
                <a:cs typeface="Calibri"/>
              </a:rPr>
              <a:t>It</a:t>
            </a:r>
            <a:r>
              <a:rPr lang="en-US" sz="1000" spc="-56" dirty="0">
                <a:solidFill>
                  <a:srgbClr val="231F20"/>
                </a:solidFill>
                <a:cs typeface="Calibri"/>
              </a:rPr>
              <a:t> </a:t>
            </a:r>
            <a:r>
              <a:rPr lang="en-US" sz="1000" spc="-9" dirty="0">
                <a:solidFill>
                  <a:srgbClr val="231F20"/>
                </a:solidFill>
                <a:cs typeface="Calibri"/>
              </a:rPr>
              <a:t>is</a:t>
            </a:r>
            <a:r>
              <a:rPr lang="en-US" sz="1000" spc="-56" dirty="0">
                <a:solidFill>
                  <a:srgbClr val="231F20"/>
                </a:solidFill>
                <a:cs typeface="Calibri"/>
              </a:rPr>
              <a:t> </a:t>
            </a:r>
            <a:r>
              <a:rPr lang="en-US" sz="1000" spc="-9" dirty="0">
                <a:solidFill>
                  <a:srgbClr val="231F20"/>
                </a:solidFill>
                <a:cs typeface="Calibri"/>
              </a:rPr>
              <a:t>the</a:t>
            </a:r>
            <a:r>
              <a:rPr lang="en-US" sz="1000" spc="-56" dirty="0">
                <a:solidFill>
                  <a:srgbClr val="231F20"/>
                </a:solidFill>
                <a:cs typeface="Calibri"/>
              </a:rPr>
              <a:t> </a:t>
            </a:r>
            <a:r>
              <a:rPr lang="en-US" sz="1000" spc="-21" dirty="0">
                <a:solidFill>
                  <a:srgbClr val="231F20"/>
                </a:solidFill>
                <a:cs typeface="Calibri"/>
              </a:rPr>
              <a:t>first</a:t>
            </a:r>
            <a:r>
              <a:rPr lang="en-US" sz="1000" spc="-56" dirty="0">
                <a:solidFill>
                  <a:srgbClr val="231F20"/>
                </a:solidFill>
                <a:cs typeface="Calibri"/>
              </a:rPr>
              <a:t> </a:t>
            </a:r>
            <a:r>
              <a:rPr lang="en-US" sz="1000" spc="-13" dirty="0">
                <a:solidFill>
                  <a:srgbClr val="231F20"/>
                </a:solidFill>
                <a:cs typeface="Calibri"/>
              </a:rPr>
              <a:t>illuminated</a:t>
            </a:r>
            <a:r>
              <a:rPr lang="en-US" sz="1000" spc="-56" dirty="0">
                <a:solidFill>
                  <a:srgbClr val="231F20"/>
                </a:solidFill>
                <a:cs typeface="Calibri"/>
              </a:rPr>
              <a:t> </a:t>
            </a:r>
            <a:r>
              <a:rPr lang="en-US" sz="1000" spc="-13" dirty="0">
                <a:solidFill>
                  <a:srgbClr val="231F20"/>
                </a:solidFill>
                <a:cs typeface="Calibri"/>
              </a:rPr>
              <a:t>practice</a:t>
            </a:r>
            <a:r>
              <a:rPr lang="en-US" sz="1000" spc="-56" dirty="0">
                <a:solidFill>
                  <a:srgbClr val="231F20"/>
                </a:solidFill>
                <a:cs typeface="Calibri"/>
              </a:rPr>
              <a:t> </a:t>
            </a:r>
            <a:r>
              <a:rPr lang="en-US" sz="1000" spc="-9" dirty="0">
                <a:solidFill>
                  <a:srgbClr val="231F20"/>
                </a:solidFill>
                <a:cs typeface="Calibri"/>
              </a:rPr>
              <a:t>field</a:t>
            </a:r>
            <a:r>
              <a:rPr lang="en-US" sz="1000" spc="-56" dirty="0">
                <a:solidFill>
                  <a:srgbClr val="231F20"/>
                </a:solidFill>
                <a:cs typeface="Calibri"/>
              </a:rPr>
              <a:t> </a:t>
            </a:r>
            <a:r>
              <a:rPr lang="en-US" sz="1000" dirty="0">
                <a:solidFill>
                  <a:srgbClr val="231F20"/>
                </a:solidFill>
                <a:cs typeface="Calibri"/>
              </a:rPr>
              <a:t>in</a:t>
            </a:r>
            <a:r>
              <a:rPr lang="en-US" sz="1000" spc="-56" dirty="0">
                <a:solidFill>
                  <a:srgbClr val="231F20"/>
                </a:solidFill>
                <a:cs typeface="Calibri"/>
              </a:rPr>
              <a:t> </a:t>
            </a:r>
            <a:r>
              <a:rPr lang="en-US" sz="1000" spc="-4" dirty="0">
                <a:solidFill>
                  <a:srgbClr val="231F20"/>
                </a:solidFill>
                <a:cs typeface="Calibri"/>
              </a:rPr>
              <a:t>Rome  </a:t>
            </a:r>
            <a:r>
              <a:rPr lang="en-US" sz="1000" spc="-13" dirty="0">
                <a:solidFill>
                  <a:srgbClr val="231F20"/>
                </a:solidFill>
                <a:cs typeface="Calibri"/>
              </a:rPr>
              <a:t>featuring</a:t>
            </a:r>
            <a:r>
              <a:rPr lang="en-US" sz="1000" spc="-73" dirty="0">
                <a:solidFill>
                  <a:srgbClr val="231F20"/>
                </a:solidFill>
                <a:cs typeface="Calibri"/>
              </a:rPr>
              <a:t> </a:t>
            </a:r>
            <a:r>
              <a:rPr lang="en-US" sz="1000" dirty="0">
                <a:solidFill>
                  <a:srgbClr val="231F20"/>
                </a:solidFill>
                <a:cs typeface="Calibri"/>
              </a:rPr>
              <a:t>a</a:t>
            </a:r>
            <a:r>
              <a:rPr lang="en-US" sz="1000" spc="-73" dirty="0">
                <a:solidFill>
                  <a:srgbClr val="231F20"/>
                </a:solidFill>
                <a:cs typeface="Calibri"/>
              </a:rPr>
              <a:t> </a:t>
            </a:r>
            <a:r>
              <a:rPr lang="en-US" sz="1000" spc="4" dirty="0">
                <a:solidFill>
                  <a:srgbClr val="231F20"/>
                </a:solidFill>
                <a:cs typeface="Calibri"/>
              </a:rPr>
              <a:t>golf</a:t>
            </a:r>
            <a:r>
              <a:rPr lang="en-US" sz="1000" spc="-73" dirty="0">
                <a:solidFill>
                  <a:srgbClr val="231F20"/>
                </a:solidFill>
                <a:cs typeface="Calibri"/>
              </a:rPr>
              <a:t> </a:t>
            </a:r>
            <a:r>
              <a:rPr lang="en-US" sz="1000" spc="-13" dirty="0" smtClean="0">
                <a:solidFill>
                  <a:srgbClr val="231F20"/>
                </a:solidFill>
                <a:cs typeface="Calibri"/>
              </a:rPr>
              <a:t>school.</a:t>
            </a:r>
          </a:p>
          <a:p>
            <a:pPr marL="10899" marR="10899" indent="545" algn="just"/>
            <a:r>
              <a:rPr lang="en-US" sz="1000" b="1" spc="-13" dirty="0" smtClean="0">
                <a:solidFill>
                  <a:srgbClr val="231F20"/>
                </a:solidFill>
                <a:cs typeface="Calibri"/>
              </a:rPr>
              <a:t>Tor </a:t>
            </a:r>
            <a:r>
              <a:rPr lang="en-US" sz="1000" b="1" spc="-13" dirty="0" err="1" smtClean="0">
                <a:solidFill>
                  <a:srgbClr val="231F20"/>
                </a:solidFill>
                <a:cs typeface="Calibri"/>
              </a:rPr>
              <a:t>Vergata</a:t>
            </a:r>
            <a:r>
              <a:rPr lang="en-US" sz="1000" b="1" spc="-13" dirty="0" smtClean="0">
                <a:solidFill>
                  <a:srgbClr val="231F20"/>
                </a:solidFill>
                <a:cs typeface="Calibri"/>
              </a:rPr>
              <a:t> Sailing Club</a:t>
            </a:r>
            <a:r>
              <a:rPr lang="en-US" sz="1000" spc="-13" dirty="0" smtClean="0">
                <a:solidFill>
                  <a:srgbClr val="231F20"/>
                </a:solidFill>
                <a:cs typeface="Calibri"/>
              </a:rPr>
              <a:t>: It</a:t>
            </a:r>
            <a:r>
              <a:rPr lang="en-US" sz="1000" spc="-56" dirty="0" smtClean="0">
                <a:solidFill>
                  <a:srgbClr val="231F20"/>
                </a:solidFill>
                <a:cs typeface="Calibri"/>
              </a:rPr>
              <a:t> </a:t>
            </a:r>
            <a:r>
              <a:rPr lang="en-US" sz="1000" spc="-9" dirty="0">
                <a:solidFill>
                  <a:srgbClr val="231F20"/>
                </a:solidFill>
                <a:cs typeface="Calibri"/>
              </a:rPr>
              <a:t>is</a:t>
            </a:r>
            <a:r>
              <a:rPr lang="en-US" sz="1000" spc="-56" dirty="0">
                <a:solidFill>
                  <a:srgbClr val="231F20"/>
                </a:solidFill>
                <a:cs typeface="Calibri"/>
              </a:rPr>
              <a:t> </a:t>
            </a:r>
            <a:r>
              <a:rPr lang="en-US" sz="1000" dirty="0">
                <a:solidFill>
                  <a:srgbClr val="231F20"/>
                </a:solidFill>
                <a:cs typeface="Calibri"/>
              </a:rPr>
              <a:t>an</a:t>
            </a:r>
            <a:r>
              <a:rPr lang="en-US" sz="1000" spc="-56" dirty="0">
                <a:solidFill>
                  <a:srgbClr val="231F20"/>
                </a:solidFill>
                <a:cs typeface="Calibri"/>
              </a:rPr>
              <a:t> </a:t>
            </a:r>
            <a:r>
              <a:rPr lang="en-US" sz="1000" spc="-17" dirty="0">
                <a:solidFill>
                  <a:srgbClr val="231F20"/>
                </a:solidFill>
                <a:cs typeface="Calibri"/>
              </a:rPr>
              <a:t>amateur</a:t>
            </a:r>
            <a:r>
              <a:rPr lang="en-US" sz="1000" spc="-56" dirty="0">
                <a:solidFill>
                  <a:srgbClr val="231F20"/>
                </a:solidFill>
                <a:cs typeface="Calibri"/>
              </a:rPr>
              <a:t> </a:t>
            </a:r>
            <a:r>
              <a:rPr lang="en-US" sz="1000" spc="-9" dirty="0">
                <a:solidFill>
                  <a:srgbClr val="231F20"/>
                </a:solidFill>
                <a:cs typeface="Calibri"/>
              </a:rPr>
              <a:t>sports</a:t>
            </a:r>
            <a:r>
              <a:rPr lang="en-US" sz="1000" spc="-56" dirty="0">
                <a:solidFill>
                  <a:srgbClr val="231F20"/>
                </a:solidFill>
                <a:cs typeface="Calibri"/>
              </a:rPr>
              <a:t> </a:t>
            </a:r>
            <a:r>
              <a:rPr lang="en-US" sz="1000" spc="4" dirty="0">
                <a:solidFill>
                  <a:srgbClr val="231F20"/>
                </a:solidFill>
                <a:cs typeface="Calibri"/>
              </a:rPr>
              <a:t>club</a:t>
            </a:r>
            <a:r>
              <a:rPr lang="en-US" sz="1000" spc="-56" dirty="0">
                <a:solidFill>
                  <a:srgbClr val="231F20"/>
                </a:solidFill>
                <a:cs typeface="Calibri"/>
              </a:rPr>
              <a:t> </a:t>
            </a:r>
            <a:r>
              <a:rPr lang="en-US" sz="1000" spc="-13" dirty="0">
                <a:solidFill>
                  <a:srgbClr val="231F20"/>
                </a:solidFill>
                <a:cs typeface="Calibri"/>
              </a:rPr>
              <a:t>where</a:t>
            </a:r>
            <a:r>
              <a:rPr lang="en-US" sz="1000" spc="-56" dirty="0">
                <a:solidFill>
                  <a:srgbClr val="231F20"/>
                </a:solidFill>
                <a:cs typeface="Calibri"/>
              </a:rPr>
              <a:t> </a:t>
            </a:r>
            <a:r>
              <a:rPr lang="en-US" sz="1000" spc="-9" dirty="0">
                <a:solidFill>
                  <a:srgbClr val="231F20"/>
                </a:solidFill>
                <a:cs typeface="Calibri"/>
              </a:rPr>
              <a:t>to</a:t>
            </a:r>
            <a:r>
              <a:rPr lang="en-US" sz="1000" spc="-56" dirty="0">
                <a:solidFill>
                  <a:srgbClr val="231F20"/>
                </a:solidFill>
                <a:cs typeface="Calibri"/>
              </a:rPr>
              <a:t> </a:t>
            </a:r>
            <a:r>
              <a:rPr lang="en-US" sz="1000" spc="-13" dirty="0">
                <a:solidFill>
                  <a:srgbClr val="231F20"/>
                </a:solidFill>
                <a:cs typeface="Calibri"/>
              </a:rPr>
              <a:t>practice</a:t>
            </a:r>
            <a:r>
              <a:rPr lang="en-US" sz="1000" spc="-56" dirty="0">
                <a:solidFill>
                  <a:srgbClr val="231F20"/>
                </a:solidFill>
                <a:cs typeface="Calibri"/>
              </a:rPr>
              <a:t> </a:t>
            </a:r>
            <a:r>
              <a:rPr lang="en-US" sz="1000" spc="-13" dirty="0">
                <a:solidFill>
                  <a:srgbClr val="231F20"/>
                </a:solidFill>
                <a:cs typeface="Calibri"/>
              </a:rPr>
              <a:t>sea</a:t>
            </a:r>
            <a:r>
              <a:rPr lang="en-US" sz="1000" spc="-56" dirty="0">
                <a:solidFill>
                  <a:srgbClr val="231F20"/>
                </a:solidFill>
                <a:cs typeface="Calibri"/>
              </a:rPr>
              <a:t> </a:t>
            </a:r>
            <a:r>
              <a:rPr lang="en-US" sz="1000" spc="-9" dirty="0">
                <a:solidFill>
                  <a:srgbClr val="231F20"/>
                </a:solidFill>
                <a:cs typeface="Calibri"/>
              </a:rPr>
              <a:t>sports</a:t>
            </a:r>
            <a:r>
              <a:rPr lang="en-US" sz="1000" spc="-56" dirty="0">
                <a:solidFill>
                  <a:srgbClr val="231F20"/>
                </a:solidFill>
                <a:cs typeface="Calibri"/>
              </a:rPr>
              <a:t> </a:t>
            </a:r>
            <a:r>
              <a:rPr lang="en-US" sz="1000" spc="4" dirty="0">
                <a:solidFill>
                  <a:srgbClr val="231F20"/>
                </a:solidFill>
                <a:cs typeface="Calibri"/>
              </a:rPr>
              <a:t>and</a:t>
            </a:r>
            <a:r>
              <a:rPr lang="en-US" sz="1000" spc="-56" dirty="0">
                <a:solidFill>
                  <a:srgbClr val="231F20"/>
                </a:solidFill>
                <a:cs typeface="Calibri"/>
              </a:rPr>
              <a:t> </a:t>
            </a:r>
            <a:r>
              <a:rPr lang="en-US" sz="1000" spc="-4" dirty="0">
                <a:solidFill>
                  <a:srgbClr val="231F20"/>
                </a:solidFill>
                <a:cs typeface="Calibri"/>
              </a:rPr>
              <a:t>sailing</a:t>
            </a:r>
            <a:r>
              <a:rPr lang="en-US" sz="1000" spc="-56" dirty="0">
                <a:solidFill>
                  <a:srgbClr val="231F20"/>
                </a:solidFill>
                <a:cs typeface="Calibri"/>
              </a:rPr>
              <a:t> </a:t>
            </a:r>
            <a:r>
              <a:rPr lang="en-US" sz="1000" spc="-21" dirty="0">
                <a:solidFill>
                  <a:srgbClr val="231F20"/>
                </a:solidFill>
                <a:cs typeface="Calibri"/>
              </a:rPr>
              <a:t>sports</a:t>
            </a:r>
            <a:r>
              <a:rPr lang="en-US" sz="1000" spc="-21" dirty="0" smtClean="0">
                <a:solidFill>
                  <a:srgbClr val="231F20"/>
                </a:solidFill>
                <a:cs typeface="Calibri"/>
              </a:rPr>
              <a:t>.</a:t>
            </a:r>
          </a:p>
          <a:p>
            <a:pPr marL="10899" marR="4360"/>
            <a:r>
              <a:rPr lang="en-US" sz="1000" b="1" spc="13" dirty="0">
                <a:solidFill>
                  <a:srgbClr val="231F20"/>
                </a:solidFill>
                <a:cs typeface="Calibri"/>
              </a:rPr>
              <a:t>Roma </a:t>
            </a:r>
            <a:r>
              <a:rPr lang="en-US" sz="1000" b="1" spc="9" dirty="0" err="1">
                <a:solidFill>
                  <a:srgbClr val="231F20"/>
                </a:solidFill>
                <a:cs typeface="Calibri"/>
              </a:rPr>
              <a:t>Sinfonietta</a:t>
            </a:r>
            <a:r>
              <a:rPr lang="en-US" sz="1000" b="1" spc="9" dirty="0">
                <a:solidFill>
                  <a:srgbClr val="231F20"/>
                </a:solidFill>
                <a:cs typeface="Calibri"/>
              </a:rPr>
              <a:t> </a:t>
            </a:r>
            <a:r>
              <a:rPr lang="en-US" sz="1000" b="1" spc="26" dirty="0">
                <a:solidFill>
                  <a:srgbClr val="231F20"/>
                </a:solidFill>
                <a:cs typeface="Calibri"/>
              </a:rPr>
              <a:t>and </a:t>
            </a:r>
            <a:r>
              <a:rPr lang="en-US" sz="1000" b="1" spc="9" dirty="0">
                <a:solidFill>
                  <a:srgbClr val="231F20"/>
                </a:solidFill>
                <a:cs typeface="Calibri"/>
              </a:rPr>
              <a:t>the  Association </a:t>
            </a:r>
            <a:r>
              <a:rPr lang="en-US" sz="1000" b="1" spc="13" dirty="0">
                <a:solidFill>
                  <a:srgbClr val="231F20"/>
                </a:solidFill>
                <a:cs typeface="Calibri"/>
              </a:rPr>
              <a:t>of music today  </a:t>
            </a:r>
            <a:r>
              <a:rPr lang="en-US" sz="1000" spc="-9" dirty="0" err="1">
                <a:solidFill>
                  <a:srgbClr val="231F20"/>
                </a:solidFill>
                <a:cs typeface="Calibri"/>
              </a:rPr>
              <a:t>organise</a:t>
            </a:r>
            <a:r>
              <a:rPr lang="en-US" sz="1000" spc="-9" dirty="0">
                <a:solidFill>
                  <a:srgbClr val="231F20"/>
                </a:solidFill>
                <a:cs typeface="Calibri"/>
              </a:rPr>
              <a:t> </a:t>
            </a:r>
            <a:r>
              <a:rPr lang="en-US" sz="1000" dirty="0">
                <a:solidFill>
                  <a:srgbClr val="231F20"/>
                </a:solidFill>
                <a:cs typeface="Calibri"/>
              </a:rPr>
              <a:t>a </a:t>
            </a:r>
            <a:r>
              <a:rPr lang="en-US" sz="1000" spc="-9" dirty="0">
                <a:solidFill>
                  <a:srgbClr val="231F20"/>
                </a:solidFill>
                <a:cs typeface="Calibri"/>
              </a:rPr>
              <a:t>season of </a:t>
            </a:r>
            <a:r>
              <a:rPr lang="en-US" sz="1000" spc="-13" dirty="0">
                <a:solidFill>
                  <a:srgbClr val="231F20"/>
                </a:solidFill>
                <a:cs typeface="Calibri"/>
              </a:rPr>
              <a:t>concerts </a:t>
            </a:r>
            <a:r>
              <a:rPr lang="en-US" sz="1000" spc="-17" dirty="0">
                <a:solidFill>
                  <a:srgbClr val="231F20"/>
                </a:solidFill>
                <a:cs typeface="Calibri"/>
              </a:rPr>
              <a:t>at  </a:t>
            </a:r>
            <a:r>
              <a:rPr lang="en-US" sz="1000" spc="-9" dirty="0">
                <a:solidFill>
                  <a:srgbClr val="231F20"/>
                </a:solidFill>
                <a:cs typeface="Calibri"/>
              </a:rPr>
              <a:t>the</a:t>
            </a:r>
            <a:r>
              <a:rPr lang="en-US" sz="1000" spc="-60" dirty="0">
                <a:solidFill>
                  <a:srgbClr val="231F20"/>
                </a:solidFill>
                <a:cs typeface="Calibri"/>
              </a:rPr>
              <a:t> </a:t>
            </a:r>
            <a:r>
              <a:rPr lang="en-US" sz="1000" spc="-17" dirty="0">
                <a:solidFill>
                  <a:srgbClr val="231F20"/>
                </a:solidFill>
                <a:cs typeface="Calibri"/>
              </a:rPr>
              <a:t>University</a:t>
            </a:r>
            <a:r>
              <a:rPr lang="en-US" sz="1000" spc="-60" dirty="0">
                <a:solidFill>
                  <a:srgbClr val="231F20"/>
                </a:solidFill>
                <a:cs typeface="Calibri"/>
              </a:rPr>
              <a:t> </a:t>
            </a:r>
            <a:r>
              <a:rPr lang="en-US" sz="1000" spc="-9" dirty="0">
                <a:solidFill>
                  <a:srgbClr val="231F20"/>
                </a:solidFill>
                <a:cs typeface="Calibri"/>
              </a:rPr>
              <a:t>of</a:t>
            </a:r>
            <a:r>
              <a:rPr lang="en-US" sz="1000" spc="-60" dirty="0">
                <a:solidFill>
                  <a:srgbClr val="231F20"/>
                </a:solidFill>
                <a:cs typeface="Calibri"/>
              </a:rPr>
              <a:t> </a:t>
            </a:r>
            <a:r>
              <a:rPr lang="en-US" sz="1000" spc="-4" dirty="0">
                <a:solidFill>
                  <a:srgbClr val="231F20"/>
                </a:solidFill>
                <a:cs typeface="Calibri"/>
              </a:rPr>
              <a:t>Rome</a:t>
            </a:r>
            <a:r>
              <a:rPr lang="en-US" sz="1000" spc="-94" dirty="0">
                <a:solidFill>
                  <a:srgbClr val="231F20"/>
                </a:solidFill>
                <a:cs typeface="Calibri"/>
              </a:rPr>
              <a:t> </a:t>
            </a:r>
            <a:r>
              <a:rPr lang="en-US" sz="1000" spc="-34" dirty="0">
                <a:solidFill>
                  <a:srgbClr val="231F20"/>
                </a:solidFill>
                <a:cs typeface="Calibri"/>
              </a:rPr>
              <a:t>Tor</a:t>
            </a:r>
            <a:r>
              <a:rPr lang="en-US" sz="1000" spc="-90" dirty="0">
                <a:solidFill>
                  <a:srgbClr val="231F20"/>
                </a:solidFill>
                <a:cs typeface="Calibri"/>
              </a:rPr>
              <a:t> </a:t>
            </a:r>
            <a:r>
              <a:rPr lang="en-US" sz="1000" spc="-26" dirty="0" err="1">
                <a:solidFill>
                  <a:srgbClr val="231F20"/>
                </a:solidFill>
                <a:cs typeface="Calibri"/>
              </a:rPr>
              <a:t>Vergata</a:t>
            </a:r>
            <a:r>
              <a:rPr lang="en-US" sz="1000" spc="-26" dirty="0">
                <a:solidFill>
                  <a:srgbClr val="231F20"/>
                </a:solidFill>
                <a:cs typeface="Calibri"/>
              </a:rPr>
              <a:t>,  </a:t>
            </a:r>
            <a:r>
              <a:rPr lang="en-US" sz="1000" spc="-9" dirty="0">
                <a:solidFill>
                  <a:srgbClr val="231F20"/>
                </a:solidFill>
                <a:cs typeface="Calibri"/>
              </a:rPr>
              <a:t>Auditorium </a:t>
            </a:r>
            <a:r>
              <a:rPr lang="en-US" sz="1000" spc="-17" dirty="0">
                <a:solidFill>
                  <a:srgbClr val="231F20"/>
                </a:solidFill>
                <a:cs typeface="Calibri"/>
              </a:rPr>
              <a:t>"</a:t>
            </a:r>
            <a:r>
              <a:rPr lang="en-US" sz="1000" spc="-17" dirty="0" err="1">
                <a:solidFill>
                  <a:srgbClr val="231F20"/>
                </a:solidFill>
                <a:cs typeface="Calibri"/>
              </a:rPr>
              <a:t>Ennio</a:t>
            </a:r>
            <a:r>
              <a:rPr lang="en-US" sz="1000" spc="-17" dirty="0">
                <a:solidFill>
                  <a:srgbClr val="231F20"/>
                </a:solidFill>
                <a:cs typeface="Calibri"/>
              </a:rPr>
              <a:t> </a:t>
            </a:r>
            <a:r>
              <a:rPr lang="en-US" sz="1000" spc="-26" dirty="0">
                <a:solidFill>
                  <a:srgbClr val="231F20"/>
                </a:solidFill>
                <a:cs typeface="Calibri"/>
              </a:rPr>
              <a:t>Morricone" </a:t>
            </a:r>
            <a:r>
              <a:rPr lang="en-US" sz="1000" spc="-17" dirty="0">
                <a:solidFill>
                  <a:srgbClr val="231F20"/>
                </a:solidFill>
                <a:cs typeface="Calibri"/>
              </a:rPr>
              <a:t>at  </a:t>
            </a:r>
            <a:r>
              <a:rPr lang="en-US" sz="1000" spc="-9" dirty="0">
                <a:solidFill>
                  <a:srgbClr val="231F20"/>
                </a:solidFill>
                <a:cs typeface="Calibri"/>
              </a:rPr>
              <a:t>the</a:t>
            </a:r>
            <a:r>
              <a:rPr lang="en-US" sz="1000" spc="-73" dirty="0">
                <a:solidFill>
                  <a:srgbClr val="231F20"/>
                </a:solidFill>
                <a:cs typeface="Calibri"/>
              </a:rPr>
              <a:t> </a:t>
            </a:r>
            <a:r>
              <a:rPr lang="en-US" sz="1000" spc="-26" dirty="0" err="1">
                <a:solidFill>
                  <a:srgbClr val="231F20"/>
                </a:solidFill>
                <a:cs typeface="Calibri"/>
              </a:rPr>
              <a:t>Macroaerea</a:t>
            </a:r>
            <a:r>
              <a:rPr lang="en-US" sz="1000" spc="-73" dirty="0">
                <a:solidFill>
                  <a:srgbClr val="231F20"/>
                </a:solidFill>
                <a:cs typeface="Calibri"/>
              </a:rPr>
              <a:t> </a:t>
            </a:r>
            <a:r>
              <a:rPr lang="en-US" sz="1000" spc="-9" dirty="0">
                <a:solidFill>
                  <a:srgbClr val="231F20"/>
                </a:solidFill>
                <a:cs typeface="Calibri"/>
              </a:rPr>
              <a:t>of</a:t>
            </a:r>
            <a:r>
              <a:rPr lang="en-US" sz="1000" spc="-73" dirty="0">
                <a:solidFill>
                  <a:srgbClr val="231F20"/>
                </a:solidFill>
                <a:cs typeface="Calibri"/>
              </a:rPr>
              <a:t> </a:t>
            </a:r>
            <a:r>
              <a:rPr lang="en-US" sz="1000" spc="-9" dirty="0">
                <a:solidFill>
                  <a:srgbClr val="231F20"/>
                </a:solidFill>
                <a:cs typeface="Calibri"/>
              </a:rPr>
              <a:t>Humanities</a:t>
            </a:r>
            <a:endParaRPr lang="en-US" sz="1000" dirty="0">
              <a:cs typeface="Calibri"/>
            </a:endParaRPr>
          </a:p>
          <a:p>
            <a:pPr marL="10899"/>
            <a:r>
              <a:rPr lang="en-US" sz="1000" spc="4" dirty="0">
                <a:solidFill>
                  <a:srgbClr val="231F20"/>
                </a:solidFill>
                <a:cs typeface="Calibri"/>
              </a:rPr>
              <a:t>and</a:t>
            </a:r>
            <a:r>
              <a:rPr lang="en-US" sz="1000" spc="-133" dirty="0">
                <a:solidFill>
                  <a:srgbClr val="231F20"/>
                </a:solidFill>
                <a:cs typeface="Calibri"/>
              </a:rPr>
              <a:t> </a:t>
            </a:r>
            <a:r>
              <a:rPr lang="en-US" sz="1000" spc="-13" dirty="0">
                <a:solidFill>
                  <a:srgbClr val="231F20"/>
                </a:solidFill>
                <a:cs typeface="Calibri"/>
              </a:rPr>
              <a:t>Philosophy.</a:t>
            </a:r>
            <a:endParaRPr lang="en-US" sz="1000" dirty="0">
              <a:cs typeface="Calibri"/>
            </a:endParaRPr>
          </a:p>
          <a:p>
            <a:pPr marL="10899" marR="317165"/>
            <a:r>
              <a:rPr lang="en-US" sz="1000" spc="-9" dirty="0">
                <a:solidFill>
                  <a:srgbClr val="231F20"/>
                </a:solidFill>
                <a:cs typeface="Calibri"/>
              </a:rPr>
              <a:t>The </a:t>
            </a:r>
            <a:r>
              <a:rPr lang="en-US" sz="1000" spc="-21" dirty="0">
                <a:solidFill>
                  <a:srgbClr val="231F20"/>
                </a:solidFill>
                <a:cs typeface="Calibri"/>
              </a:rPr>
              <a:t>2016/2017 </a:t>
            </a:r>
            <a:r>
              <a:rPr lang="en-US" sz="1000" spc="-9" dirty="0">
                <a:solidFill>
                  <a:srgbClr val="231F20"/>
                </a:solidFill>
                <a:cs typeface="Calibri"/>
              </a:rPr>
              <a:t>season </a:t>
            </a:r>
            <a:r>
              <a:rPr lang="en-US" sz="1000" spc="-4" dirty="0">
                <a:solidFill>
                  <a:srgbClr val="231F20"/>
                </a:solidFill>
                <a:cs typeface="Calibri"/>
              </a:rPr>
              <a:t>has  </a:t>
            </a:r>
            <a:r>
              <a:rPr lang="en-US" sz="1000" spc="-17" dirty="0">
                <a:solidFill>
                  <a:srgbClr val="231F20"/>
                </a:solidFill>
                <a:cs typeface="Calibri"/>
              </a:rPr>
              <a:t>further</a:t>
            </a:r>
            <a:r>
              <a:rPr lang="en-US" sz="1000" spc="-73" dirty="0">
                <a:solidFill>
                  <a:srgbClr val="231F20"/>
                </a:solidFill>
                <a:cs typeface="Calibri"/>
              </a:rPr>
              <a:t> </a:t>
            </a:r>
            <a:r>
              <a:rPr lang="en-US" sz="1000" dirty="0">
                <a:solidFill>
                  <a:srgbClr val="231F20"/>
                </a:solidFill>
                <a:cs typeface="Calibri"/>
              </a:rPr>
              <a:t>expanded</a:t>
            </a:r>
            <a:r>
              <a:rPr lang="en-US" sz="1000" spc="-73" dirty="0">
                <a:solidFill>
                  <a:srgbClr val="231F20"/>
                </a:solidFill>
                <a:cs typeface="Calibri"/>
              </a:rPr>
              <a:t> </a:t>
            </a:r>
            <a:r>
              <a:rPr lang="en-US" sz="1000" spc="-13" dirty="0">
                <a:solidFill>
                  <a:srgbClr val="231F20"/>
                </a:solidFill>
                <a:cs typeface="Calibri"/>
              </a:rPr>
              <a:t>its</a:t>
            </a:r>
            <a:r>
              <a:rPr lang="en-US" sz="1000" spc="-73" dirty="0">
                <a:solidFill>
                  <a:srgbClr val="231F20"/>
                </a:solidFill>
                <a:cs typeface="Calibri"/>
              </a:rPr>
              <a:t> </a:t>
            </a:r>
            <a:r>
              <a:rPr lang="en-US" sz="1000" spc="-13" dirty="0">
                <a:solidFill>
                  <a:srgbClr val="231F20"/>
                </a:solidFill>
                <a:cs typeface="Calibri"/>
              </a:rPr>
              <a:t>range,  </a:t>
            </a:r>
            <a:r>
              <a:rPr lang="en-US" sz="1000" dirty="0">
                <a:solidFill>
                  <a:srgbClr val="231F20"/>
                </a:solidFill>
                <a:cs typeface="Calibri"/>
              </a:rPr>
              <a:t>embracing </a:t>
            </a:r>
            <a:r>
              <a:rPr lang="en-US" sz="1000" spc="-4" dirty="0">
                <a:solidFill>
                  <a:srgbClr val="231F20"/>
                </a:solidFill>
                <a:cs typeface="Calibri"/>
              </a:rPr>
              <a:t>chamber music  </a:t>
            </a:r>
            <a:r>
              <a:rPr lang="en-US" sz="1000" spc="-9" dirty="0">
                <a:solidFill>
                  <a:srgbClr val="231F20"/>
                </a:solidFill>
                <a:cs typeface="Calibri"/>
              </a:rPr>
              <a:t>of</a:t>
            </a:r>
            <a:r>
              <a:rPr lang="en-US" sz="1000" spc="-69" dirty="0">
                <a:solidFill>
                  <a:srgbClr val="231F20"/>
                </a:solidFill>
                <a:cs typeface="Calibri"/>
              </a:rPr>
              <a:t> </a:t>
            </a:r>
            <a:r>
              <a:rPr lang="en-US" sz="1000" spc="-9" dirty="0">
                <a:solidFill>
                  <a:srgbClr val="231F20"/>
                </a:solidFill>
                <a:cs typeface="Calibri"/>
              </a:rPr>
              <a:t>the</a:t>
            </a:r>
            <a:r>
              <a:rPr lang="en-US" sz="1000" spc="-69" dirty="0">
                <a:solidFill>
                  <a:srgbClr val="231F20"/>
                </a:solidFill>
                <a:cs typeface="Calibri"/>
              </a:rPr>
              <a:t> </a:t>
            </a:r>
            <a:r>
              <a:rPr lang="en-US" sz="1000" spc="-13" dirty="0">
                <a:solidFill>
                  <a:srgbClr val="231F20"/>
                </a:solidFill>
                <a:cs typeface="Calibri"/>
              </a:rPr>
              <a:t>great</a:t>
            </a:r>
            <a:r>
              <a:rPr lang="en-US" sz="1000" spc="-69" dirty="0">
                <a:solidFill>
                  <a:srgbClr val="231F20"/>
                </a:solidFill>
                <a:cs typeface="Calibri"/>
              </a:rPr>
              <a:t> </a:t>
            </a:r>
            <a:r>
              <a:rPr lang="en-US" sz="1000" spc="-9" dirty="0">
                <a:solidFill>
                  <a:srgbClr val="231F20"/>
                </a:solidFill>
                <a:cs typeface="Calibri"/>
              </a:rPr>
              <a:t>composers</a:t>
            </a:r>
            <a:r>
              <a:rPr lang="en-US" sz="1000" spc="-69" dirty="0">
                <a:solidFill>
                  <a:srgbClr val="231F20"/>
                </a:solidFill>
                <a:cs typeface="Calibri"/>
              </a:rPr>
              <a:t> </a:t>
            </a:r>
            <a:r>
              <a:rPr lang="en-US" sz="1000" spc="4" dirty="0">
                <a:solidFill>
                  <a:srgbClr val="231F20"/>
                </a:solidFill>
                <a:cs typeface="Calibri"/>
              </a:rPr>
              <a:t>and  </a:t>
            </a:r>
            <a:r>
              <a:rPr lang="en-US" sz="1000" spc="-13" dirty="0">
                <a:solidFill>
                  <a:srgbClr val="231F20"/>
                </a:solidFill>
                <a:cs typeface="Calibri"/>
              </a:rPr>
              <a:t>jazz, contemporary </a:t>
            </a:r>
            <a:r>
              <a:rPr lang="en-US" sz="1000" spc="-4" dirty="0">
                <a:solidFill>
                  <a:srgbClr val="231F20"/>
                </a:solidFill>
                <a:cs typeface="Calibri"/>
              </a:rPr>
              <a:t>music  </a:t>
            </a:r>
            <a:r>
              <a:rPr lang="en-US" sz="1000" spc="-21" dirty="0">
                <a:solidFill>
                  <a:srgbClr val="231F20"/>
                </a:solidFill>
                <a:cs typeface="Calibri"/>
              </a:rPr>
              <a:t>theatre </a:t>
            </a:r>
            <a:r>
              <a:rPr lang="en-US" sz="1000" spc="4" dirty="0">
                <a:solidFill>
                  <a:srgbClr val="231F20"/>
                </a:solidFill>
                <a:cs typeface="Calibri"/>
              </a:rPr>
              <a:t>and </a:t>
            </a:r>
            <a:r>
              <a:rPr lang="en-US" sz="1000" spc="-17" dirty="0">
                <a:solidFill>
                  <a:srgbClr val="231F20"/>
                </a:solidFill>
                <a:cs typeface="Calibri"/>
              </a:rPr>
              <a:t>traditional  </a:t>
            </a:r>
            <a:r>
              <a:rPr lang="en-US" sz="1000" spc="-4" dirty="0">
                <a:solidFill>
                  <a:srgbClr val="231F20"/>
                </a:solidFill>
                <a:cs typeface="Calibri"/>
              </a:rPr>
              <a:t>music</a:t>
            </a:r>
            <a:r>
              <a:rPr lang="en-US" sz="1000" spc="-64" dirty="0">
                <a:solidFill>
                  <a:srgbClr val="231F20"/>
                </a:solidFill>
                <a:cs typeface="Calibri"/>
              </a:rPr>
              <a:t> </a:t>
            </a:r>
            <a:r>
              <a:rPr lang="en-US" sz="1000" spc="-9" dirty="0">
                <a:solidFill>
                  <a:srgbClr val="231F20"/>
                </a:solidFill>
                <a:cs typeface="Calibri"/>
              </a:rPr>
              <a:t>of</a:t>
            </a:r>
            <a:r>
              <a:rPr lang="en-US" sz="1000" spc="-64" dirty="0">
                <a:solidFill>
                  <a:srgbClr val="231F20"/>
                </a:solidFill>
                <a:cs typeface="Calibri"/>
              </a:rPr>
              <a:t> </a:t>
            </a:r>
            <a:r>
              <a:rPr lang="en-US" sz="1000" spc="-9" dirty="0">
                <a:solidFill>
                  <a:srgbClr val="231F20"/>
                </a:solidFill>
                <a:cs typeface="Calibri"/>
              </a:rPr>
              <a:t>the</a:t>
            </a:r>
            <a:r>
              <a:rPr lang="en-US" sz="1000" spc="-64" dirty="0">
                <a:solidFill>
                  <a:srgbClr val="231F20"/>
                </a:solidFill>
                <a:cs typeface="Calibri"/>
              </a:rPr>
              <a:t> </a:t>
            </a:r>
            <a:r>
              <a:rPr lang="en-US" sz="1000" spc="-13" dirty="0">
                <a:solidFill>
                  <a:srgbClr val="231F20"/>
                </a:solidFill>
                <a:cs typeface="Calibri"/>
              </a:rPr>
              <a:t>Italian</a:t>
            </a:r>
            <a:r>
              <a:rPr lang="en-US" sz="1000" spc="-64" dirty="0">
                <a:solidFill>
                  <a:srgbClr val="231F20"/>
                </a:solidFill>
                <a:cs typeface="Calibri"/>
              </a:rPr>
              <a:t> </a:t>
            </a:r>
            <a:r>
              <a:rPr lang="en-US" sz="1000" spc="-17" dirty="0">
                <a:solidFill>
                  <a:srgbClr val="231F20"/>
                </a:solidFill>
                <a:cs typeface="Calibri"/>
              </a:rPr>
              <a:t>regions,  </a:t>
            </a:r>
            <a:r>
              <a:rPr lang="en-US" sz="1000" spc="-4" dirty="0" err="1">
                <a:solidFill>
                  <a:srgbClr val="231F20"/>
                </a:solidFill>
                <a:cs typeface="Calibri"/>
              </a:rPr>
              <a:t>the“bel</a:t>
            </a:r>
            <a:r>
              <a:rPr lang="en-US" sz="1000" spc="-4" dirty="0">
                <a:solidFill>
                  <a:srgbClr val="231F20"/>
                </a:solidFill>
                <a:cs typeface="Calibri"/>
              </a:rPr>
              <a:t> </a:t>
            </a:r>
            <a:r>
              <a:rPr lang="en-US" sz="1000" spc="-26" dirty="0">
                <a:solidFill>
                  <a:srgbClr val="231F20"/>
                </a:solidFill>
                <a:cs typeface="Calibri"/>
              </a:rPr>
              <a:t>canto” </a:t>
            </a:r>
            <a:r>
              <a:rPr lang="en-US" sz="1000" spc="4" dirty="0">
                <a:solidFill>
                  <a:srgbClr val="231F20"/>
                </a:solidFill>
                <a:cs typeface="Calibri"/>
              </a:rPr>
              <a:t>and </a:t>
            </a:r>
            <a:r>
              <a:rPr lang="en-US" sz="1000" spc="-9" dirty="0">
                <a:solidFill>
                  <a:srgbClr val="231F20"/>
                </a:solidFill>
                <a:cs typeface="Calibri"/>
              </a:rPr>
              <a:t>tango,  the </a:t>
            </a:r>
            <a:r>
              <a:rPr lang="en-US" sz="1000" spc="-4" dirty="0">
                <a:solidFill>
                  <a:srgbClr val="231F20"/>
                </a:solidFill>
                <a:cs typeface="Calibri"/>
              </a:rPr>
              <a:t>music </a:t>
            </a:r>
            <a:r>
              <a:rPr lang="en-US" sz="1000" spc="-9" dirty="0">
                <a:solidFill>
                  <a:srgbClr val="231F20"/>
                </a:solidFill>
                <a:cs typeface="Calibri"/>
              </a:rPr>
              <a:t>of medieval  </a:t>
            </a:r>
            <a:r>
              <a:rPr lang="en-US" sz="1000" dirty="0">
                <a:solidFill>
                  <a:srgbClr val="231F20"/>
                </a:solidFill>
                <a:cs typeface="Calibri"/>
              </a:rPr>
              <a:t>poems </a:t>
            </a:r>
            <a:r>
              <a:rPr lang="en-US" sz="1000" spc="4" dirty="0">
                <a:solidFill>
                  <a:srgbClr val="231F20"/>
                </a:solidFill>
                <a:cs typeface="Calibri"/>
              </a:rPr>
              <a:t>and </a:t>
            </a:r>
            <a:r>
              <a:rPr lang="en-US" sz="1000" spc="-4" dirty="0">
                <a:solidFill>
                  <a:srgbClr val="231F20"/>
                </a:solidFill>
                <a:cs typeface="Calibri"/>
              </a:rPr>
              <a:t>meetings </a:t>
            </a:r>
            <a:r>
              <a:rPr lang="en-US" sz="1000" spc="-9" dirty="0">
                <a:solidFill>
                  <a:srgbClr val="231F20"/>
                </a:solidFill>
                <a:cs typeface="Calibri"/>
              </a:rPr>
              <a:t>with  </a:t>
            </a:r>
            <a:r>
              <a:rPr lang="en-US" sz="1000" spc="-17" dirty="0">
                <a:solidFill>
                  <a:srgbClr val="231F20"/>
                </a:solidFill>
                <a:cs typeface="Calibri"/>
              </a:rPr>
              <a:t>today's</a:t>
            </a:r>
            <a:r>
              <a:rPr lang="en-US" sz="1000" spc="-90" dirty="0">
                <a:solidFill>
                  <a:srgbClr val="231F20"/>
                </a:solidFill>
                <a:cs typeface="Calibri"/>
              </a:rPr>
              <a:t> </a:t>
            </a:r>
            <a:r>
              <a:rPr lang="en-US" sz="1000" spc="-17" dirty="0">
                <a:solidFill>
                  <a:srgbClr val="231F20"/>
                </a:solidFill>
                <a:cs typeface="Calibri"/>
              </a:rPr>
              <a:t>composers</a:t>
            </a:r>
            <a:r>
              <a:rPr lang="en-US" sz="1000" spc="-17" dirty="0" smtClean="0">
                <a:solidFill>
                  <a:srgbClr val="231F20"/>
                </a:solidFill>
                <a:cs typeface="Calibri"/>
              </a:rPr>
              <a:t>.</a:t>
            </a:r>
          </a:p>
          <a:p>
            <a:pPr marL="10899" marR="317165"/>
            <a:r>
              <a:rPr lang="en-US" sz="1000" b="1" spc="9" dirty="0">
                <a:solidFill>
                  <a:srgbClr val="231F20"/>
                </a:solidFill>
                <a:cs typeface="Calibri"/>
              </a:rPr>
              <a:t>If </a:t>
            </a:r>
            <a:r>
              <a:rPr lang="en-US" sz="1000" b="1" spc="17" dirty="0">
                <a:solidFill>
                  <a:srgbClr val="231F20"/>
                </a:solidFill>
                <a:cs typeface="Calibri"/>
              </a:rPr>
              <a:t>you </a:t>
            </a:r>
            <a:r>
              <a:rPr lang="en-US" sz="1000" b="1" spc="9" dirty="0">
                <a:solidFill>
                  <a:srgbClr val="231F20"/>
                </a:solidFill>
                <a:cs typeface="Calibri"/>
              </a:rPr>
              <a:t>like to </a:t>
            </a:r>
            <a:r>
              <a:rPr lang="en-US" sz="1000" b="1" spc="13" dirty="0">
                <a:solidFill>
                  <a:srgbClr val="231F20"/>
                </a:solidFill>
                <a:cs typeface="Calibri"/>
              </a:rPr>
              <a:t>sing</a:t>
            </a:r>
            <a:r>
              <a:rPr lang="en-US" sz="1000" spc="13" dirty="0">
                <a:solidFill>
                  <a:srgbClr val="231F20"/>
                </a:solidFill>
                <a:cs typeface="Calibri"/>
              </a:rPr>
              <a:t>, </a:t>
            </a:r>
            <a:r>
              <a:rPr lang="en-US" sz="1000" dirty="0">
                <a:solidFill>
                  <a:srgbClr val="231F20"/>
                </a:solidFill>
                <a:cs typeface="Calibri"/>
              </a:rPr>
              <a:t>you can  </a:t>
            </a:r>
            <a:r>
              <a:rPr lang="en-US" sz="1000" spc="-4" dirty="0">
                <a:solidFill>
                  <a:srgbClr val="231F20"/>
                </a:solidFill>
                <a:cs typeface="Calibri"/>
              </a:rPr>
              <a:t>become</a:t>
            </a:r>
            <a:r>
              <a:rPr lang="en-US" sz="1000" spc="-64" dirty="0">
                <a:solidFill>
                  <a:srgbClr val="231F20"/>
                </a:solidFill>
                <a:cs typeface="Calibri"/>
              </a:rPr>
              <a:t> </a:t>
            </a:r>
            <a:r>
              <a:rPr lang="en-US" sz="1000" spc="-9" dirty="0">
                <a:solidFill>
                  <a:srgbClr val="231F20"/>
                </a:solidFill>
                <a:cs typeface="Calibri"/>
              </a:rPr>
              <a:t>part</a:t>
            </a:r>
            <a:r>
              <a:rPr lang="en-US" sz="1000" spc="-64" dirty="0">
                <a:solidFill>
                  <a:srgbClr val="231F20"/>
                </a:solidFill>
                <a:cs typeface="Calibri"/>
              </a:rPr>
              <a:t> </a:t>
            </a:r>
            <a:r>
              <a:rPr lang="en-US" sz="1000" spc="-9" dirty="0">
                <a:solidFill>
                  <a:srgbClr val="231F20"/>
                </a:solidFill>
                <a:cs typeface="Calibri"/>
              </a:rPr>
              <a:t>of</a:t>
            </a:r>
            <a:r>
              <a:rPr lang="en-US" sz="1000" spc="-64" dirty="0">
                <a:solidFill>
                  <a:srgbClr val="231F20"/>
                </a:solidFill>
                <a:cs typeface="Calibri"/>
              </a:rPr>
              <a:t> </a:t>
            </a:r>
            <a:r>
              <a:rPr lang="en-US" sz="1000" spc="-9" dirty="0">
                <a:solidFill>
                  <a:srgbClr val="231F20"/>
                </a:solidFill>
                <a:cs typeface="Calibri"/>
              </a:rPr>
              <a:t>the</a:t>
            </a:r>
            <a:r>
              <a:rPr lang="en-US" sz="1000" spc="-64" dirty="0">
                <a:solidFill>
                  <a:srgbClr val="231F20"/>
                </a:solidFill>
                <a:cs typeface="Calibri"/>
              </a:rPr>
              <a:t> </a:t>
            </a:r>
            <a:r>
              <a:rPr lang="en-US" sz="1000" b="1" spc="17" dirty="0">
                <a:solidFill>
                  <a:srgbClr val="231F20"/>
                </a:solidFill>
                <a:cs typeface="Calibri"/>
              </a:rPr>
              <a:t>Choir</a:t>
            </a:r>
            <a:r>
              <a:rPr lang="en-US" sz="1000" b="1" spc="-73" dirty="0">
                <a:solidFill>
                  <a:srgbClr val="231F20"/>
                </a:solidFill>
                <a:cs typeface="Calibri"/>
              </a:rPr>
              <a:t> </a:t>
            </a:r>
            <a:r>
              <a:rPr lang="en-US" sz="1000" b="1" spc="13" dirty="0">
                <a:solidFill>
                  <a:srgbClr val="231F20"/>
                </a:solidFill>
                <a:cs typeface="Calibri"/>
              </a:rPr>
              <a:t>of  </a:t>
            </a:r>
            <a:r>
              <a:rPr lang="en-US" sz="1000" b="1" spc="-9" dirty="0">
                <a:solidFill>
                  <a:srgbClr val="231F20"/>
                </a:solidFill>
                <a:cs typeface="Calibri"/>
              </a:rPr>
              <a:t>Tor </a:t>
            </a:r>
            <a:r>
              <a:rPr lang="en-US" sz="1000" b="1" spc="9" dirty="0" err="1">
                <a:solidFill>
                  <a:srgbClr val="231F20"/>
                </a:solidFill>
                <a:cs typeface="Calibri"/>
              </a:rPr>
              <a:t>Vergata</a:t>
            </a:r>
            <a:r>
              <a:rPr lang="en-US" sz="1000" b="1" spc="9" dirty="0">
                <a:solidFill>
                  <a:srgbClr val="231F20"/>
                </a:solidFill>
                <a:cs typeface="Calibri"/>
              </a:rPr>
              <a:t> </a:t>
            </a:r>
            <a:r>
              <a:rPr lang="en-US" sz="1000" spc="-4" dirty="0">
                <a:solidFill>
                  <a:srgbClr val="231F20"/>
                </a:solidFill>
                <a:cs typeface="Calibri"/>
              </a:rPr>
              <a:t>founded </a:t>
            </a:r>
            <a:r>
              <a:rPr lang="en-US" sz="1000" dirty="0">
                <a:solidFill>
                  <a:srgbClr val="231F20"/>
                </a:solidFill>
                <a:cs typeface="Calibri"/>
              </a:rPr>
              <a:t>in  </a:t>
            </a:r>
            <a:r>
              <a:rPr lang="en-US" sz="1000" spc="-13" dirty="0">
                <a:solidFill>
                  <a:srgbClr val="231F20"/>
                </a:solidFill>
                <a:cs typeface="Calibri"/>
              </a:rPr>
              <a:t>1997 </a:t>
            </a:r>
            <a:r>
              <a:rPr lang="en-US" sz="1000" spc="9" dirty="0">
                <a:solidFill>
                  <a:srgbClr val="231F20"/>
                </a:solidFill>
                <a:cs typeface="Calibri"/>
              </a:rPr>
              <a:t>by </a:t>
            </a:r>
            <a:r>
              <a:rPr lang="en-US" sz="1000" dirty="0">
                <a:solidFill>
                  <a:srgbClr val="231F20"/>
                </a:solidFill>
                <a:cs typeface="Calibri"/>
              </a:rPr>
              <a:t>Agostino </a:t>
            </a:r>
            <a:r>
              <a:rPr lang="en-US" sz="1000" spc="-9" dirty="0" err="1">
                <a:solidFill>
                  <a:srgbClr val="231F20"/>
                </a:solidFill>
                <a:cs typeface="Calibri"/>
              </a:rPr>
              <a:t>Ziino</a:t>
            </a:r>
            <a:r>
              <a:rPr lang="en-US" sz="1000" spc="-9" dirty="0">
                <a:solidFill>
                  <a:srgbClr val="231F20"/>
                </a:solidFill>
                <a:cs typeface="Calibri"/>
              </a:rPr>
              <a:t>,  </a:t>
            </a:r>
            <a:r>
              <a:rPr lang="en-US" sz="1000" spc="-26" dirty="0">
                <a:solidFill>
                  <a:srgbClr val="231F20"/>
                </a:solidFill>
                <a:cs typeface="Calibri"/>
              </a:rPr>
              <a:t>Professor</a:t>
            </a:r>
            <a:r>
              <a:rPr lang="en-US" sz="1000" spc="-60" dirty="0">
                <a:solidFill>
                  <a:srgbClr val="231F20"/>
                </a:solidFill>
                <a:cs typeface="Calibri"/>
              </a:rPr>
              <a:t> </a:t>
            </a:r>
            <a:r>
              <a:rPr lang="en-US" sz="1000" spc="-9" dirty="0">
                <a:solidFill>
                  <a:srgbClr val="231F20"/>
                </a:solidFill>
                <a:cs typeface="Calibri"/>
              </a:rPr>
              <a:t>of</a:t>
            </a:r>
            <a:r>
              <a:rPr lang="en-US" sz="1000" spc="-60" dirty="0">
                <a:solidFill>
                  <a:srgbClr val="231F20"/>
                </a:solidFill>
                <a:cs typeface="Calibri"/>
              </a:rPr>
              <a:t> </a:t>
            </a:r>
            <a:r>
              <a:rPr lang="en-US" sz="1000" spc="-13" dirty="0">
                <a:solidFill>
                  <a:srgbClr val="231F20"/>
                </a:solidFill>
                <a:cs typeface="Calibri"/>
              </a:rPr>
              <a:t>History</a:t>
            </a:r>
            <a:r>
              <a:rPr lang="en-US" sz="1000" spc="-60" dirty="0">
                <a:solidFill>
                  <a:srgbClr val="231F20"/>
                </a:solidFill>
                <a:cs typeface="Calibri"/>
              </a:rPr>
              <a:t> </a:t>
            </a:r>
            <a:r>
              <a:rPr lang="en-US" sz="1000" spc="-9" dirty="0">
                <a:solidFill>
                  <a:srgbClr val="231F20"/>
                </a:solidFill>
                <a:cs typeface="Calibri"/>
              </a:rPr>
              <a:t>of</a:t>
            </a:r>
            <a:r>
              <a:rPr lang="en-US" sz="1000" spc="-60" dirty="0">
                <a:solidFill>
                  <a:srgbClr val="231F20"/>
                </a:solidFill>
                <a:cs typeface="Calibri"/>
              </a:rPr>
              <a:t> </a:t>
            </a:r>
            <a:r>
              <a:rPr lang="en-US" sz="1000" spc="-17" dirty="0">
                <a:solidFill>
                  <a:srgbClr val="231F20"/>
                </a:solidFill>
                <a:cs typeface="Calibri"/>
              </a:rPr>
              <a:t>Music  at </a:t>
            </a:r>
            <a:r>
              <a:rPr lang="en-US" sz="1000" spc="-9" dirty="0">
                <a:solidFill>
                  <a:srgbClr val="231F20"/>
                </a:solidFill>
                <a:cs typeface="Calibri"/>
              </a:rPr>
              <a:t>the </a:t>
            </a:r>
            <a:r>
              <a:rPr lang="en-US" sz="1000" spc="-17" dirty="0">
                <a:solidFill>
                  <a:srgbClr val="231F20"/>
                </a:solidFill>
                <a:cs typeface="Calibri"/>
              </a:rPr>
              <a:t>University </a:t>
            </a:r>
            <a:r>
              <a:rPr lang="en-US" sz="1000" spc="-9" dirty="0">
                <a:solidFill>
                  <a:srgbClr val="231F20"/>
                </a:solidFill>
                <a:cs typeface="Calibri"/>
              </a:rPr>
              <a:t>of </a:t>
            </a:r>
            <a:r>
              <a:rPr lang="en-US" sz="1000" spc="-4" dirty="0">
                <a:solidFill>
                  <a:srgbClr val="231F20"/>
                </a:solidFill>
                <a:cs typeface="Calibri"/>
              </a:rPr>
              <a:t>Rome  </a:t>
            </a:r>
            <a:r>
              <a:rPr lang="en-US" sz="1000" spc="-34" dirty="0">
                <a:solidFill>
                  <a:srgbClr val="231F20"/>
                </a:solidFill>
                <a:cs typeface="Calibri"/>
              </a:rPr>
              <a:t>Tor </a:t>
            </a:r>
            <a:r>
              <a:rPr lang="en-US" sz="1000" spc="-17" dirty="0" err="1">
                <a:solidFill>
                  <a:srgbClr val="231F20"/>
                </a:solidFill>
                <a:cs typeface="Calibri"/>
              </a:rPr>
              <a:t>Vergata</a:t>
            </a:r>
            <a:r>
              <a:rPr lang="en-US" sz="1000" spc="-17" dirty="0">
                <a:solidFill>
                  <a:srgbClr val="231F20"/>
                </a:solidFill>
                <a:cs typeface="Calibri"/>
              </a:rPr>
              <a:t> </a:t>
            </a:r>
            <a:r>
              <a:rPr lang="en-US" sz="1000" spc="4" dirty="0">
                <a:solidFill>
                  <a:srgbClr val="231F20"/>
                </a:solidFill>
                <a:cs typeface="Calibri"/>
              </a:rPr>
              <a:t>and </a:t>
            </a:r>
            <a:r>
              <a:rPr lang="en-US" sz="1000" spc="-13" dirty="0">
                <a:solidFill>
                  <a:srgbClr val="231F20"/>
                </a:solidFill>
                <a:cs typeface="Calibri"/>
              </a:rPr>
              <a:t>its Artistic  </a:t>
            </a:r>
            <a:r>
              <a:rPr lang="en-US" sz="1000" spc="-26" dirty="0">
                <a:solidFill>
                  <a:srgbClr val="231F20"/>
                </a:solidFill>
                <a:cs typeface="Calibri"/>
              </a:rPr>
              <a:t>Director. </a:t>
            </a:r>
            <a:r>
              <a:rPr lang="en-US" sz="1000" spc="-30" dirty="0">
                <a:solidFill>
                  <a:srgbClr val="231F20"/>
                </a:solidFill>
                <a:cs typeface="Calibri"/>
              </a:rPr>
              <a:t>Professors,  </a:t>
            </a:r>
            <a:r>
              <a:rPr lang="en-US" sz="1000" spc="-13" dirty="0">
                <a:solidFill>
                  <a:srgbClr val="231F20"/>
                </a:solidFill>
                <a:cs typeface="Calibri"/>
              </a:rPr>
              <a:t>students </a:t>
            </a:r>
            <a:r>
              <a:rPr lang="en-US" sz="1000" spc="4" dirty="0">
                <a:solidFill>
                  <a:srgbClr val="231F20"/>
                </a:solidFill>
                <a:cs typeface="Calibri"/>
              </a:rPr>
              <a:t>and </a:t>
            </a:r>
            <a:r>
              <a:rPr lang="en-US" sz="1000" spc="-9" dirty="0">
                <a:solidFill>
                  <a:srgbClr val="231F20"/>
                </a:solidFill>
                <a:cs typeface="Calibri"/>
              </a:rPr>
              <a:t>technical </a:t>
            </a:r>
            <a:r>
              <a:rPr lang="en-US" sz="1000" spc="-17" dirty="0">
                <a:solidFill>
                  <a:srgbClr val="231F20"/>
                </a:solidFill>
                <a:cs typeface="Calibri"/>
              </a:rPr>
              <a:t>staﬀ  </a:t>
            </a:r>
            <a:r>
              <a:rPr lang="en-US" sz="1000" spc="-9" dirty="0">
                <a:solidFill>
                  <a:srgbClr val="231F20"/>
                </a:solidFill>
                <a:cs typeface="Calibri"/>
              </a:rPr>
              <a:t>of</a:t>
            </a:r>
            <a:r>
              <a:rPr lang="en-US" sz="1000" spc="-60" dirty="0">
                <a:solidFill>
                  <a:srgbClr val="231F20"/>
                </a:solidFill>
                <a:cs typeface="Calibri"/>
              </a:rPr>
              <a:t> </a:t>
            </a:r>
            <a:r>
              <a:rPr lang="en-US" sz="1000" spc="-9" dirty="0">
                <a:solidFill>
                  <a:srgbClr val="231F20"/>
                </a:solidFill>
                <a:cs typeface="Calibri"/>
              </a:rPr>
              <a:t>the</a:t>
            </a:r>
            <a:r>
              <a:rPr lang="en-US" sz="1000" spc="-60" dirty="0">
                <a:solidFill>
                  <a:srgbClr val="231F20"/>
                </a:solidFill>
                <a:cs typeface="Calibri"/>
              </a:rPr>
              <a:t> </a:t>
            </a:r>
            <a:r>
              <a:rPr lang="en-US" sz="1000" spc="-17" dirty="0">
                <a:solidFill>
                  <a:srgbClr val="231F20"/>
                </a:solidFill>
                <a:cs typeface="Calibri"/>
              </a:rPr>
              <a:t>University</a:t>
            </a:r>
            <a:r>
              <a:rPr lang="en-US" sz="1000" spc="-60" dirty="0">
                <a:solidFill>
                  <a:srgbClr val="231F20"/>
                </a:solidFill>
                <a:cs typeface="Calibri"/>
              </a:rPr>
              <a:t> </a:t>
            </a:r>
            <a:r>
              <a:rPr lang="en-US" sz="1000" spc="-13" dirty="0">
                <a:solidFill>
                  <a:srgbClr val="231F20"/>
                </a:solidFill>
                <a:cs typeface="Calibri"/>
              </a:rPr>
              <a:t>take</a:t>
            </a:r>
            <a:r>
              <a:rPr lang="en-US" sz="1000" spc="-60" dirty="0">
                <a:solidFill>
                  <a:srgbClr val="231F20"/>
                </a:solidFill>
                <a:cs typeface="Calibri"/>
              </a:rPr>
              <a:t> </a:t>
            </a:r>
            <a:r>
              <a:rPr lang="en-US" sz="1000" spc="-9" dirty="0">
                <a:solidFill>
                  <a:srgbClr val="231F20"/>
                </a:solidFill>
                <a:cs typeface="Calibri"/>
              </a:rPr>
              <a:t>part</a:t>
            </a:r>
            <a:r>
              <a:rPr lang="en-US" sz="1000" spc="-60" dirty="0">
                <a:solidFill>
                  <a:srgbClr val="231F20"/>
                </a:solidFill>
                <a:cs typeface="Calibri"/>
              </a:rPr>
              <a:t> </a:t>
            </a:r>
            <a:r>
              <a:rPr lang="en-US" sz="1000" dirty="0">
                <a:solidFill>
                  <a:srgbClr val="231F20"/>
                </a:solidFill>
                <a:cs typeface="Calibri"/>
              </a:rPr>
              <a:t>in  </a:t>
            </a:r>
            <a:r>
              <a:rPr lang="en-US" sz="1000" spc="-9" dirty="0">
                <a:solidFill>
                  <a:srgbClr val="231F20"/>
                </a:solidFill>
                <a:cs typeface="Calibri"/>
              </a:rPr>
              <a:t>this </a:t>
            </a:r>
            <a:r>
              <a:rPr lang="en-US" sz="1000" spc="-17" dirty="0">
                <a:solidFill>
                  <a:srgbClr val="231F20"/>
                </a:solidFill>
                <a:cs typeface="Calibri"/>
              </a:rPr>
              <a:t>project, </a:t>
            </a:r>
            <a:r>
              <a:rPr lang="en-US" sz="1000" dirty="0">
                <a:solidFill>
                  <a:srgbClr val="231F20"/>
                </a:solidFill>
                <a:cs typeface="Calibri"/>
              </a:rPr>
              <a:t>which </a:t>
            </a:r>
            <a:r>
              <a:rPr lang="en-US" sz="1000" spc="-9" dirty="0">
                <a:solidFill>
                  <a:srgbClr val="231F20"/>
                </a:solidFill>
                <a:cs typeface="Calibri"/>
              </a:rPr>
              <a:t>is  </a:t>
            </a:r>
            <a:r>
              <a:rPr lang="en-US" sz="1000" spc="-13" dirty="0">
                <a:solidFill>
                  <a:srgbClr val="231F20"/>
                </a:solidFill>
                <a:cs typeface="Calibri"/>
              </a:rPr>
              <a:t>oﬃcially </a:t>
            </a:r>
            <a:r>
              <a:rPr lang="en-US" sz="1000" spc="-9" dirty="0" err="1">
                <a:solidFill>
                  <a:srgbClr val="231F20"/>
                </a:solidFill>
                <a:cs typeface="Calibri"/>
              </a:rPr>
              <a:t>recognised</a:t>
            </a:r>
            <a:r>
              <a:rPr lang="en-US" sz="1000" spc="-9" dirty="0">
                <a:solidFill>
                  <a:srgbClr val="231F20"/>
                </a:solidFill>
                <a:cs typeface="Calibri"/>
              </a:rPr>
              <a:t> as the  </a:t>
            </a:r>
            <a:r>
              <a:rPr lang="en-US" sz="1000" spc="-9" dirty="0" err="1">
                <a:solidFill>
                  <a:srgbClr val="231F20"/>
                </a:solidFill>
                <a:cs typeface="Calibri"/>
              </a:rPr>
              <a:t>Ateneo</a:t>
            </a:r>
            <a:r>
              <a:rPr lang="en-US" sz="1000" spc="-9" dirty="0">
                <a:solidFill>
                  <a:srgbClr val="231F20"/>
                </a:solidFill>
                <a:cs typeface="Calibri"/>
              </a:rPr>
              <a:t> </a:t>
            </a:r>
            <a:r>
              <a:rPr lang="en-US" sz="1000" spc="-21" dirty="0">
                <a:solidFill>
                  <a:srgbClr val="231F20"/>
                </a:solidFill>
                <a:cs typeface="Calibri"/>
              </a:rPr>
              <a:t>Choir. </a:t>
            </a:r>
            <a:endParaRPr lang="en-US" sz="1000" spc="-21" dirty="0" smtClean="0">
              <a:solidFill>
                <a:srgbClr val="231F20"/>
              </a:solidFill>
              <a:cs typeface="Calibri"/>
            </a:endParaRPr>
          </a:p>
          <a:p>
            <a:pPr marL="10899" marR="317165"/>
            <a:r>
              <a:rPr lang="en-US" sz="1000" spc="-21" dirty="0" smtClean="0">
                <a:solidFill>
                  <a:srgbClr val="231F20"/>
                </a:solidFill>
                <a:cs typeface="Calibri"/>
              </a:rPr>
              <a:t>If you like playing music you can book a music </a:t>
            </a:r>
            <a:r>
              <a:rPr lang="en-US" sz="1000" spc="-21" dirty="0" err="1" smtClean="0">
                <a:solidFill>
                  <a:srgbClr val="231F20"/>
                </a:solidFill>
                <a:cs typeface="Calibri"/>
              </a:rPr>
              <a:t>rehersal</a:t>
            </a:r>
            <a:r>
              <a:rPr lang="en-US" sz="1000" spc="-21" dirty="0" smtClean="0">
                <a:solidFill>
                  <a:srgbClr val="231F20"/>
                </a:solidFill>
                <a:cs typeface="Calibri"/>
              </a:rPr>
              <a:t> space dedicated to music-making at Campus X!</a:t>
            </a:r>
          </a:p>
          <a:p>
            <a:pPr marL="10899" marR="317165"/>
            <a:r>
              <a:rPr lang="en-US" sz="1000" spc="-21" dirty="0" smtClean="0">
                <a:solidFill>
                  <a:srgbClr val="231F20"/>
                </a:solidFill>
                <a:cs typeface="Calibri"/>
              </a:rPr>
              <a:t>Botanic garden:</a:t>
            </a:r>
            <a:endParaRPr lang="en-US" sz="1000" spc="-21" dirty="0">
              <a:solidFill>
                <a:srgbClr val="231F20"/>
              </a:solidFill>
              <a:cs typeface="Calibri"/>
            </a:endParaRPr>
          </a:p>
          <a:p>
            <a:pPr marL="10899" marR="317165"/>
            <a:r>
              <a:rPr lang="en-US" sz="1000" spc="-9" dirty="0" smtClean="0">
                <a:solidFill>
                  <a:srgbClr val="231F20"/>
                </a:solidFill>
                <a:cs typeface="Calibri"/>
              </a:rPr>
              <a:t>The</a:t>
            </a:r>
            <a:r>
              <a:rPr lang="en-US" sz="1000" spc="-56" dirty="0" smtClean="0">
                <a:solidFill>
                  <a:srgbClr val="231F20"/>
                </a:solidFill>
                <a:cs typeface="Calibri"/>
              </a:rPr>
              <a:t> </a:t>
            </a:r>
            <a:r>
              <a:rPr lang="en-US" sz="1000" spc="-13" dirty="0">
                <a:solidFill>
                  <a:srgbClr val="231F20"/>
                </a:solidFill>
                <a:cs typeface="Calibri"/>
              </a:rPr>
              <a:t>Botanic</a:t>
            </a:r>
            <a:r>
              <a:rPr lang="en-US" sz="1000" spc="-56" dirty="0">
                <a:solidFill>
                  <a:srgbClr val="231F20"/>
                </a:solidFill>
                <a:cs typeface="Calibri"/>
              </a:rPr>
              <a:t> </a:t>
            </a:r>
            <a:r>
              <a:rPr lang="en-US" sz="1000" spc="-13" dirty="0">
                <a:solidFill>
                  <a:srgbClr val="231F20"/>
                </a:solidFill>
                <a:cs typeface="Calibri"/>
              </a:rPr>
              <a:t>Garden</a:t>
            </a:r>
            <a:r>
              <a:rPr lang="en-US" sz="1000" spc="-56" dirty="0">
                <a:solidFill>
                  <a:srgbClr val="231F20"/>
                </a:solidFill>
                <a:cs typeface="Calibri"/>
              </a:rPr>
              <a:t> </a:t>
            </a:r>
            <a:r>
              <a:rPr lang="en-US" sz="1000" spc="-9" dirty="0">
                <a:solidFill>
                  <a:srgbClr val="231F20"/>
                </a:solidFill>
                <a:cs typeface="Calibri"/>
              </a:rPr>
              <a:t>of</a:t>
            </a:r>
            <a:r>
              <a:rPr lang="en-US" sz="1000" spc="-56" dirty="0">
                <a:solidFill>
                  <a:srgbClr val="231F20"/>
                </a:solidFill>
                <a:cs typeface="Calibri"/>
              </a:rPr>
              <a:t> </a:t>
            </a:r>
            <a:r>
              <a:rPr lang="en-US" sz="1000" spc="-9" dirty="0">
                <a:solidFill>
                  <a:srgbClr val="231F20"/>
                </a:solidFill>
                <a:cs typeface="Calibri"/>
              </a:rPr>
              <a:t>the</a:t>
            </a:r>
            <a:r>
              <a:rPr lang="en-US" sz="1000" spc="-56" dirty="0">
                <a:solidFill>
                  <a:srgbClr val="231F20"/>
                </a:solidFill>
                <a:cs typeface="Calibri"/>
              </a:rPr>
              <a:t> </a:t>
            </a:r>
            <a:r>
              <a:rPr lang="en-US" sz="1000" spc="-17" dirty="0">
                <a:solidFill>
                  <a:srgbClr val="231F20"/>
                </a:solidFill>
                <a:cs typeface="Calibri"/>
              </a:rPr>
              <a:t>University</a:t>
            </a:r>
            <a:r>
              <a:rPr lang="en-US" sz="1000" spc="-56" dirty="0">
                <a:solidFill>
                  <a:srgbClr val="231F20"/>
                </a:solidFill>
                <a:cs typeface="Calibri"/>
              </a:rPr>
              <a:t> </a:t>
            </a:r>
            <a:r>
              <a:rPr lang="en-US" sz="1000" spc="-9" dirty="0">
                <a:solidFill>
                  <a:srgbClr val="231F20"/>
                </a:solidFill>
                <a:cs typeface="Calibri"/>
              </a:rPr>
              <a:t>of</a:t>
            </a:r>
            <a:r>
              <a:rPr lang="en-US" sz="1000" spc="-56" dirty="0">
                <a:solidFill>
                  <a:srgbClr val="231F20"/>
                </a:solidFill>
                <a:cs typeface="Calibri"/>
              </a:rPr>
              <a:t> </a:t>
            </a:r>
            <a:r>
              <a:rPr lang="en-US" sz="1000" spc="-4" dirty="0">
                <a:solidFill>
                  <a:srgbClr val="231F20"/>
                </a:solidFill>
                <a:cs typeface="Calibri"/>
              </a:rPr>
              <a:t>Rome  </a:t>
            </a:r>
            <a:r>
              <a:rPr lang="en-US" sz="1000" spc="-34" dirty="0">
                <a:solidFill>
                  <a:srgbClr val="231F20"/>
                </a:solidFill>
                <a:cs typeface="Calibri"/>
              </a:rPr>
              <a:t>Tor</a:t>
            </a:r>
            <a:r>
              <a:rPr lang="en-US" sz="1000" spc="-90" dirty="0">
                <a:solidFill>
                  <a:srgbClr val="231F20"/>
                </a:solidFill>
                <a:cs typeface="Calibri"/>
              </a:rPr>
              <a:t> </a:t>
            </a:r>
            <a:r>
              <a:rPr lang="en-US" sz="1000" spc="-17" dirty="0" err="1">
                <a:solidFill>
                  <a:srgbClr val="231F20"/>
                </a:solidFill>
                <a:cs typeface="Calibri"/>
              </a:rPr>
              <a:t>Vergata</a:t>
            </a:r>
            <a:r>
              <a:rPr lang="en-US" sz="1000" spc="-60" dirty="0">
                <a:solidFill>
                  <a:srgbClr val="231F20"/>
                </a:solidFill>
                <a:cs typeface="Calibri"/>
              </a:rPr>
              <a:t> </a:t>
            </a:r>
            <a:r>
              <a:rPr lang="en-US" sz="1000" spc="-13" dirty="0">
                <a:solidFill>
                  <a:srgbClr val="231F20"/>
                </a:solidFill>
                <a:cs typeface="Calibri"/>
              </a:rPr>
              <a:t>(TVBG)</a:t>
            </a:r>
            <a:r>
              <a:rPr lang="en-US" sz="1000" spc="-60" dirty="0">
                <a:solidFill>
                  <a:srgbClr val="231F20"/>
                </a:solidFill>
                <a:cs typeface="Calibri"/>
              </a:rPr>
              <a:t> </a:t>
            </a:r>
            <a:r>
              <a:rPr lang="en-US" sz="1000" spc="-9" dirty="0">
                <a:solidFill>
                  <a:srgbClr val="231F20"/>
                </a:solidFill>
                <a:cs typeface="Calibri"/>
              </a:rPr>
              <a:t>was</a:t>
            </a:r>
            <a:r>
              <a:rPr lang="en-US" sz="1000" spc="-60" dirty="0">
                <a:solidFill>
                  <a:srgbClr val="231F20"/>
                </a:solidFill>
                <a:cs typeface="Calibri"/>
              </a:rPr>
              <a:t> </a:t>
            </a:r>
            <a:r>
              <a:rPr lang="en-US" sz="1000" spc="-17" dirty="0">
                <a:solidFill>
                  <a:srgbClr val="231F20"/>
                </a:solidFill>
                <a:cs typeface="Calibri"/>
              </a:rPr>
              <a:t>created</a:t>
            </a:r>
            <a:r>
              <a:rPr lang="en-US" sz="1000" spc="-60" dirty="0">
                <a:solidFill>
                  <a:srgbClr val="231F20"/>
                </a:solidFill>
                <a:cs typeface="Calibri"/>
              </a:rPr>
              <a:t> </a:t>
            </a:r>
            <a:r>
              <a:rPr lang="en-US" sz="1000" dirty="0">
                <a:solidFill>
                  <a:srgbClr val="231F20"/>
                </a:solidFill>
                <a:cs typeface="Calibri"/>
              </a:rPr>
              <a:t>in</a:t>
            </a:r>
            <a:r>
              <a:rPr lang="en-US" sz="1000" spc="-60" dirty="0">
                <a:solidFill>
                  <a:srgbClr val="231F20"/>
                </a:solidFill>
                <a:cs typeface="Calibri"/>
              </a:rPr>
              <a:t> </a:t>
            </a:r>
            <a:r>
              <a:rPr lang="en-US" sz="1000" spc="-13" dirty="0">
                <a:solidFill>
                  <a:srgbClr val="231F20"/>
                </a:solidFill>
                <a:cs typeface="Calibri"/>
              </a:rPr>
              <a:t>2005</a:t>
            </a:r>
            <a:r>
              <a:rPr lang="en-US" sz="1000" spc="-60" dirty="0">
                <a:solidFill>
                  <a:srgbClr val="231F20"/>
                </a:solidFill>
                <a:cs typeface="Calibri"/>
              </a:rPr>
              <a:t> </a:t>
            </a:r>
            <a:r>
              <a:rPr lang="en-US" sz="1000" spc="-9" dirty="0">
                <a:solidFill>
                  <a:srgbClr val="231F20"/>
                </a:solidFill>
                <a:cs typeface="Calibri"/>
              </a:rPr>
              <a:t>within  the </a:t>
            </a:r>
            <a:r>
              <a:rPr lang="en-US" sz="1000" spc="-21" dirty="0">
                <a:solidFill>
                  <a:srgbClr val="231F20"/>
                </a:solidFill>
                <a:cs typeface="Calibri"/>
              </a:rPr>
              <a:t>area </a:t>
            </a:r>
            <a:r>
              <a:rPr lang="en-US" sz="1000" spc="-9" dirty="0">
                <a:solidFill>
                  <a:srgbClr val="231F20"/>
                </a:solidFill>
                <a:cs typeface="Calibri"/>
              </a:rPr>
              <a:t>of the </a:t>
            </a:r>
            <a:r>
              <a:rPr lang="en-US" sz="1000" spc="-21" dirty="0">
                <a:solidFill>
                  <a:srgbClr val="231F20"/>
                </a:solidFill>
                <a:cs typeface="Calibri"/>
              </a:rPr>
              <a:t>university, </a:t>
            </a:r>
            <a:r>
              <a:rPr lang="en-US" sz="1000" spc="9" dirty="0">
                <a:solidFill>
                  <a:srgbClr val="231F20"/>
                </a:solidFill>
                <a:cs typeface="Calibri"/>
              </a:rPr>
              <a:t>on </a:t>
            </a:r>
            <a:r>
              <a:rPr lang="en-US" sz="1000" dirty="0">
                <a:solidFill>
                  <a:srgbClr val="231F20"/>
                </a:solidFill>
                <a:cs typeface="Calibri"/>
              </a:rPr>
              <a:t>a </a:t>
            </a:r>
            <a:r>
              <a:rPr lang="en-US" sz="1000" spc="-13" dirty="0">
                <a:solidFill>
                  <a:srgbClr val="231F20"/>
                </a:solidFill>
                <a:cs typeface="Calibri"/>
              </a:rPr>
              <a:t>surface </a:t>
            </a:r>
            <a:r>
              <a:rPr lang="en-US" sz="1000" spc="-9" dirty="0">
                <a:solidFill>
                  <a:srgbClr val="231F20"/>
                </a:solidFill>
                <a:cs typeface="Calibri"/>
              </a:rPr>
              <a:t>of  </a:t>
            </a:r>
            <a:r>
              <a:rPr lang="en-US" sz="1000" spc="-13" dirty="0">
                <a:solidFill>
                  <a:srgbClr val="231F20"/>
                </a:solidFill>
                <a:cs typeface="Calibri"/>
              </a:rPr>
              <a:t>approximately</a:t>
            </a:r>
            <a:r>
              <a:rPr lang="en-US" sz="1000" spc="-60" dirty="0">
                <a:solidFill>
                  <a:srgbClr val="231F20"/>
                </a:solidFill>
                <a:cs typeface="Calibri"/>
              </a:rPr>
              <a:t> </a:t>
            </a:r>
            <a:r>
              <a:rPr lang="en-US" sz="1000" spc="-9" dirty="0">
                <a:solidFill>
                  <a:srgbClr val="231F20"/>
                </a:solidFill>
                <a:cs typeface="Calibri"/>
              </a:rPr>
              <a:t>82</a:t>
            </a:r>
            <a:r>
              <a:rPr lang="en-US" sz="1000" spc="-60" dirty="0">
                <a:solidFill>
                  <a:srgbClr val="231F20"/>
                </a:solidFill>
                <a:cs typeface="Calibri"/>
              </a:rPr>
              <a:t> </a:t>
            </a:r>
            <a:r>
              <a:rPr lang="en-US" sz="1000" spc="-21" dirty="0">
                <a:solidFill>
                  <a:srgbClr val="231F20"/>
                </a:solidFill>
                <a:cs typeface="Calibri"/>
              </a:rPr>
              <a:t>hectares,</a:t>
            </a:r>
            <a:r>
              <a:rPr lang="en-US" sz="1000" spc="-60" dirty="0">
                <a:solidFill>
                  <a:srgbClr val="231F20"/>
                </a:solidFill>
                <a:cs typeface="Calibri"/>
              </a:rPr>
              <a:t> </a:t>
            </a:r>
            <a:r>
              <a:rPr lang="en-US" sz="1000" dirty="0">
                <a:solidFill>
                  <a:srgbClr val="231F20"/>
                </a:solidFill>
                <a:cs typeface="Calibri"/>
              </a:rPr>
              <a:t>which</a:t>
            </a:r>
            <a:r>
              <a:rPr lang="en-US" sz="1000" spc="-60" dirty="0">
                <a:solidFill>
                  <a:srgbClr val="231F20"/>
                </a:solidFill>
                <a:cs typeface="Calibri"/>
              </a:rPr>
              <a:t> </a:t>
            </a:r>
            <a:r>
              <a:rPr lang="en-US" sz="1000" spc="-9" dirty="0">
                <a:solidFill>
                  <a:srgbClr val="231F20"/>
                </a:solidFill>
                <a:cs typeface="Calibri"/>
              </a:rPr>
              <a:t>makes</a:t>
            </a:r>
            <a:r>
              <a:rPr lang="en-US" sz="1000" spc="-60" dirty="0">
                <a:solidFill>
                  <a:srgbClr val="231F20"/>
                </a:solidFill>
                <a:cs typeface="Calibri"/>
              </a:rPr>
              <a:t> </a:t>
            </a:r>
            <a:r>
              <a:rPr lang="en-US" sz="1000" spc="-13" dirty="0">
                <a:solidFill>
                  <a:srgbClr val="231F20"/>
                </a:solidFill>
                <a:cs typeface="Calibri"/>
              </a:rPr>
              <a:t>it</a:t>
            </a:r>
            <a:r>
              <a:rPr lang="en-US" sz="1000" spc="-60" dirty="0">
                <a:solidFill>
                  <a:srgbClr val="231F20"/>
                </a:solidFill>
                <a:cs typeface="Calibri"/>
              </a:rPr>
              <a:t> </a:t>
            </a:r>
            <a:r>
              <a:rPr lang="en-US" sz="1000" spc="-9" dirty="0">
                <a:solidFill>
                  <a:srgbClr val="231F20"/>
                </a:solidFill>
                <a:cs typeface="Calibri"/>
              </a:rPr>
              <a:t>the  </a:t>
            </a:r>
            <a:r>
              <a:rPr lang="en-US" sz="1000" spc="9" dirty="0">
                <a:solidFill>
                  <a:srgbClr val="231F20"/>
                </a:solidFill>
                <a:cs typeface="Calibri"/>
              </a:rPr>
              <a:t>biggest</a:t>
            </a:r>
            <a:r>
              <a:rPr lang="en-US" sz="1000" spc="-56" dirty="0">
                <a:solidFill>
                  <a:srgbClr val="231F20"/>
                </a:solidFill>
                <a:cs typeface="Calibri"/>
              </a:rPr>
              <a:t> </a:t>
            </a:r>
            <a:r>
              <a:rPr lang="en-US" sz="1000" spc="-13" dirty="0">
                <a:solidFill>
                  <a:srgbClr val="231F20"/>
                </a:solidFill>
                <a:cs typeface="Calibri"/>
              </a:rPr>
              <a:t>university</a:t>
            </a:r>
            <a:r>
              <a:rPr lang="en-US" sz="1000" spc="-56" dirty="0">
                <a:solidFill>
                  <a:srgbClr val="231F20"/>
                </a:solidFill>
                <a:cs typeface="Calibri"/>
              </a:rPr>
              <a:t> </a:t>
            </a:r>
            <a:r>
              <a:rPr lang="en-US" sz="1000" spc="-13" dirty="0">
                <a:solidFill>
                  <a:srgbClr val="231F20"/>
                </a:solidFill>
                <a:cs typeface="Calibri"/>
              </a:rPr>
              <a:t>Botanical</a:t>
            </a:r>
            <a:r>
              <a:rPr lang="en-US" sz="1000" spc="-56" dirty="0">
                <a:solidFill>
                  <a:srgbClr val="231F20"/>
                </a:solidFill>
                <a:cs typeface="Calibri"/>
              </a:rPr>
              <a:t> </a:t>
            </a:r>
            <a:r>
              <a:rPr lang="en-US" sz="1000" spc="-13" dirty="0">
                <a:solidFill>
                  <a:srgbClr val="231F20"/>
                </a:solidFill>
                <a:cs typeface="Calibri"/>
              </a:rPr>
              <a:t>Garden</a:t>
            </a:r>
            <a:r>
              <a:rPr lang="en-US" sz="1000" spc="-56" dirty="0">
                <a:solidFill>
                  <a:srgbClr val="231F20"/>
                </a:solidFill>
                <a:cs typeface="Calibri"/>
              </a:rPr>
              <a:t> </a:t>
            </a:r>
            <a:r>
              <a:rPr lang="en-US" sz="1000" dirty="0">
                <a:solidFill>
                  <a:srgbClr val="231F20"/>
                </a:solidFill>
                <a:cs typeface="Calibri"/>
              </a:rPr>
              <a:t>in</a:t>
            </a:r>
            <a:r>
              <a:rPr lang="en-US" sz="1000" spc="-56" dirty="0">
                <a:solidFill>
                  <a:srgbClr val="231F20"/>
                </a:solidFill>
                <a:cs typeface="Calibri"/>
              </a:rPr>
              <a:t> </a:t>
            </a:r>
            <a:r>
              <a:rPr lang="en-US" sz="1000" spc="-21" dirty="0">
                <a:solidFill>
                  <a:srgbClr val="231F20"/>
                </a:solidFill>
                <a:cs typeface="Calibri"/>
              </a:rPr>
              <a:t>Europe.  </a:t>
            </a:r>
            <a:r>
              <a:rPr lang="en-US" sz="1000" spc="-13" dirty="0">
                <a:solidFill>
                  <a:srgbClr val="231F20"/>
                </a:solidFill>
                <a:cs typeface="Calibri"/>
              </a:rPr>
              <a:t>It </a:t>
            </a:r>
            <a:r>
              <a:rPr lang="en-US" sz="1000" spc="-21" dirty="0">
                <a:solidFill>
                  <a:srgbClr val="231F20"/>
                </a:solidFill>
                <a:cs typeface="Calibri"/>
              </a:rPr>
              <a:t>represents </a:t>
            </a:r>
            <a:r>
              <a:rPr lang="en-US" sz="1000" dirty="0">
                <a:solidFill>
                  <a:srgbClr val="231F20"/>
                </a:solidFill>
                <a:cs typeface="Calibri"/>
              </a:rPr>
              <a:t>a new </a:t>
            </a:r>
            <a:r>
              <a:rPr lang="en-US" sz="1000" spc="-4" dirty="0">
                <a:solidFill>
                  <a:srgbClr val="231F20"/>
                </a:solidFill>
                <a:cs typeface="Calibri"/>
              </a:rPr>
              <a:t>concept </a:t>
            </a:r>
            <a:r>
              <a:rPr lang="en-US" sz="1000" spc="13" dirty="0">
                <a:solidFill>
                  <a:srgbClr val="231F20"/>
                </a:solidFill>
                <a:cs typeface="Calibri"/>
              </a:rPr>
              <a:t>among </a:t>
            </a:r>
            <a:r>
              <a:rPr lang="en-US" sz="1000" spc="-9" dirty="0">
                <a:solidFill>
                  <a:srgbClr val="231F20"/>
                </a:solidFill>
                <a:cs typeface="Calibri"/>
              </a:rPr>
              <a:t>botanical  </a:t>
            </a:r>
            <a:r>
              <a:rPr lang="en-US" sz="1000" spc="-13" dirty="0">
                <a:solidFill>
                  <a:srgbClr val="231F20"/>
                </a:solidFill>
                <a:cs typeface="Calibri"/>
              </a:rPr>
              <a:t>gardens, </a:t>
            </a:r>
            <a:r>
              <a:rPr lang="en-US" sz="1000" spc="-4" dirty="0">
                <a:solidFill>
                  <a:srgbClr val="231F20"/>
                </a:solidFill>
                <a:cs typeface="Calibri"/>
              </a:rPr>
              <a:t>targeting </a:t>
            </a:r>
            <a:r>
              <a:rPr lang="en-US" sz="1000" spc="-17" dirty="0">
                <a:solidFill>
                  <a:srgbClr val="231F20"/>
                </a:solidFill>
                <a:cs typeface="Calibri"/>
              </a:rPr>
              <a:t>several </a:t>
            </a:r>
            <a:r>
              <a:rPr lang="en-US" sz="1000" spc="-9" dirty="0">
                <a:solidFill>
                  <a:srgbClr val="231F20"/>
                </a:solidFill>
                <a:cs typeface="Calibri"/>
              </a:rPr>
              <a:t>aims </a:t>
            </a:r>
            <a:r>
              <a:rPr lang="en-US" sz="1000" spc="-17" dirty="0">
                <a:solidFill>
                  <a:srgbClr val="231F20"/>
                </a:solidFill>
                <a:cs typeface="Calibri"/>
              </a:rPr>
              <a:t>at </a:t>
            </a:r>
            <a:r>
              <a:rPr lang="en-US" sz="1000" spc="-9" dirty="0">
                <a:solidFill>
                  <a:srgbClr val="231F20"/>
                </a:solidFill>
                <a:cs typeface="Calibri"/>
              </a:rPr>
              <a:t>the same  </a:t>
            </a:r>
            <a:r>
              <a:rPr lang="en-US" sz="1000" spc="-21" dirty="0">
                <a:solidFill>
                  <a:srgbClr val="231F20"/>
                </a:solidFill>
                <a:cs typeface="Calibri"/>
              </a:rPr>
              <a:t>time: </a:t>
            </a:r>
            <a:r>
              <a:rPr lang="en-US" sz="1000" spc="-13" dirty="0">
                <a:solidFill>
                  <a:srgbClr val="231F20"/>
                </a:solidFill>
                <a:cs typeface="Calibri"/>
              </a:rPr>
              <a:t>didactic, </a:t>
            </a:r>
            <a:r>
              <a:rPr lang="en-US" sz="1000" spc="-26" dirty="0">
                <a:solidFill>
                  <a:srgbClr val="231F20"/>
                </a:solidFill>
                <a:cs typeface="Calibri"/>
              </a:rPr>
              <a:t>research, </a:t>
            </a:r>
            <a:r>
              <a:rPr lang="en-US" sz="1000" spc="-9" dirty="0">
                <a:solidFill>
                  <a:srgbClr val="231F20"/>
                </a:solidFill>
                <a:cs typeface="Calibri"/>
              </a:rPr>
              <a:t>innovation </a:t>
            </a:r>
            <a:r>
              <a:rPr lang="en-US" sz="1000" spc="4" dirty="0">
                <a:solidFill>
                  <a:srgbClr val="231F20"/>
                </a:solidFill>
                <a:cs typeface="Calibri"/>
              </a:rPr>
              <a:t>and  </a:t>
            </a:r>
            <a:r>
              <a:rPr lang="en-US" sz="1000" spc="-4" dirty="0">
                <a:solidFill>
                  <a:srgbClr val="231F20"/>
                </a:solidFill>
                <a:cs typeface="Calibri"/>
              </a:rPr>
              <a:t>support </a:t>
            </a:r>
            <a:r>
              <a:rPr lang="en-US" sz="1000" spc="-9" dirty="0">
                <a:solidFill>
                  <a:srgbClr val="231F20"/>
                </a:solidFill>
                <a:cs typeface="Calibri"/>
              </a:rPr>
              <a:t>to </a:t>
            </a:r>
            <a:r>
              <a:rPr lang="en-US" sz="1000" spc="-13" dirty="0">
                <a:solidFill>
                  <a:srgbClr val="231F20"/>
                </a:solidFill>
                <a:cs typeface="Calibri"/>
              </a:rPr>
              <a:t>industrial development. </a:t>
            </a:r>
            <a:r>
              <a:rPr lang="en-US" sz="1000" spc="-17" dirty="0">
                <a:solidFill>
                  <a:srgbClr val="231F20"/>
                </a:solidFill>
                <a:cs typeface="Calibri"/>
              </a:rPr>
              <a:t>For </a:t>
            </a:r>
            <a:r>
              <a:rPr lang="en-US" sz="1000" spc="-13" dirty="0">
                <a:solidFill>
                  <a:srgbClr val="231F20"/>
                </a:solidFill>
                <a:cs typeface="Calibri"/>
              </a:rPr>
              <a:t>that  </a:t>
            </a:r>
            <a:r>
              <a:rPr lang="en-US" sz="1000" spc="-21" dirty="0">
                <a:solidFill>
                  <a:srgbClr val="231F20"/>
                </a:solidFill>
                <a:cs typeface="Calibri"/>
              </a:rPr>
              <a:t>reason, </a:t>
            </a:r>
            <a:r>
              <a:rPr lang="en-US" sz="1000" spc="-9" dirty="0">
                <a:solidFill>
                  <a:srgbClr val="231F20"/>
                </a:solidFill>
                <a:cs typeface="Calibri"/>
              </a:rPr>
              <a:t>TVBG </a:t>
            </a:r>
            <a:r>
              <a:rPr lang="en-US" sz="1000" spc="-4" dirty="0">
                <a:solidFill>
                  <a:srgbClr val="231F20"/>
                </a:solidFill>
                <a:cs typeface="Calibri"/>
              </a:rPr>
              <a:t>has pursued </a:t>
            </a:r>
            <a:r>
              <a:rPr lang="en-US" sz="1000" spc="-17" dirty="0">
                <a:solidFill>
                  <a:srgbClr val="231F20"/>
                </a:solidFill>
                <a:cs typeface="Calibri"/>
              </a:rPr>
              <a:t>four vocations,  </a:t>
            </a:r>
            <a:r>
              <a:rPr lang="en-US" sz="1000" spc="4" dirty="0">
                <a:solidFill>
                  <a:srgbClr val="231F20"/>
                </a:solidFill>
                <a:cs typeface="Calibri"/>
              </a:rPr>
              <a:t>acting </a:t>
            </a:r>
            <a:r>
              <a:rPr lang="en-US" sz="1000" spc="-9" dirty="0">
                <a:solidFill>
                  <a:srgbClr val="231F20"/>
                </a:solidFill>
                <a:cs typeface="Calibri"/>
              </a:rPr>
              <a:t>as </a:t>
            </a:r>
            <a:r>
              <a:rPr lang="en-US" sz="1000" dirty="0">
                <a:solidFill>
                  <a:srgbClr val="231F20"/>
                </a:solidFill>
                <a:cs typeface="Calibri"/>
              </a:rPr>
              <a:t>a </a:t>
            </a:r>
            <a:r>
              <a:rPr lang="en-US" sz="1000" spc="-21" dirty="0">
                <a:solidFill>
                  <a:srgbClr val="231F20"/>
                </a:solidFill>
                <a:cs typeface="Calibri"/>
              </a:rPr>
              <a:t>cultural, </a:t>
            </a:r>
            <a:r>
              <a:rPr lang="en-US" sz="1000" spc="-13" dirty="0">
                <a:solidFill>
                  <a:srgbClr val="231F20"/>
                </a:solidFill>
                <a:cs typeface="Calibri"/>
              </a:rPr>
              <a:t>educational, </a:t>
            </a:r>
            <a:r>
              <a:rPr lang="en-US" sz="1000" spc="-9" dirty="0">
                <a:solidFill>
                  <a:srgbClr val="231F20"/>
                </a:solidFill>
                <a:cs typeface="Calibri"/>
              </a:rPr>
              <a:t>social </a:t>
            </a:r>
            <a:r>
              <a:rPr lang="en-US" sz="1000" spc="4" dirty="0">
                <a:solidFill>
                  <a:srgbClr val="231F20"/>
                </a:solidFill>
                <a:cs typeface="Calibri"/>
              </a:rPr>
              <a:t>and  </a:t>
            </a:r>
            <a:r>
              <a:rPr lang="en-US" sz="1000" spc="-13" dirty="0">
                <a:solidFill>
                  <a:srgbClr val="231F20"/>
                </a:solidFill>
                <a:cs typeface="Calibri"/>
              </a:rPr>
              <a:t>scientific</a:t>
            </a:r>
            <a:r>
              <a:rPr lang="en-US" sz="1000" spc="-64" dirty="0">
                <a:solidFill>
                  <a:srgbClr val="231F20"/>
                </a:solidFill>
                <a:cs typeface="Calibri"/>
              </a:rPr>
              <a:t> </a:t>
            </a:r>
            <a:r>
              <a:rPr lang="en-US" sz="1000" spc="-13" dirty="0">
                <a:solidFill>
                  <a:srgbClr val="231F20"/>
                </a:solidFill>
                <a:cs typeface="Calibri"/>
              </a:rPr>
              <a:t>institution</a:t>
            </a:r>
            <a:r>
              <a:rPr lang="en-US" sz="1000" spc="-64" dirty="0">
                <a:solidFill>
                  <a:srgbClr val="231F20"/>
                </a:solidFill>
                <a:cs typeface="Calibri"/>
              </a:rPr>
              <a:t> </a:t>
            </a:r>
            <a:r>
              <a:rPr lang="en-US" sz="1000" spc="-17" dirty="0">
                <a:solidFill>
                  <a:srgbClr val="231F20"/>
                </a:solidFill>
                <a:cs typeface="Calibri"/>
              </a:rPr>
              <a:t>at</a:t>
            </a:r>
            <a:r>
              <a:rPr lang="en-US" sz="1000" spc="-64" dirty="0">
                <a:solidFill>
                  <a:srgbClr val="231F20"/>
                </a:solidFill>
                <a:cs typeface="Calibri"/>
              </a:rPr>
              <a:t> </a:t>
            </a:r>
            <a:r>
              <a:rPr lang="en-US" sz="1000" spc="-17" dirty="0">
                <a:solidFill>
                  <a:srgbClr val="231F20"/>
                </a:solidFill>
                <a:cs typeface="Calibri"/>
              </a:rPr>
              <a:t>once.</a:t>
            </a:r>
            <a:endParaRPr lang="en-US" sz="1000" dirty="0">
              <a:cs typeface="Calibri"/>
            </a:endParaRPr>
          </a:p>
          <a:p>
            <a:pPr marL="10899" marR="137874"/>
            <a:r>
              <a:rPr lang="en-US" sz="1000" spc="-13" dirty="0">
                <a:solidFill>
                  <a:srgbClr val="231F20"/>
                </a:solidFill>
                <a:cs typeface="Calibri"/>
              </a:rPr>
              <a:t>It </a:t>
            </a:r>
            <a:r>
              <a:rPr lang="en-US" sz="1000" spc="-9" dirty="0">
                <a:solidFill>
                  <a:srgbClr val="231F20"/>
                </a:solidFill>
                <a:cs typeface="Calibri"/>
              </a:rPr>
              <a:t>is </a:t>
            </a:r>
            <a:r>
              <a:rPr lang="en-US" sz="1000" spc="4" dirty="0">
                <a:solidFill>
                  <a:srgbClr val="231F20"/>
                </a:solidFill>
                <a:cs typeface="Calibri"/>
              </a:rPr>
              <a:t>managed </a:t>
            </a:r>
            <a:r>
              <a:rPr lang="en-US" sz="1000" spc="9" dirty="0">
                <a:solidFill>
                  <a:srgbClr val="231F20"/>
                </a:solidFill>
                <a:cs typeface="Calibri"/>
              </a:rPr>
              <a:t>by </a:t>
            </a:r>
            <a:r>
              <a:rPr lang="en-US" sz="1000" dirty="0">
                <a:solidFill>
                  <a:srgbClr val="231F20"/>
                </a:solidFill>
                <a:cs typeface="Calibri"/>
              </a:rPr>
              <a:t>a </a:t>
            </a:r>
            <a:r>
              <a:rPr lang="en-US" sz="1000" spc="-13" dirty="0">
                <a:solidFill>
                  <a:srgbClr val="231F20"/>
                </a:solidFill>
                <a:cs typeface="Calibri"/>
              </a:rPr>
              <a:t>team </a:t>
            </a:r>
            <a:r>
              <a:rPr lang="en-US" sz="1000" spc="-9" dirty="0">
                <a:solidFill>
                  <a:srgbClr val="231F20"/>
                </a:solidFill>
                <a:cs typeface="Calibri"/>
              </a:rPr>
              <a:t>of </a:t>
            </a:r>
            <a:r>
              <a:rPr lang="en-US" sz="1000" spc="-13" dirty="0">
                <a:solidFill>
                  <a:srgbClr val="231F20"/>
                </a:solidFill>
                <a:cs typeface="Calibri"/>
              </a:rPr>
              <a:t>botanists </a:t>
            </a:r>
            <a:r>
              <a:rPr lang="en-US" sz="1000" spc="-9" dirty="0">
                <a:solidFill>
                  <a:srgbClr val="231F20"/>
                </a:solidFill>
                <a:cs typeface="Calibri"/>
              </a:rPr>
              <a:t>together with </a:t>
            </a:r>
            <a:r>
              <a:rPr lang="en-US" sz="1000" spc="-21" dirty="0">
                <a:solidFill>
                  <a:srgbClr val="231F20"/>
                </a:solidFill>
                <a:cs typeface="Calibri"/>
              </a:rPr>
              <a:t>professors </a:t>
            </a:r>
            <a:r>
              <a:rPr lang="en-US" sz="1000" spc="4" dirty="0">
                <a:solidFill>
                  <a:srgbClr val="231F20"/>
                </a:solidFill>
                <a:cs typeface="Calibri"/>
              </a:rPr>
              <a:t>and  </a:t>
            </a:r>
            <a:r>
              <a:rPr lang="en-US" sz="1000" spc="-21" dirty="0">
                <a:solidFill>
                  <a:srgbClr val="231F20"/>
                </a:solidFill>
                <a:cs typeface="Calibri"/>
              </a:rPr>
              <a:t>researchers</a:t>
            </a:r>
            <a:r>
              <a:rPr lang="en-US" sz="1000" spc="-51" dirty="0">
                <a:solidFill>
                  <a:srgbClr val="231F20"/>
                </a:solidFill>
                <a:cs typeface="Calibri"/>
              </a:rPr>
              <a:t> </a:t>
            </a:r>
            <a:r>
              <a:rPr lang="en-US" sz="1000" spc="-17" dirty="0">
                <a:solidFill>
                  <a:srgbClr val="231F20"/>
                </a:solidFill>
                <a:cs typeface="Calibri"/>
              </a:rPr>
              <a:t>from</a:t>
            </a:r>
            <a:r>
              <a:rPr lang="en-US" sz="1000" spc="-51" dirty="0">
                <a:solidFill>
                  <a:srgbClr val="231F20"/>
                </a:solidFill>
                <a:cs typeface="Calibri"/>
              </a:rPr>
              <a:t> </a:t>
            </a:r>
            <a:r>
              <a:rPr lang="en-US" sz="1000" spc="-9" dirty="0">
                <a:solidFill>
                  <a:srgbClr val="231F20"/>
                </a:solidFill>
                <a:cs typeface="Calibri"/>
              </a:rPr>
              <a:t>the</a:t>
            </a:r>
            <a:r>
              <a:rPr lang="en-US" sz="1000" spc="-51" dirty="0">
                <a:solidFill>
                  <a:srgbClr val="231F20"/>
                </a:solidFill>
                <a:cs typeface="Calibri"/>
              </a:rPr>
              <a:t> </a:t>
            </a:r>
            <a:r>
              <a:rPr lang="en-US" sz="1000" spc="-9" dirty="0">
                <a:solidFill>
                  <a:srgbClr val="231F20"/>
                </a:solidFill>
                <a:cs typeface="Calibri"/>
              </a:rPr>
              <a:t>Department</a:t>
            </a:r>
            <a:r>
              <a:rPr lang="en-US" sz="1000" spc="-51" dirty="0">
                <a:solidFill>
                  <a:srgbClr val="231F20"/>
                </a:solidFill>
                <a:cs typeface="Calibri"/>
              </a:rPr>
              <a:t> </a:t>
            </a:r>
            <a:r>
              <a:rPr lang="en-US" sz="1000" spc="-9" dirty="0">
                <a:solidFill>
                  <a:srgbClr val="231F20"/>
                </a:solidFill>
                <a:cs typeface="Calibri"/>
              </a:rPr>
              <a:t>of</a:t>
            </a:r>
            <a:r>
              <a:rPr lang="en-US" sz="1000" spc="-51" dirty="0">
                <a:solidFill>
                  <a:srgbClr val="231F20"/>
                </a:solidFill>
                <a:cs typeface="Calibri"/>
              </a:rPr>
              <a:t> </a:t>
            </a:r>
            <a:r>
              <a:rPr lang="en-US" sz="1000" dirty="0">
                <a:solidFill>
                  <a:srgbClr val="231F20"/>
                </a:solidFill>
                <a:cs typeface="Calibri"/>
              </a:rPr>
              <a:t>Biology</a:t>
            </a:r>
            <a:r>
              <a:rPr lang="en-US" sz="1000" spc="-51" dirty="0">
                <a:solidFill>
                  <a:srgbClr val="231F20"/>
                </a:solidFill>
                <a:cs typeface="Calibri"/>
              </a:rPr>
              <a:t> </a:t>
            </a:r>
            <a:r>
              <a:rPr lang="en-US" sz="1000" spc="9" dirty="0">
                <a:solidFill>
                  <a:srgbClr val="231F20"/>
                </a:solidFill>
                <a:cs typeface="Calibri"/>
              </a:rPr>
              <a:t>belonging</a:t>
            </a:r>
            <a:r>
              <a:rPr lang="en-US" sz="1000" spc="-51" dirty="0">
                <a:solidFill>
                  <a:srgbClr val="231F20"/>
                </a:solidFill>
                <a:cs typeface="Calibri"/>
              </a:rPr>
              <a:t> </a:t>
            </a:r>
            <a:r>
              <a:rPr lang="en-US" sz="1000" spc="-9" dirty="0">
                <a:solidFill>
                  <a:srgbClr val="231F20"/>
                </a:solidFill>
                <a:cs typeface="Calibri"/>
              </a:rPr>
              <a:t>to</a:t>
            </a:r>
            <a:r>
              <a:rPr lang="en-US" sz="1000" spc="-51" dirty="0">
                <a:solidFill>
                  <a:srgbClr val="231F20"/>
                </a:solidFill>
                <a:cs typeface="Calibri"/>
              </a:rPr>
              <a:t> </a:t>
            </a:r>
            <a:r>
              <a:rPr lang="en-US" sz="1000" spc="-9" dirty="0">
                <a:solidFill>
                  <a:srgbClr val="231F20"/>
                </a:solidFill>
                <a:cs typeface="Calibri"/>
              </a:rPr>
              <a:t>the</a:t>
            </a:r>
            <a:r>
              <a:rPr lang="en-US" sz="1000" spc="-51" dirty="0">
                <a:solidFill>
                  <a:srgbClr val="231F20"/>
                </a:solidFill>
                <a:cs typeface="Calibri"/>
              </a:rPr>
              <a:t> </a:t>
            </a:r>
            <a:r>
              <a:rPr lang="en-US" sz="1000" spc="-17" dirty="0">
                <a:solidFill>
                  <a:srgbClr val="231F20"/>
                </a:solidFill>
                <a:cs typeface="Calibri"/>
              </a:rPr>
              <a:t>University  </a:t>
            </a:r>
            <a:r>
              <a:rPr lang="en-US" sz="1000" spc="-9" dirty="0">
                <a:solidFill>
                  <a:srgbClr val="231F20"/>
                </a:solidFill>
                <a:cs typeface="Calibri"/>
              </a:rPr>
              <a:t>of </a:t>
            </a:r>
            <a:r>
              <a:rPr lang="en-US" sz="1000" spc="-4" dirty="0">
                <a:solidFill>
                  <a:srgbClr val="231F20"/>
                </a:solidFill>
                <a:cs typeface="Calibri"/>
              </a:rPr>
              <a:t>Rome</a:t>
            </a:r>
            <a:r>
              <a:rPr lang="en-US" sz="1000" spc="-146" dirty="0">
                <a:solidFill>
                  <a:srgbClr val="231F20"/>
                </a:solidFill>
                <a:cs typeface="Calibri"/>
              </a:rPr>
              <a:t> </a:t>
            </a:r>
            <a:r>
              <a:rPr lang="en-US" sz="1000" spc="-34" dirty="0">
                <a:solidFill>
                  <a:srgbClr val="231F20"/>
                </a:solidFill>
                <a:cs typeface="Calibri"/>
              </a:rPr>
              <a:t>Tor </a:t>
            </a:r>
            <a:r>
              <a:rPr lang="en-US" sz="1000" spc="-26" dirty="0" err="1">
                <a:solidFill>
                  <a:srgbClr val="231F20"/>
                </a:solidFill>
                <a:cs typeface="Calibri"/>
              </a:rPr>
              <a:t>Vergata</a:t>
            </a:r>
            <a:r>
              <a:rPr lang="en-US" sz="1000" spc="-26" dirty="0">
                <a:solidFill>
                  <a:srgbClr val="231F20"/>
                </a:solidFill>
                <a:cs typeface="Calibri"/>
              </a:rPr>
              <a:t>. </a:t>
            </a:r>
            <a:r>
              <a:rPr lang="en-US" sz="1000" spc="-21" dirty="0">
                <a:solidFill>
                  <a:srgbClr val="231F20"/>
                </a:solidFill>
                <a:cs typeface="Calibri"/>
                <a:hlinkClick r:id="rId3"/>
              </a:rPr>
              <a:t>www.bio.uniroma2.it/ortobotanico</a:t>
            </a:r>
            <a:r>
              <a:rPr lang="en-US" sz="1000" spc="-21" dirty="0" smtClean="0">
                <a:solidFill>
                  <a:srgbClr val="231F20"/>
                </a:solidFill>
                <a:cs typeface="Calibri"/>
                <a:hlinkClick r:id="rId3"/>
              </a:rPr>
              <a:t>/</a:t>
            </a:r>
            <a:endParaRPr lang="en-US" sz="1000" spc="-21" dirty="0" smtClean="0">
              <a:solidFill>
                <a:srgbClr val="231F20"/>
              </a:solidFill>
              <a:cs typeface="Calibri"/>
            </a:endParaRPr>
          </a:p>
          <a:p>
            <a:pPr marL="10899" marR="4360"/>
            <a:r>
              <a:rPr lang="en-US" sz="1000" spc="-17" dirty="0">
                <a:solidFill>
                  <a:srgbClr val="231F20"/>
                </a:solidFill>
                <a:cs typeface="Calibri"/>
              </a:rPr>
              <a:t>“</a:t>
            </a:r>
            <a:r>
              <a:rPr lang="en-US" sz="1000" spc="-17" dirty="0" err="1">
                <a:solidFill>
                  <a:srgbClr val="231F20"/>
                </a:solidFill>
                <a:cs typeface="Calibri"/>
              </a:rPr>
              <a:t>Archeologia</a:t>
            </a:r>
            <a:r>
              <a:rPr lang="en-US" sz="1000" spc="-17" dirty="0">
                <a:solidFill>
                  <a:srgbClr val="231F20"/>
                </a:solidFill>
                <a:cs typeface="Calibri"/>
              </a:rPr>
              <a:t> </a:t>
            </a:r>
            <a:r>
              <a:rPr lang="en-US" sz="1000" spc="-26" dirty="0">
                <a:solidFill>
                  <a:srgbClr val="231F20"/>
                </a:solidFill>
                <a:cs typeface="Calibri"/>
              </a:rPr>
              <a:t>Per Roma” </a:t>
            </a:r>
            <a:r>
              <a:rPr lang="en-US" sz="1000" spc="-13" dirty="0">
                <a:solidFill>
                  <a:srgbClr val="231F20"/>
                </a:solidFill>
                <a:cs typeface="Calibri"/>
              </a:rPr>
              <a:t>Museum </a:t>
            </a:r>
            <a:r>
              <a:rPr lang="en-US" sz="1000" spc="-9" dirty="0">
                <a:solidFill>
                  <a:srgbClr val="231F20"/>
                </a:solidFill>
                <a:cs typeface="Calibri"/>
              </a:rPr>
              <a:t>is the </a:t>
            </a:r>
            <a:r>
              <a:rPr lang="en-US" sz="1000" spc="-21" dirty="0">
                <a:solidFill>
                  <a:srgbClr val="231F20"/>
                </a:solidFill>
                <a:cs typeface="Calibri"/>
              </a:rPr>
              <a:t>first </a:t>
            </a:r>
            <a:r>
              <a:rPr lang="en-US" sz="1000" spc="-4" dirty="0">
                <a:solidFill>
                  <a:srgbClr val="231F20"/>
                </a:solidFill>
                <a:cs typeface="Calibri"/>
              </a:rPr>
              <a:t>didactic </a:t>
            </a:r>
            <a:r>
              <a:rPr lang="en-US" sz="1000" spc="4" dirty="0">
                <a:solidFill>
                  <a:srgbClr val="231F20"/>
                </a:solidFill>
                <a:cs typeface="Calibri"/>
              </a:rPr>
              <a:t>and </a:t>
            </a:r>
            <a:r>
              <a:rPr lang="en-US" sz="1000" spc="-17" dirty="0">
                <a:solidFill>
                  <a:srgbClr val="231F20"/>
                </a:solidFill>
                <a:cs typeface="Calibri"/>
              </a:rPr>
              <a:t>interactive  </a:t>
            </a:r>
            <a:r>
              <a:rPr lang="en-US" sz="1000" dirty="0">
                <a:solidFill>
                  <a:srgbClr val="231F20"/>
                </a:solidFill>
                <a:cs typeface="Calibri"/>
              </a:rPr>
              <a:t>museum </a:t>
            </a:r>
            <a:r>
              <a:rPr lang="en-US" sz="1000" spc="-9" dirty="0">
                <a:solidFill>
                  <a:srgbClr val="231F20"/>
                </a:solidFill>
                <a:cs typeface="Calibri"/>
              </a:rPr>
              <a:t>of </a:t>
            </a:r>
            <a:r>
              <a:rPr lang="en-US" sz="1000" spc="-4" dirty="0">
                <a:solidFill>
                  <a:srgbClr val="231F20"/>
                </a:solidFill>
                <a:cs typeface="Calibri"/>
              </a:rPr>
              <a:t>Archaeology </a:t>
            </a:r>
            <a:r>
              <a:rPr lang="en-US" sz="1000" dirty="0">
                <a:solidFill>
                  <a:srgbClr val="231F20"/>
                </a:solidFill>
                <a:cs typeface="Calibri"/>
              </a:rPr>
              <a:t>in </a:t>
            </a:r>
            <a:r>
              <a:rPr lang="en-US" sz="1000" spc="-21" dirty="0">
                <a:solidFill>
                  <a:srgbClr val="231F20"/>
                </a:solidFill>
                <a:cs typeface="Calibri"/>
              </a:rPr>
              <a:t>Rome. </a:t>
            </a:r>
            <a:r>
              <a:rPr lang="en-US" sz="1000" spc="-13" dirty="0">
                <a:solidFill>
                  <a:srgbClr val="231F20"/>
                </a:solidFill>
                <a:cs typeface="Calibri"/>
              </a:rPr>
              <a:t>It </a:t>
            </a:r>
            <a:r>
              <a:rPr lang="en-US" sz="1000" spc="-21" dirty="0">
                <a:solidFill>
                  <a:srgbClr val="231F20"/>
                </a:solidFill>
                <a:cs typeface="Calibri"/>
              </a:rPr>
              <a:t>oﬀers </a:t>
            </a:r>
            <a:r>
              <a:rPr lang="en-US" sz="1000" dirty="0">
                <a:solidFill>
                  <a:srgbClr val="231F20"/>
                </a:solidFill>
                <a:cs typeface="Calibri"/>
              </a:rPr>
              <a:t>an </a:t>
            </a:r>
            <a:r>
              <a:rPr lang="en-US" sz="1000" spc="-9" dirty="0">
                <a:solidFill>
                  <a:srgbClr val="231F20"/>
                </a:solidFill>
                <a:cs typeface="Calibri"/>
              </a:rPr>
              <a:t>original viewpoint </a:t>
            </a:r>
            <a:r>
              <a:rPr lang="en-US" sz="1000" spc="9" dirty="0">
                <a:solidFill>
                  <a:srgbClr val="231F20"/>
                </a:solidFill>
                <a:cs typeface="Calibri"/>
              </a:rPr>
              <a:t>on </a:t>
            </a:r>
            <a:r>
              <a:rPr lang="en-US" sz="1000" spc="-9" dirty="0">
                <a:solidFill>
                  <a:srgbClr val="231F20"/>
                </a:solidFill>
                <a:cs typeface="Calibri"/>
              </a:rPr>
              <a:t>the  </a:t>
            </a:r>
            <a:r>
              <a:rPr lang="en-US" sz="1000" spc="-4" dirty="0">
                <a:solidFill>
                  <a:srgbClr val="231F20"/>
                </a:solidFill>
                <a:cs typeface="Calibri"/>
              </a:rPr>
              <a:t>whole </a:t>
            </a:r>
            <a:r>
              <a:rPr lang="en-US" sz="1000" spc="-9" dirty="0">
                <a:solidFill>
                  <a:srgbClr val="231F20"/>
                </a:solidFill>
                <a:cs typeface="Calibri"/>
              </a:rPr>
              <a:t>of the </a:t>
            </a:r>
            <a:r>
              <a:rPr lang="en-US" sz="1000" spc="-21" dirty="0">
                <a:solidFill>
                  <a:srgbClr val="231F20"/>
                </a:solidFill>
                <a:cs typeface="Calibri"/>
              </a:rPr>
              <a:t>Capital’s </a:t>
            </a:r>
            <a:r>
              <a:rPr lang="en-US" sz="1000" spc="-4" dirty="0">
                <a:solidFill>
                  <a:srgbClr val="231F20"/>
                </a:solidFill>
                <a:cs typeface="Calibri"/>
              </a:rPr>
              <a:t>Archaeology describing </a:t>
            </a:r>
            <a:r>
              <a:rPr lang="en-US" sz="1000" dirty="0">
                <a:solidFill>
                  <a:srgbClr val="231F20"/>
                </a:solidFill>
                <a:cs typeface="Calibri"/>
              </a:rPr>
              <a:t>a </a:t>
            </a:r>
            <a:r>
              <a:rPr lang="en-US" sz="1000" spc="-17" dirty="0">
                <a:solidFill>
                  <a:srgbClr val="231F20"/>
                </a:solidFill>
                <a:cs typeface="Calibri"/>
              </a:rPr>
              <a:t>diﬀerent </a:t>
            </a:r>
            <a:r>
              <a:rPr lang="en-US" sz="1000" spc="-13" dirty="0">
                <a:solidFill>
                  <a:srgbClr val="231F20"/>
                </a:solidFill>
                <a:cs typeface="Calibri"/>
              </a:rPr>
              <a:t>relationship  </a:t>
            </a:r>
            <a:r>
              <a:rPr lang="en-US" sz="1000" spc="-9" dirty="0">
                <a:solidFill>
                  <a:srgbClr val="231F20"/>
                </a:solidFill>
                <a:cs typeface="Calibri"/>
              </a:rPr>
              <a:t>between</a:t>
            </a:r>
            <a:r>
              <a:rPr lang="en-US" sz="1000" spc="-56" dirty="0">
                <a:solidFill>
                  <a:srgbClr val="231F20"/>
                </a:solidFill>
                <a:cs typeface="Calibri"/>
              </a:rPr>
              <a:t> </a:t>
            </a:r>
            <a:r>
              <a:rPr lang="en-US" sz="1000" spc="-9" dirty="0">
                <a:solidFill>
                  <a:srgbClr val="231F20"/>
                </a:solidFill>
                <a:cs typeface="Calibri"/>
              </a:rPr>
              <a:t>the</a:t>
            </a:r>
            <a:r>
              <a:rPr lang="en-US" sz="1000" spc="-56" dirty="0">
                <a:solidFill>
                  <a:srgbClr val="231F20"/>
                </a:solidFill>
                <a:cs typeface="Calibri"/>
              </a:rPr>
              <a:t> </a:t>
            </a:r>
            <a:r>
              <a:rPr lang="en-US" sz="1000" spc="-4" dirty="0">
                <a:solidFill>
                  <a:srgbClr val="231F20"/>
                </a:solidFill>
                <a:cs typeface="Calibri"/>
              </a:rPr>
              <a:t>City</a:t>
            </a:r>
            <a:r>
              <a:rPr lang="en-US" sz="1000" spc="-56" dirty="0">
                <a:solidFill>
                  <a:srgbClr val="231F20"/>
                </a:solidFill>
                <a:cs typeface="Calibri"/>
              </a:rPr>
              <a:t> </a:t>
            </a:r>
            <a:r>
              <a:rPr lang="en-US" sz="1000" spc="-17" dirty="0">
                <a:solidFill>
                  <a:srgbClr val="231F20"/>
                </a:solidFill>
                <a:cs typeface="Calibri"/>
              </a:rPr>
              <a:t>Centre</a:t>
            </a:r>
            <a:r>
              <a:rPr lang="en-US" sz="1000" spc="-56" dirty="0">
                <a:solidFill>
                  <a:srgbClr val="231F20"/>
                </a:solidFill>
                <a:cs typeface="Calibri"/>
              </a:rPr>
              <a:t> </a:t>
            </a:r>
            <a:r>
              <a:rPr lang="en-US" sz="1000" spc="4" dirty="0">
                <a:solidFill>
                  <a:srgbClr val="231F20"/>
                </a:solidFill>
                <a:cs typeface="Calibri"/>
              </a:rPr>
              <a:t>and</a:t>
            </a:r>
            <a:r>
              <a:rPr lang="en-US" sz="1000" spc="-56" dirty="0">
                <a:solidFill>
                  <a:srgbClr val="231F20"/>
                </a:solidFill>
                <a:cs typeface="Calibri"/>
              </a:rPr>
              <a:t> </a:t>
            </a:r>
            <a:r>
              <a:rPr lang="en-US" sz="1000" spc="-4" dirty="0">
                <a:solidFill>
                  <a:srgbClr val="231F20"/>
                </a:solidFill>
                <a:cs typeface="Calibri"/>
              </a:rPr>
              <a:t>suburban</a:t>
            </a:r>
            <a:r>
              <a:rPr lang="en-US" sz="1000" spc="-56" dirty="0">
                <a:solidFill>
                  <a:srgbClr val="231F20"/>
                </a:solidFill>
                <a:cs typeface="Calibri"/>
              </a:rPr>
              <a:t> </a:t>
            </a:r>
            <a:r>
              <a:rPr lang="en-US" sz="1000" spc="-30" dirty="0">
                <a:solidFill>
                  <a:srgbClr val="231F20"/>
                </a:solidFill>
                <a:cs typeface="Calibri"/>
              </a:rPr>
              <a:t>areas.</a:t>
            </a:r>
            <a:r>
              <a:rPr lang="en-US" sz="1000" spc="-90" dirty="0">
                <a:solidFill>
                  <a:srgbClr val="231F20"/>
                </a:solidFill>
                <a:cs typeface="Calibri"/>
              </a:rPr>
              <a:t> </a:t>
            </a:r>
            <a:r>
              <a:rPr lang="en-US" sz="1000" spc="-9" dirty="0">
                <a:solidFill>
                  <a:srgbClr val="231F20"/>
                </a:solidFill>
                <a:cs typeface="Calibri"/>
              </a:rPr>
              <a:t>The</a:t>
            </a:r>
            <a:r>
              <a:rPr lang="en-US" sz="1000" spc="-56" dirty="0">
                <a:solidFill>
                  <a:srgbClr val="231F20"/>
                </a:solidFill>
                <a:cs typeface="Calibri"/>
              </a:rPr>
              <a:t> </a:t>
            </a:r>
            <a:r>
              <a:rPr lang="en-US" sz="1000" spc="-4" dirty="0" err="1">
                <a:solidFill>
                  <a:srgbClr val="231F20"/>
                </a:solidFill>
                <a:cs typeface="Calibri"/>
              </a:rPr>
              <a:t>programme</a:t>
            </a:r>
            <a:r>
              <a:rPr lang="en-US" sz="1000" spc="-56" dirty="0">
                <a:solidFill>
                  <a:srgbClr val="231F20"/>
                </a:solidFill>
                <a:cs typeface="Calibri"/>
              </a:rPr>
              <a:t> </a:t>
            </a:r>
            <a:r>
              <a:rPr lang="en-US" sz="1000" spc="-9" dirty="0">
                <a:solidFill>
                  <a:srgbClr val="231F20"/>
                </a:solidFill>
                <a:cs typeface="Calibri"/>
              </a:rPr>
              <a:t>schedules  </a:t>
            </a:r>
            <a:r>
              <a:rPr lang="en-US" sz="1000" dirty="0">
                <a:solidFill>
                  <a:srgbClr val="231F20"/>
                </a:solidFill>
                <a:cs typeface="Calibri"/>
              </a:rPr>
              <a:t>a </a:t>
            </a:r>
            <a:r>
              <a:rPr lang="en-US" sz="1000" spc="-4" dirty="0">
                <a:solidFill>
                  <a:srgbClr val="231F20"/>
                </a:solidFill>
                <a:cs typeface="Calibri"/>
              </a:rPr>
              <a:t>number </a:t>
            </a:r>
            <a:r>
              <a:rPr lang="en-US" sz="1000" spc="-9" dirty="0">
                <a:solidFill>
                  <a:srgbClr val="231F20"/>
                </a:solidFill>
                <a:cs typeface="Calibri"/>
              </a:rPr>
              <a:t>of </a:t>
            </a:r>
            <a:r>
              <a:rPr lang="en-US" sz="1000" spc="-13" dirty="0">
                <a:solidFill>
                  <a:srgbClr val="231F20"/>
                </a:solidFill>
                <a:cs typeface="Calibri"/>
              </a:rPr>
              <a:t>didactic, cultural </a:t>
            </a:r>
            <a:r>
              <a:rPr lang="en-US" sz="1000" spc="4" dirty="0">
                <a:solidFill>
                  <a:srgbClr val="231F20"/>
                </a:solidFill>
                <a:cs typeface="Calibri"/>
              </a:rPr>
              <a:t>and </a:t>
            </a:r>
            <a:r>
              <a:rPr lang="en-US" sz="1000" spc="-17" dirty="0">
                <a:solidFill>
                  <a:srgbClr val="231F20"/>
                </a:solidFill>
                <a:cs typeface="Calibri"/>
              </a:rPr>
              <a:t>leisure </a:t>
            </a:r>
            <a:r>
              <a:rPr lang="en-US" sz="1000" spc="-13" dirty="0">
                <a:solidFill>
                  <a:srgbClr val="231F20"/>
                </a:solidFill>
                <a:cs typeface="Calibri"/>
              </a:rPr>
              <a:t>activities </a:t>
            </a:r>
            <a:r>
              <a:rPr lang="en-US" sz="1000" spc="-26" dirty="0">
                <a:solidFill>
                  <a:srgbClr val="231F20"/>
                </a:solidFill>
                <a:cs typeface="Calibri"/>
              </a:rPr>
              <a:t>for </a:t>
            </a:r>
            <a:r>
              <a:rPr lang="en-US" sz="1000" dirty="0">
                <a:solidFill>
                  <a:srgbClr val="231F20"/>
                </a:solidFill>
                <a:cs typeface="Calibri"/>
              </a:rPr>
              <a:t>both </a:t>
            </a:r>
            <a:r>
              <a:rPr lang="en-US" sz="1000" spc="-9" dirty="0">
                <a:solidFill>
                  <a:srgbClr val="231F20"/>
                </a:solidFill>
                <a:cs typeface="Calibri"/>
              </a:rPr>
              <a:t>adults </a:t>
            </a:r>
            <a:r>
              <a:rPr lang="en-US" sz="1000" spc="4" dirty="0">
                <a:solidFill>
                  <a:srgbClr val="231F20"/>
                </a:solidFill>
                <a:cs typeface="Calibri"/>
              </a:rPr>
              <a:t>and  </a:t>
            </a:r>
            <a:r>
              <a:rPr lang="en-US" sz="1000" spc="-9" dirty="0">
                <a:solidFill>
                  <a:srgbClr val="231F20"/>
                </a:solidFill>
                <a:cs typeface="Calibri"/>
              </a:rPr>
              <a:t>children</a:t>
            </a:r>
            <a:r>
              <a:rPr lang="en-US" sz="1000" spc="-56" dirty="0">
                <a:solidFill>
                  <a:srgbClr val="231F20"/>
                </a:solidFill>
                <a:cs typeface="Calibri"/>
              </a:rPr>
              <a:t> </a:t>
            </a:r>
            <a:r>
              <a:rPr lang="en-US" sz="1000" dirty="0">
                <a:solidFill>
                  <a:srgbClr val="231F20"/>
                </a:solidFill>
                <a:cs typeface="Calibri"/>
              </a:rPr>
              <a:t>which</a:t>
            </a:r>
            <a:r>
              <a:rPr lang="en-US" sz="1000" spc="-56" dirty="0">
                <a:solidFill>
                  <a:srgbClr val="231F20"/>
                </a:solidFill>
                <a:cs typeface="Calibri"/>
              </a:rPr>
              <a:t> </a:t>
            </a:r>
            <a:r>
              <a:rPr lang="en-US" sz="1000" spc="-21" dirty="0">
                <a:solidFill>
                  <a:srgbClr val="231F20"/>
                </a:solidFill>
                <a:cs typeface="Calibri"/>
              </a:rPr>
              <a:t>are</a:t>
            </a:r>
            <a:r>
              <a:rPr lang="en-US" sz="1000" spc="-56" dirty="0">
                <a:solidFill>
                  <a:srgbClr val="231F20"/>
                </a:solidFill>
                <a:cs typeface="Calibri"/>
              </a:rPr>
              <a:t> </a:t>
            </a:r>
            <a:r>
              <a:rPr lang="en-US" sz="1000" spc="-4" dirty="0" err="1">
                <a:solidFill>
                  <a:srgbClr val="231F20"/>
                </a:solidFill>
                <a:cs typeface="Calibri"/>
              </a:rPr>
              <a:t>organised</a:t>
            </a:r>
            <a:r>
              <a:rPr lang="en-US" sz="1000" spc="-56" dirty="0">
                <a:solidFill>
                  <a:srgbClr val="231F20"/>
                </a:solidFill>
                <a:cs typeface="Calibri"/>
              </a:rPr>
              <a:t> </a:t>
            </a:r>
            <a:r>
              <a:rPr lang="en-US" sz="1000" spc="9" dirty="0">
                <a:solidFill>
                  <a:srgbClr val="231F20"/>
                </a:solidFill>
                <a:cs typeface="Calibri"/>
              </a:rPr>
              <a:t>by</a:t>
            </a:r>
            <a:r>
              <a:rPr lang="en-US" sz="1000" spc="-56" dirty="0">
                <a:solidFill>
                  <a:srgbClr val="231F20"/>
                </a:solidFill>
                <a:cs typeface="Calibri"/>
              </a:rPr>
              <a:t> </a:t>
            </a:r>
            <a:r>
              <a:rPr lang="en-US" sz="1000" spc="-13" dirty="0">
                <a:solidFill>
                  <a:srgbClr val="231F20"/>
                </a:solidFill>
                <a:cs typeface="Calibri"/>
              </a:rPr>
              <a:t>CESTER,</a:t>
            </a:r>
            <a:r>
              <a:rPr lang="en-US" sz="1000" spc="-56" dirty="0">
                <a:solidFill>
                  <a:srgbClr val="231F20"/>
                </a:solidFill>
                <a:cs typeface="Calibri"/>
              </a:rPr>
              <a:t> </a:t>
            </a:r>
            <a:r>
              <a:rPr lang="en-US" sz="1000" dirty="0">
                <a:solidFill>
                  <a:srgbClr val="231F20"/>
                </a:solidFill>
                <a:cs typeface="Calibri"/>
              </a:rPr>
              <a:t>a</a:t>
            </a:r>
            <a:r>
              <a:rPr lang="en-US" sz="1000" spc="-56" dirty="0">
                <a:solidFill>
                  <a:srgbClr val="231F20"/>
                </a:solidFill>
                <a:cs typeface="Calibri"/>
              </a:rPr>
              <a:t> </a:t>
            </a:r>
            <a:r>
              <a:rPr lang="en-US" sz="1000" spc="-17" dirty="0">
                <a:solidFill>
                  <a:srgbClr val="231F20"/>
                </a:solidFill>
                <a:cs typeface="Calibri"/>
              </a:rPr>
              <a:t>University</a:t>
            </a:r>
            <a:r>
              <a:rPr lang="en-US" sz="1000" spc="-56" dirty="0">
                <a:solidFill>
                  <a:srgbClr val="231F20"/>
                </a:solidFill>
                <a:cs typeface="Calibri"/>
              </a:rPr>
              <a:t> </a:t>
            </a:r>
            <a:r>
              <a:rPr lang="en-US" sz="1000" spc="-17" dirty="0">
                <a:solidFill>
                  <a:srgbClr val="231F20"/>
                </a:solidFill>
                <a:cs typeface="Calibri"/>
              </a:rPr>
              <a:t>spin-oﬀ.</a:t>
            </a:r>
            <a:endParaRPr lang="en-US" sz="1000" dirty="0">
              <a:cs typeface="Calibri"/>
            </a:endParaRPr>
          </a:p>
          <a:p>
            <a:pPr marL="10899" marR="1478468"/>
            <a:r>
              <a:rPr lang="en-US" sz="1000" spc="-13" dirty="0">
                <a:solidFill>
                  <a:srgbClr val="231F20"/>
                </a:solidFill>
                <a:cs typeface="Calibri"/>
              </a:rPr>
              <a:t>Entry</a:t>
            </a:r>
            <a:r>
              <a:rPr lang="en-US" sz="1000" spc="-60" dirty="0">
                <a:solidFill>
                  <a:srgbClr val="231F20"/>
                </a:solidFill>
                <a:cs typeface="Calibri"/>
              </a:rPr>
              <a:t> </a:t>
            </a:r>
            <a:r>
              <a:rPr lang="en-US" sz="1000" spc="-9" dirty="0">
                <a:solidFill>
                  <a:srgbClr val="231F20"/>
                </a:solidFill>
                <a:cs typeface="Calibri"/>
              </a:rPr>
              <a:t>to</a:t>
            </a:r>
            <a:r>
              <a:rPr lang="en-US" sz="1000" spc="-60" dirty="0">
                <a:solidFill>
                  <a:srgbClr val="231F20"/>
                </a:solidFill>
                <a:cs typeface="Calibri"/>
              </a:rPr>
              <a:t> </a:t>
            </a:r>
            <a:r>
              <a:rPr lang="en-US" sz="1000" spc="-9" dirty="0">
                <a:solidFill>
                  <a:srgbClr val="231F20"/>
                </a:solidFill>
                <a:cs typeface="Calibri"/>
              </a:rPr>
              <a:t>the</a:t>
            </a:r>
            <a:r>
              <a:rPr lang="en-US" sz="1000" spc="-60" dirty="0">
                <a:solidFill>
                  <a:srgbClr val="231F20"/>
                </a:solidFill>
                <a:cs typeface="Calibri"/>
              </a:rPr>
              <a:t> </a:t>
            </a:r>
            <a:r>
              <a:rPr lang="en-US" sz="1000" spc="-13" dirty="0">
                <a:solidFill>
                  <a:srgbClr val="231F20"/>
                </a:solidFill>
                <a:cs typeface="Calibri"/>
              </a:rPr>
              <a:t>Museum</a:t>
            </a:r>
            <a:r>
              <a:rPr lang="en-US" sz="1000" spc="-60" dirty="0">
                <a:solidFill>
                  <a:srgbClr val="231F20"/>
                </a:solidFill>
                <a:cs typeface="Calibri"/>
              </a:rPr>
              <a:t> </a:t>
            </a:r>
            <a:r>
              <a:rPr lang="en-US" sz="1000" spc="-9" dirty="0">
                <a:solidFill>
                  <a:srgbClr val="231F20"/>
                </a:solidFill>
                <a:cs typeface="Calibri"/>
              </a:rPr>
              <a:t>is</a:t>
            </a:r>
            <a:r>
              <a:rPr lang="en-US" sz="1000" spc="-60" dirty="0">
                <a:solidFill>
                  <a:srgbClr val="231F20"/>
                </a:solidFill>
                <a:cs typeface="Calibri"/>
              </a:rPr>
              <a:t> </a:t>
            </a:r>
            <a:r>
              <a:rPr lang="en-US" sz="1000" spc="-26" dirty="0">
                <a:solidFill>
                  <a:srgbClr val="231F20"/>
                </a:solidFill>
                <a:cs typeface="Calibri"/>
              </a:rPr>
              <a:t>free</a:t>
            </a:r>
            <a:r>
              <a:rPr lang="en-US" sz="1000" spc="-60" dirty="0">
                <a:solidFill>
                  <a:srgbClr val="231F20"/>
                </a:solidFill>
                <a:cs typeface="Calibri"/>
              </a:rPr>
              <a:t> </a:t>
            </a:r>
            <a:r>
              <a:rPr lang="en-US" sz="1000" spc="-9" dirty="0">
                <a:solidFill>
                  <a:srgbClr val="231F20"/>
                </a:solidFill>
                <a:cs typeface="Calibri"/>
              </a:rPr>
              <a:t>of</a:t>
            </a:r>
            <a:r>
              <a:rPr lang="en-US" sz="1000" spc="-60" dirty="0">
                <a:solidFill>
                  <a:srgbClr val="231F20"/>
                </a:solidFill>
                <a:cs typeface="Calibri"/>
              </a:rPr>
              <a:t> </a:t>
            </a:r>
            <a:r>
              <a:rPr lang="en-US" sz="1000" spc="-13" dirty="0">
                <a:solidFill>
                  <a:srgbClr val="231F20"/>
                </a:solidFill>
                <a:cs typeface="Calibri"/>
              </a:rPr>
              <a:t>charge.  </a:t>
            </a:r>
            <a:r>
              <a:rPr lang="en-US" sz="1000" spc="-21" dirty="0" smtClean="0">
                <a:solidFill>
                  <a:srgbClr val="231F20"/>
                </a:solidFill>
                <a:cs typeface="Calibri"/>
                <a:hlinkClick r:id="rId4"/>
              </a:rPr>
              <a:t>www.museoapr.it</a:t>
            </a:r>
            <a:endParaRPr lang="en-US" sz="1000" spc="-21" dirty="0" smtClean="0">
              <a:solidFill>
                <a:srgbClr val="231F20"/>
              </a:solidFill>
              <a:cs typeface="Calibri"/>
            </a:endParaRPr>
          </a:p>
          <a:p>
            <a:pPr marL="10899" marR="869751">
              <a:lnSpc>
                <a:spcPts val="1287"/>
              </a:lnSpc>
            </a:pPr>
            <a:r>
              <a:rPr lang="en-US" sz="1000" b="1" spc="17" dirty="0">
                <a:solidFill>
                  <a:srgbClr val="231F20"/>
                </a:solidFill>
                <a:cs typeface="Calibri"/>
              </a:rPr>
              <a:t>Psychological </a:t>
            </a:r>
            <a:r>
              <a:rPr lang="en-US" sz="1000" b="1" spc="26" dirty="0">
                <a:solidFill>
                  <a:srgbClr val="231F20"/>
                </a:solidFill>
                <a:cs typeface="Calibri"/>
              </a:rPr>
              <a:t>Counseling  </a:t>
            </a:r>
            <a:r>
              <a:rPr lang="en-US" sz="1000" b="1" spc="34" dirty="0">
                <a:solidFill>
                  <a:srgbClr val="231F20"/>
                </a:solidFill>
                <a:cs typeface="Calibri"/>
              </a:rPr>
              <a:t>and</a:t>
            </a:r>
            <a:r>
              <a:rPr lang="en-US" sz="1000" b="1" spc="-103" dirty="0">
                <a:solidFill>
                  <a:srgbClr val="231F20"/>
                </a:solidFill>
                <a:cs typeface="Calibri"/>
              </a:rPr>
              <a:t> </a:t>
            </a:r>
            <a:r>
              <a:rPr lang="en-US" sz="1000" b="1" spc="21" dirty="0">
                <a:solidFill>
                  <a:srgbClr val="231F20"/>
                </a:solidFill>
                <a:cs typeface="Calibri"/>
              </a:rPr>
              <a:t>sex</a:t>
            </a:r>
            <a:r>
              <a:rPr lang="en-US" sz="1000" b="1" spc="-103" dirty="0">
                <a:solidFill>
                  <a:srgbClr val="231F20"/>
                </a:solidFill>
                <a:cs typeface="Calibri"/>
              </a:rPr>
              <a:t> </a:t>
            </a:r>
            <a:r>
              <a:rPr lang="en-US" sz="1000" b="1" spc="21" dirty="0">
                <a:solidFill>
                  <a:srgbClr val="231F20"/>
                </a:solidFill>
                <a:cs typeface="Calibri"/>
              </a:rPr>
              <a:t>counseling</a:t>
            </a:r>
            <a:r>
              <a:rPr lang="en-US" sz="1000" b="1" spc="-103" dirty="0">
                <a:solidFill>
                  <a:srgbClr val="231F20"/>
                </a:solidFill>
                <a:cs typeface="Calibri"/>
              </a:rPr>
              <a:t> </a:t>
            </a:r>
            <a:r>
              <a:rPr lang="en-US" sz="1000" b="1" spc="13" dirty="0">
                <a:solidFill>
                  <a:srgbClr val="231F20"/>
                </a:solidFill>
                <a:cs typeface="Calibri"/>
              </a:rPr>
              <a:t>service</a:t>
            </a:r>
            <a:endParaRPr lang="en-US" sz="1000" dirty="0">
              <a:cs typeface="Calibri"/>
            </a:endParaRPr>
          </a:p>
          <a:p>
            <a:pPr marL="10899" marR="173296">
              <a:spcBef>
                <a:spcPts val="69"/>
              </a:spcBef>
            </a:pPr>
            <a:r>
              <a:rPr lang="en-US" sz="1000" spc="-9" dirty="0">
                <a:solidFill>
                  <a:srgbClr val="231F20"/>
                </a:solidFill>
                <a:cs typeface="Calibri"/>
              </a:rPr>
              <a:t>The Psychological </a:t>
            </a:r>
            <a:r>
              <a:rPr lang="en-US" sz="1000" dirty="0">
                <a:solidFill>
                  <a:srgbClr val="231F20"/>
                </a:solidFill>
                <a:cs typeface="Calibri"/>
              </a:rPr>
              <a:t>Counseling </a:t>
            </a:r>
            <a:r>
              <a:rPr lang="en-US" sz="1000" spc="-17" dirty="0">
                <a:solidFill>
                  <a:srgbClr val="231F20"/>
                </a:solidFill>
                <a:cs typeface="Calibri"/>
              </a:rPr>
              <a:t>Centre </a:t>
            </a:r>
            <a:r>
              <a:rPr lang="en-US" sz="1000" spc="-9" dirty="0">
                <a:solidFill>
                  <a:srgbClr val="231F20"/>
                </a:solidFill>
                <a:cs typeface="Calibri"/>
              </a:rPr>
              <a:t>provides </a:t>
            </a:r>
            <a:r>
              <a:rPr lang="en-US" sz="1000" spc="-13" dirty="0">
                <a:solidFill>
                  <a:srgbClr val="231F20"/>
                </a:solidFill>
                <a:cs typeface="Calibri"/>
              </a:rPr>
              <a:t>students  </a:t>
            </a:r>
            <a:r>
              <a:rPr lang="en-US" sz="1000" spc="-9" dirty="0">
                <a:solidFill>
                  <a:srgbClr val="231F20"/>
                </a:solidFill>
                <a:cs typeface="Calibri"/>
              </a:rPr>
              <a:t>with</a:t>
            </a:r>
            <a:r>
              <a:rPr lang="en-US" sz="1000" spc="-56" dirty="0">
                <a:solidFill>
                  <a:srgbClr val="231F20"/>
                </a:solidFill>
                <a:cs typeface="Calibri"/>
              </a:rPr>
              <a:t> </a:t>
            </a:r>
            <a:r>
              <a:rPr lang="en-US" sz="1000" spc="-13" dirty="0">
                <a:solidFill>
                  <a:srgbClr val="231F20"/>
                </a:solidFill>
                <a:cs typeface="Calibri"/>
              </a:rPr>
              <a:t>information</a:t>
            </a:r>
            <a:r>
              <a:rPr lang="en-US" sz="1000" spc="-56" dirty="0">
                <a:solidFill>
                  <a:srgbClr val="231F20"/>
                </a:solidFill>
                <a:cs typeface="Calibri"/>
              </a:rPr>
              <a:t> </a:t>
            </a:r>
            <a:r>
              <a:rPr lang="en-US" sz="1000" spc="-4" dirty="0">
                <a:solidFill>
                  <a:srgbClr val="231F20"/>
                </a:solidFill>
                <a:cs typeface="Calibri"/>
              </a:rPr>
              <a:t>about</a:t>
            </a:r>
            <a:r>
              <a:rPr lang="en-US" sz="1000" spc="-56" dirty="0">
                <a:solidFill>
                  <a:srgbClr val="231F20"/>
                </a:solidFill>
                <a:cs typeface="Calibri"/>
              </a:rPr>
              <a:t> </a:t>
            </a:r>
            <a:r>
              <a:rPr lang="en-US" sz="1000" spc="-17" dirty="0">
                <a:solidFill>
                  <a:srgbClr val="231F20"/>
                </a:solidFill>
                <a:cs typeface="Calibri"/>
              </a:rPr>
              <a:t>their</a:t>
            </a:r>
            <a:r>
              <a:rPr lang="en-US" sz="1000" spc="-56" dirty="0">
                <a:solidFill>
                  <a:srgbClr val="231F20"/>
                </a:solidFill>
                <a:cs typeface="Calibri"/>
              </a:rPr>
              <a:t> </a:t>
            </a:r>
            <a:r>
              <a:rPr lang="en-US" sz="1000" spc="-4" dirty="0">
                <a:solidFill>
                  <a:srgbClr val="231F20"/>
                </a:solidFill>
                <a:cs typeface="Calibri"/>
              </a:rPr>
              <a:t>psychological</a:t>
            </a:r>
            <a:r>
              <a:rPr lang="en-US" sz="1000" spc="-56" dirty="0">
                <a:solidFill>
                  <a:srgbClr val="231F20"/>
                </a:solidFill>
                <a:cs typeface="Calibri"/>
              </a:rPr>
              <a:t> </a:t>
            </a:r>
            <a:r>
              <a:rPr lang="en-US" sz="1000" spc="4" dirty="0">
                <a:solidFill>
                  <a:srgbClr val="231F20"/>
                </a:solidFill>
                <a:cs typeface="Calibri"/>
              </a:rPr>
              <a:t>and</a:t>
            </a:r>
            <a:r>
              <a:rPr lang="en-US" sz="1000" spc="-56" dirty="0">
                <a:solidFill>
                  <a:srgbClr val="231F20"/>
                </a:solidFill>
                <a:cs typeface="Calibri"/>
              </a:rPr>
              <a:t> </a:t>
            </a:r>
            <a:r>
              <a:rPr lang="en-US" sz="1000" spc="-9" dirty="0">
                <a:solidFill>
                  <a:srgbClr val="231F20"/>
                </a:solidFill>
                <a:cs typeface="Calibri"/>
              </a:rPr>
              <a:t>aptitude  </a:t>
            </a:r>
            <a:r>
              <a:rPr lang="en-US" sz="1000" spc="-13" dirty="0">
                <a:solidFill>
                  <a:srgbClr val="231F20"/>
                </a:solidFill>
                <a:cs typeface="Calibri"/>
              </a:rPr>
              <a:t>level</a:t>
            </a:r>
            <a:r>
              <a:rPr lang="en-US" sz="1000" spc="-64" dirty="0">
                <a:solidFill>
                  <a:srgbClr val="231F20"/>
                </a:solidFill>
                <a:cs typeface="Calibri"/>
              </a:rPr>
              <a:t> </a:t>
            </a:r>
            <a:r>
              <a:rPr lang="en-US" sz="1000" spc="9" dirty="0">
                <a:solidFill>
                  <a:srgbClr val="231F20"/>
                </a:solidFill>
                <a:cs typeface="Calibri"/>
              </a:rPr>
              <a:t>using</a:t>
            </a:r>
            <a:r>
              <a:rPr lang="en-US" sz="1000" spc="-64" dirty="0">
                <a:solidFill>
                  <a:srgbClr val="231F20"/>
                </a:solidFill>
                <a:cs typeface="Calibri"/>
              </a:rPr>
              <a:t> </a:t>
            </a:r>
            <a:r>
              <a:rPr lang="en-US" sz="1000" spc="-13" dirty="0">
                <a:solidFill>
                  <a:srgbClr val="231F20"/>
                </a:solidFill>
                <a:cs typeface="Calibri"/>
              </a:rPr>
              <a:t>interviews</a:t>
            </a:r>
            <a:r>
              <a:rPr lang="en-US" sz="1000" spc="-64" dirty="0">
                <a:solidFill>
                  <a:srgbClr val="231F20"/>
                </a:solidFill>
                <a:cs typeface="Calibri"/>
              </a:rPr>
              <a:t> </a:t>
            </a:r>
            <a:r>
              <a:rPr lang="en-US" sz="1000" spc="4" dirty="0">
                <a:solidFill>
                  <a:srgbClr val="231F20"/>
                </a:solidFill>
                <a:cs typeface="Calibri"/>
              </a:rPr>
              <a:t>and</a:t>
            </a:r>
            <a:r>
              <a:rPr lang="en-US" sz="1000" spc="-64" dirty="0">
                <a:solidFill>
                  <a:srgbClr val="231F20"/>
                </a:solidFill>
                <a:cs typeface="Calibri"/>
              </a:rPr>
              <a:t> </a:t>
            </a:r>
            <a:r>
              <a:rPr lang="en-US" sz="1000" spc="-9" dirty="0">
                <a:solidFill>
                  <a:srgbClr val="231F20"/>
                </a:solidFill>
                <a:cs typeface="Calibri"/>
              </a:rPr>
              <a:t>psychometric</a:t>
            </a:r>
            <a:r>
              <a:rPr lang="en-US" sz="1000" spc="-64" dirty="0">
                <a:solidFill>
                  <a:srgbClr val="231F20"/>
                </a:solidFill>
                <a:cs typeface="Calibri"/>
              </a:rPr>
              <a:t> </a:t>
            </a:r>
            <a:r>
              <a:rPr lang="en-US" sz="1000" spc="-17" dirty="0">
                <a:solidFill>
                  <a:srgbClr val="231F20"/>
                </a:solidFill>
                <a:cs typeface="Calibri"/>
              </a:rPr>
              <a:t>assessment.</a:t>
            </a:r>
            <a:endParaRPr lang="en-US" sz="1000" dirty="0">
              <a:cs typeface="Calibri"/>
            </a:endParaRPr>
          </a:p>
          <a:p>
            <a:pPr marL="10899" marR="4360"/>
            <a:r>
              <a:rPr lang="en-US" sz="1000" spc="-9" dirty="0">
                <a:solidFill>
                  <a:srgbClr val="231F20"/>
                </a:solidFill>
                <a:cs typeface="Calibri"/>
              </a:rPr>
              <a:t>The</a:t>
            </a:r>
            <a:r>
              <a:rPr lang="en-US" sz="1000" spc="-56" dirty="0">
                <a:solidFill>
                  <a:srgbClr val="231F20"/>
                </a:solidFill>
                <a:cs typeface="Calibri"/>
              </a:rPr>
              <a:t> </a:t>
            </a:r>
            <a:r>
              <a:rPr lang="en-US" sz="1000" spc="4" dirty="0">
                <a:solidFill>
                  <a:srgbClr val="231F20"/>
                </a:solidFill>
                <a:cs typeface="Calibri"/>
              </a:rPr>
              <a:t>Sex</a:t>
            </a:r>
            <a:r>
              <a:rPr lang="en-US" sz="1000" spc="-56" dirty="0">
                <a:solidFill>
                  <a:srgbClr val="231F20"/>
                </a:solidFill>
                <a:cs typeface="Calibri"/>
              </a:rPr>
              <a:t> </a:t>
            </a:r>
            <a:r>
              <a:rPr lang="en-US" sz="1000" dirty="0">
                <a:solidFill>
                  <a:srgbClr val="231F20"/>
                </a:solidFill>
                <a:cs typeface="Calibri"/>
              </a:rPr>
              <a:t>Counseling</a:t>
            </a:r>
            <a:r>
              <a:rPr lang="en-US" sz="1000" spc="-56" dirty="0">
                <a:solidFill>
                  <a:srgbClr val="231F20"/>
                </a:solidFill>
                <a:cs typeface="Calibri"/>
              </a:rPr>
              <a:t> </a:t>
            </a:r>
            <a:r>
              <a:rPr lang="en-US" sz="1000" spc="-17" dirty="0">
                <a:solidFill>
                  <a:srgbClr val="231F20"/>
                </a:solidFill>
                <a:cs typeface="Calibri"/>
              </a:rPr>
              <a:t>Service,</a:t>
            </a:r>
            <a:r>
              <a:rPr lang="en-US" sz="1000" spc="-56" dirty="0">
                <a:solidFill>
                  <a:srgbClr val="231F20"/>
                </a:solidFill>
                <a:cs typeface="Calibri"/>
              </a:rPr>
              <a:t> </a:t>
            </a:r>
            <a:r>
              <a:rPr lang="en-US" sz="1000" dirty="0">
                <a:solidFill>
                  <a:srgbClr val="231F20"/>
                </a:solidFill>
                <a:cs typeface="Calibri"/>
              </a:rPr>
              <a:t>which</a:t>
            </a:r>
            <a:r>
              <a:rPr lang="en-US" sz="1000" spc="-56" dirty="0">
                <a:solidFill>
                  <a:srgbClr val="231F20"/>
                </a:solidFill>
                <a:cs typeface="Calibri"/>
              </a:rPr>
              <a:t> </a:t>
            </a:r>
            <a:r>
              <a:rPr lang="en-US" sz="1000" spc="-9" dirty="0">
                <a:solidFill>
                  <a:srgbClr val="231F20"/>
                </a:solidFill>
                <a:cs typeface="Calibri"/>
              </a:rPr>
              <a:t>is</a:t>
            </a:r>
            <a:r>
              <a:rPr lang="en-US" sz="1000" spc="-56" dirty="0">
                <a:solidFill>
                  <a:srgbClr val="231F20"/>
                </a:solidFill>
                <a:cs typeface="Calibri"/>
              </a:rPr>
              <a:t> </a:t>
            </a:r>
            <a:r>
              <a:rPr lang="en-US" sz="1000" dirty="0">
                <a:solidFill>
                  <a:srgbClr val="231F20"/>
                </a:solidFill>
                <a:cs typeface="Calibri"/>
              </a:rPr>
              <a:t>unique</a:t>
            </a:r>
            <a:r>
              <a:rPr lang="en-US" sz="1000" spc="-56" dirty="0">
                <a:solidFill>
                  <a:srgbClr val="231F20"/>
                </a:solidFill>
                <a:cs typeface="Calibri"/>
              </a:rPr>
              <a:t> </a:t>
            </a:r>
            <a:r>
              <a:rPr lang="en-US" sz="1000" dirty="0">
                <a:solidFill>
                  <a:srgbClr val="231F20"/>
                </a:solidFill>
                <a:cs typeface="Calibri"/>
              </a:rPr>
              <a:t>in</a:t>
            </a:r>
            <a:r>
              <a:rPr lang="en-US" sz="1000" spc="-56" dirty="0">
                <a:solidFill>
                  <a:srgbClr val="231F20"/>
                </a:solidFill>
                <a:cs typeface="Calibri"/>
              </a:rPr>
              <a:t> </a:t>
            </a:r>
            <a:r>
              <a:rPr lang="en-US" sz="1000" spc="-30" dirty="0">
                <a:solidFill>
                  <a:srgbClr val="231F20"/>
                </a:solidFill>
                <a:cs typeface="Calibri"/>
              </a:rPr>
              <a:t>Italy,</a:t>
            </a:r>
            <a:r>
              <a:rPr lang="en-US" sz="1000" spc="-56" dirty="0">
                <a:solidFill>
                  <a:srgbClr val="231F20"/>
                </a:solidFill>
                <a:cs typeface="Calibri"/>
              </a:rPr>
              <a:t> </a:t>
            </a:r>
            <a:r>
              <a:rPr lang="en-US" sz="1000" spc="-26" dirty="0">
                <a:solidFill>
                  <a:srgbClr val="231F20"/>
                </a:solidFill>
                <a:cs typeface="Calibri"/>
              </a:rPr>
              <a:t>free</a:t>
            </a:r>
            <a:r>
              <a:rPr lang="en-US" sz="1000" spc="-56" dirty="0">
                <a:solidFill>
                  <a:srgbClr val="231F20"/>
                </a:solidFill>
                <a:cs typeface="Calibri"/>
              </a:rPr>
              <a:t> </a:t>
            </a:r>
            <a:r>
              <a:rPr lang="en-US" sz="1000" spc="4" dirty="0">
                <a:solidFill>
                  <a:srgbClr val="231F20"/>
                </a:solidFill>
                <a:cs typeface="Calibri"/>
              </a:rPr>
              <a:t>and  open </a:t>
            </a:r>
            <a:r>
              <a:rPr lang="en-US" sz="1000" spc="-9" dirty="0">
                <a:solidFill>
                  <a:srgbClr val="231F20"/>
                </a:solidFill>
                <a:cs typeface="Calibri"/>
              </a:rPr>
              <a:t>to the </a:t>
            </a:r>
            <a:r>
              <a:rPr lang="en-US" sz="1000" spc="-21" dirty="0">
                <a:solidFill>
                  <a:srgbClr val="231F20"/>
                </a:solidFill>
                <a:cs typeface="Calibri"/>
              </a:rPr>
              <a:t>entire </a:t>
            </a:r>
            <a:r>
              <a:rPr lang="en-US" sz="1000" spc="-13" dirty="0">
                <a:solidFill>
                  <a:srgbClr val="231F20"/>
                </a:solidFill>
                <a:cs typeface="Calibri"/>
              </a:rPr>
              <a:t>university community, </a:t>
            </a:r>
            <a:r>
              <a:rPr lang="en-US" sz="1000" spc="-4" dirty="0">
                <a:solidFill>
                  <a:srgbClr val="231F20"/>
                </a:solidFill>
                <a:cs typeface="Calibri"/>
              </a:rPr>
              <a:t>has </a:t>
            </a:r>
            <a:r>
              <a:rPr lang="en-US" sz="1000" spc="-9" dirty="0">
                <a:solidFill>
                  <a:srgbClr val="231F20"/>
                </a:solidFill>
                <a:cs typeface="Calibri"/>
              </a:rPr>
              <a:t>the </a:t>
            </a:r>
            <a:r>
              <a:rPr lang="en-US" sz="1000" spc="-4" dirty="0">
                <a:solidFill>
                  <a:srgbClr val="231F20"/>
                </a:solidFill>
                <a:cs typeface="Calibri"/>
              </a:rPr>
              <a:t>aim </a:t>
            </a:r>
            <a:r>
              <a:rPr lang="en-US" sz="1000" spc="-9" dirty="0">
                <a:solidFill>
                  <a:srgbClr val="231F20"/>
                </a:solidFill>
                <a:cs typeface="Calibri"/>
              </a:rPr>
              <a:t>to  meet the </a:t>
            </a:r>
            <a:r>
              <a:rPr lang="en-US" sz="1000" dirty="0">
                <a:solidFill>
                  <a:srgbClr val="231F20"/>
                </a:solidFill>
                <a:cs typeface="Calibri"/>
              </a:rPr>
              <a:t>help </a:t>
            </a:r>
            <a:r>
              <a:rPr lang="en-US" sz="1000" spc="-17" dirty="0">
                <a:solidFill>
                  <a:srgbClr val="231F20"/>
                </a:solidFill>
                <a:cs typeface="Calibri"/>
              </a:rPr>
              <a:t>requests </a:t>
            </a:r>
            <a:r>
              <a:rPr lang="en-US" sz="1000" spc="-26" dirty="0">
                <a:solidFill>
                  <a:srgbClr val="231F20"/>
                </a:solidFill>
                <a:cs typeface="Calibri"/>
              </a:rPr>
              <a:t>for </a:t>
            </a:r>
            <a:r>
              <a:rPr lang="en-US" sz="1000" spc="-17" dirty="0">
                <a:solidFill>
                  <a:srgbClr val="231F20"/>
                </a:solidFill>
                <a:cs typeface="Calibri"/>
              </a:rPr>
              <a:t>sexual, emotional, </a:t>
            </a:r>
            <a:r>
              <a:rPr lang="en-US" sz="1000" spc="-13" dirty="0">
                <a:solidFill>
                  <a:srgbClr val="231F20"/>
                </a:solidFill>
                <a:cs typeface="Calibri"/>
              </a:rPr>
              <a:t>or </a:t>
            </a:r>
            <a:r>
              <a:rPr lang="en-US" sz="1000" spc="-17" dirty="0">
                <a:solidFill>
                  <a:srgbClr val="231F20"/>
                </a:solidFill>
                <a:cs typeface="Calibri"/>
              </a:rPr>
              <a:t>relational  </a:t>
            </a:r>
            <a:r>
              <a:rPr lang="en-US" sz="1000" spc="-13" dirty="0">
                <a:solidFill>
                  <a:srgbClr val="231F20"/>
                </a:solidFill>
                <a:cs typeface="Calibri"/>
              </a:rPr>
              <a:t>problems, </a:t>
            </a:r>
            <a:r>
              <a:rPr lang="en-US" sz="1000" spc="-9" dirty="0">
                <a:solidFill>
                  <a:srgbClr val="231F20"/>
                </a:solidFill>
                <a:cs typeface="Calibri"/>
              </a:rPr>
              <a:t>as </a:t>
            </a:r>
            <a:r>
              <a:rPr lang="en-US" sz="1000" spc="-13" dirty="0">
                <a:solidFill>
                  <a:srgbClr val="231F20"/>
                </a:solidFill>
                <a:cs typeface="Calibri"/>
              </a:rPr>
              <a:t>well </a:t>
            </a:r>
            <a:r>
              <a:rPr lang="en-US" sz="1000" spc="-9" dirty="0">
                <a:solidFill>
                  <a:srgbClr val="231F20"/>
                </a:solidFill>
                <a:cs typeface="Calibri"/>
              </a:rPr>
              <a:t>as </a:t>
            </a:r>
            <a:r>
              <a:rPr lang="en-US" sz="1000" spc="-26" dirty="0">
                <a:solidFill>
                  <a:srgbClr val="231F20"/>
                </a:solidFill>
                <a:cs typeface="Calibri"/>
              </a:rPr>
              <a:t>for </a:t>
            </a:r>
            <a:r>
              <a:rPr lang="en-US" sz="1000" spc="-9" dirty="0">
                <a:solidFill>
                  <a:srgbClr val="231F20"/>
                </a:solidFill>
                <a:cs typeface="Calibri"/>
              </a:rPr>
              <a:t>sexual </a:t>
            </a:r>
            <a:r>
              <a:rPr lang="en-US" sz="1000" spc="-17" dirty="0">
                <a:solidFill>
                  <a:srgbClr val="231F20"/>
                </a:solidFill>
                <a:cs typeface="Calibri"/>
              </a:rPr>
              <a:t>orientation, </a:t>
            </a:r>
            <a:r>
              <a:rPr lang="en-US" sz="1000" dirty="0">
                <a:solidFill>
                  <a:srgbClr val="231F20"/>
                </a:solidFill>
                <a:cs typeface="Calibri"/>
              </a:rPr>
              <a:t>gender </a:t>
            </a:r>
            <a:r>
              <a:rPr lang="en-US" sz="1000" spc="-13" dirty="0">
                <a:solidFill>
                  <a:srgbClr val="231F20"/>
                </a:solidFill>
                <a:cs typeface="Calibri"/>
              </a:rPr>
              <a:t>identity  or</a:t>
            </a:r>
            <a:r>
              <a:rPr lang="en-US" sz="1000" spc="-60" dirty="0">
                <a:solidFill>
                  <a:srgbClr val="231F20"/>
                </a:solidFill>
                <a:cs typeface="Calibri"/>
              </a:rPr>
              <a:t> </a:t>
            </a:r>
            <a:r>
              <a:rPr lang="en-US" sz="1000" spc="-26" dirty="0">
                <a:solidFill>
                  <a:srgbClr val="231F20"/>
                </a:solidFill>
                <a:cs typeface="Calibri"/>
              </a:rPr>
              <a:t>for</a:t>
            </a:r>
            <a:r>
              <a:rPr lang="en-US" sz="1000" spc="-60" dirty="0">
                <a:solidFill>
                  <a:srgbClr val="231F20"/>
                </a:solidFill>
                <a:cs typeface="Calibri"/>
              </a:rPr>
              <a:t> </a:t>
            </a:r>
            <a:r>
              <a:rPr lang="en-US" sz="1000" spc="-4" dirty="0">
                <a:solidFill>
                  <a:srgbClr val="231F20"/>
                </a:solidFill>
                <a:cs typeface="Calibri"/>
              </a:rPr>
              <a:t>any</a:t>
            </a:r>
            <a:r>
              <a:rPr lang="en-US" sz="1000" spc="-60" dirty="0">
                <a:solidFill>
                  <a:srgbClr val="231F20"/>
                </a:solidFill>
                <a:cs typeface="Calibri"/>
              </a:rPr>
              <a:t> </a:t>
            </a:r>
            <a:r>
              <a:rPr lang="en-US" sz="1000" spc="-4" dirty="0">
                <a:solidFill>
                  <a:srgbClr val="231F20"/>
                </a:solidFill>
                <a:cs typeface="Calibri"/>
              </a:rPr>
              <a:t>abuse</a:t>
            </a:r>
            <a:r>
              <a:rPr lang="en-US" sz="1000" spc="-60" dirty="0">
                <a:solidFill>
                  <a:srgbClr val="231F20"/>
                </a:solidFill>
                <a:cs typeface="Calibri"/>
              </a:rPr>
              <a:t> </a:t>
            </a:r>
            <a:r>
              <a:rPr lang="en-US" sz="1000" spc="-21" dirty="0">
                <a:solidFill>
                  <a:srgbClr val="231F20"/>
                </a:solidFill>
                <a:cs typeface="Calibri"/>
              </a:rPr>
              <a:t>related</a:t>
            </a:r>
            <a:r>
              <a:rPr lang="en-US" sz="1000" spc="-60" dirty="0">
                <a:solidFill>
                  <a:srgbClr val="231F20"/>
                </a:solidFill>
                <a:cs typeface="Calibri"/>
              </a:rPr>
              <a:t> </a:t>
            </a:r>
            <a:r>
              <a:rPr lang="en-US" sz="1000" spc="-9" dirty="0">
                <a:solidFill>
                  <a:srgbClr val="231F20"/>
                </a:solidFill>
                <a:cs typeface="Calibri"/>
              </a:rPr>
              <a:t>to</a:t>
            </a:r>
            <a:r>
              <a:rPr lang="en-US" sz="1000" spc="-60" dirty="0">
                <a:solidFill>
                  <a:srgbClr val="231F20"/>
                </a:solidFill>
                <a:cs typeface="Calibri"/>
              </a:rPr>
              <a:t> </a:t>
            </a:r>
            <a:r>
              <a:rPr lang="en-US" sz="1000" spc="-21" dirty="0">
                <a:solidFill>
                  <a:srgbClr val="231F20"/>
                </a:solidFill>
                <a:cs typeface="Calibri"/>
              </a:rPr>
              <a:t>sexuality.</a:t>
            </a:r>
            <a:endParaRPr lang="en-US" sz="1000" dirty="0">
              <a:cs typeface="Calibri"/>
            </a:endParaRPr>
          </a:p>
          <a:p>
            <a:pPr marL="10899" marR="1478468"/>
            <a:endParaRPr lang="en-US" sz="1000" dirty="0">
              <a:cs typeface="Calibri"/>
            </a:endParaRPr>
          </a:p>
          <a:p>
            <a:pPr marL="10899" marR="137874"/>
            <a:endParaRPr lang="en-US" sz="1000" dirty="0">
              <a:cs typeface="Calibri"/>
            </a:endParaRPr>
          </a:p>
          <a:p>
            <a:pPr marL="10899" marR="317165"/>
            <a:endParaRPr lang="en-US" sz="1000" spc="-4" dirty="0">
              <a:solidFill>
                <a:srgbClr val="231F20"/>
              </a:solidFill>
              <a:cs typeface="Calibri"/>
            </a:endParaRPr>
          </a:p>
          <a:p>
            <a:pPr marL="10899" marR="317165"/>
            <a:endParaRPr lang="en-US" sz="1000" dirty="0">
              <a:cs typeface="Calibri"/>
            </a:endParaRPr>
          </a:p>
          <a:p>
            <a:pPr marL="10899" marR="317165"/>
            <a:endParaRPr lang="en-US" sz="1000" dirty="0">
              <a:cs typeface="Calibri"/>
            </a:endParaRPr>
          </a:p>
          <a:p>
            <a:pPr marL="10899" marR="10899" indent="545" algn="just"/>
            <a:endParaRPr lang="en-US" sz="1000" dirty="0">
              <a:cs typeface="Calibri"/>
            </a:endParaRPr>
          </a:p>
          <a:p>
            <a:pPr marL="10899" marR="10899" indent="545" algn="just"/>
            <a:endParaRPr lang="it-IT" altLang="it-IT" sz="1000" dirty="0" smtClean="0"/>
          </a:p>
        </p:txBody>
      </p:sp>
      <p:sp>
        <p:nvSpPr>
          <p:cNvPr id="27652" name="Segnaposto intestazione 4"/>
          <p:cNvSpPr>
            <a:spLocks noGrp="1"/>
          </p:cNvSpPr>
          <p:nvPr>
            <p:ph type="hdr" sz="quarter"/>
          </p:nvPr>
        </p:nvSpPr>
        <p:spPr bwMode="auto">
          <a:xfrm>
            <a:off x="0" y="0"/>
            <a:ext cx="2971800" cy="458788"/>
          </a:xfrm>
          <a:prstGeom prst="rect">
            <a:avLst/>
          </a:prstGeom>
          <a:ln>
            <a:miter lim="800000"/>
            <a:headEnd/>
            <a:tailEnd/>
          </a:ln>
        </p:spPr>
        <p:txBody>
          <a:bodyPr wrap="square" numCol="1" anchor="t" anchorCtr="0" compatLnSpc="1">
            <a:prstTxWarp prst="textNoShape">
              <a:avLst/>
            </a:prstTxWarp>
          </a:bodyPr>
          <a:lstStyle/>
          <a:p>
            <a:pPr defTabSz="947738" fontAlgn="base">
              <a:spcBef>
                <a:spcPct val="0"/>
              </a:spcBef>
              <a:spcAft>
                <a:spcPct val="0"/>
              </a:spcAft>
              <a:defRPr/>
            </a:pPr>
            <a:r>
              <a:rPr lang="it-IT" altLang="it-IT" smtClean="0"/>
              <a:t>About us</a:t>
            </a:r>
          </a:p>
        </p:txBody>
      </p:sp>
    </p:spTree>
    <p:extLst>
      <p:ext uri="{BB962C8B-B14F-4D97-AF65-F5344CB8AC3E}">
        <p14:creationId xmlns:p14="http://schemas.microsoft.com/office/powerpoint/2010/main" val="419073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xfrm>
            <a:off x="849313" y="1036638"/>
            <a:ext cx="5113337"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xfrm>
            <a:off x="738346" y="4963319"/>
            <a:ext cx="533527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latin typeface="+mj-lt"/>
            </a:endParaRPr>
          </a:p>
          <a:p>
            <a:pPr marL="10899"/>
            <a:r>
              <a:rPr lang="en-US" b="1" spc="-4" dirty="0">
                <a:solidFill>
                  <a:srgbClr val="231F20"/>
                </a:solidFill>
                <a:latin typeface="+mj-lt"/>
                <a:cs typeface="Calibri"/>
              </a:rPr>
              <a:t>University Language Centre (CLA)</a:t>
            </a:r>
          </a:p>
          <a:p>
            <a:pPr eaLnBrk="1" hangingPunct="1">
              <a:spcBef>
                <a:spcPct val="0"/>
              </a:spcBef>
            </a:pPr>
            <a:r>
              <a:rPr lang="en-US" altLang="it-IT" dirty="0" smtClean="0">
                <a:latin typeface="+mj-lt"/>
              </a:rPr>
              <a:t>Amongst its main aims, the Language Centre promotes multilingualism by</a:t>
            </a:r>
          </a:p>
          <a:p>
            <a:pPr eaLnBrk="1" hangingPunct="1">
              <a:spcBef>
                <a:spcPct val="0"/>
              </a:spcBef>
            </a:pPr>
            <a:r>
              <a:rPr lang="en-US" altLang="it-IT" dirty="0" smtClean="0">
                <a:latin typeface="+mj-lt"/>
              </a:rPr>
              <a:t>research in second language acquisition and educational technology.</a:t>
            </a:r>
          </a:p>
          <a:p>
            <a:pPr eaLnBrk="1" hangingPunct="1">
              <a:spcBef>
                <a:spcPct val="0"/>
              </a:spcBef>
            </a:pPr>
            <a:r>
              <a:rPr lang="en-US" altLang="it-IT" dirty="0" smtClean="0">
                <a:latin typeface="+mj-lt"/>
              </a:rPr>
              <a:t>under EU </a:t>
            </a:r>
            <a:r>
              <a:rPr lang="en-US" altLang="it-IT" dirty="0" err="1" smtClean="0">
                <a:latin typeface="+mj-lt"/>
              </a:rPr>
              <a:t>programmes</a:t>
            </a:r>
            <a:r>
              <a:rPr lang="en-US" altLang="it-IT" dirty="0" smtClean="0">
                <a:latin typeface="+mj-lt"/>
              </a:rPr>
              <a:t> (Erasmus+). Its activities are based on relevant</a:t>
            </a:r>
          </a:p>
          <a:p>
            <a:pPr eaLnBrk="1" hangingPunct="1">
              <a:spcBef>
                <a:spcPct val="0"/>
              </a:spcBef>
            </a:pPr>
            <a:r>
              <a:rPr lang="en-US" altLang="it-IT" dirty="0" smtClean="0">
                <a:latin typeface="+mj-lt"/>
              </a:rPr>
              <a:t>students enrolled at the University of Rome Tor </a:t>
            </a:r>
            <a:r>
              <a:rPr lang="en-US" altLang="it-IT" dirty="0" err="1" smtClean="0">
                <a:latin typeface="+mj-lt"/>
              </a:rPr>
              <a:t>Vergata</a:t>
            </a:r>
            <a:r>
              <a:rPr lang="en-US" altLang="it-IT" dirty="0" smtClean="0">
                <a:latin typeface="+mj-lt"/>
              </a:rPr>
              <a:t> as well as for those</a:t>
            </a:r>
          </a:p>
          <a:p>
            <a:pPr eaLnBrk="1" hangingPunct="1">
              <a:spcBef>
                <a:spcPct val="0"/>
              </a:spcBef>
            </a:pPr>
            <a:r>
              <a:rPr lang="en-US" altLang="it-IT" dirty="0" smtClean="0">
                <a:latin typeface="+mj-lt"/>
              </a:rPr>
              <a:t>Polish and Portuguese). It caters for curricular language courses for the</a:t>
            </a:r>
          </a:p>
          <a:p>
            <a:pPr eaLnBrk="1" hangingPunct="1">
              <a:spcBef>
                <a:spcPct val="0"/>
              </a:spcBef>
            </a:pPr>
            <a:r>
              <a:rPr lang="en-US" altLang="it-IT" dirty="0" smtClean="0">
                <a:latin typeface="+mj-lt"/>
              </a:rPr>
              <a:t>of seven foreign languages (English, French, Spanish, German, Russian,</a:t>
            </a:r>
          </a:p>
          <a:p>
            <a:pPr eaLnBrk="1" hangingPunct="1">
              <a:spcBef>
                <a:spcPct val="0"/>
              </a:spcBef>
            </a:pPr>
            <a:r>
              <a:rPr lang="en-US" altLang="it-IT" dirty="0" smtClean="0">
                <a:latin typeface="+mj-lt"/>
              </a:rPr>
              <a:t>The University Language Centre (CLA) supports the teaching and learning</a:t>
            </a:r>
          </a:p>
          <a:p>
            <a:pPr eaLnBrk="1" hangingPunct="1">
              <a:spcBef>
                <a:spcPct val="0"/>
              </a:spcBef>
            </a:pPr>
            <a:endParaRPr lang="it-IT" altLang="it-IT" dirty="0" smtClean="0">
              <a:latin typeface="+mj-lt"/>
            </a:endParaRPr>
          </a:p>
          <a:p>
            <a:pPr marL="10899" marR="33787" indent="-545"/>
            <a:r>
              <a:rPr lang="en-US" b="1" spc="-17" dirty="0" smtClean="0">
                <a:solidFill>
                  <a:srgbClr val="231F20"/>
                </a:solidFill>
                <a:latin typeface="+mj-lt"/>
                <a:cs typeface="Calibri"/>
              </a:rPr>
              <a:t>Tor </a:t>
            </a:r>
            <a:r>
              <a:rPr lang="en-US" b="1" spc="-17" dirty="0" err="1" smtClean="0">
                <a:solidFill>
                  <a:srgbClr val="231F20"/>
                </a:solidFill>
                <a:latin typeface="+mj-lt"/>
                <a:cs typeface="Calibri"/>
              </a:rPr>
              <a:t>Vergata</a:t>
            </a:r>
            <a:r>
              <a:rPr lang="en-US" b="1" spc="-17" dirty="0" smtClean="0">
                <a:solidFill>
                  <a:srgbClr val="231F20"/>
                </a:solidFill>
                <a:latin typeface="+mj-lt"/>
                <a:cs typeface="Calibri"/>
              </a:rPr>
              <a:t> Shuttle service bus:</a:t>
            </a:r>
          </a:p>
          <a:p>
            <a:pPr marL="10899" marR="33787" indent="-545"/>
            <a:r>
              <a:rPr lang="en-US" spc="-17" dirty="0" smtClean="0">
                <a:solidFill>
                  <a:srgbClr val="231F20"/>
                </a:solidFill>
                <a:latin typeface="+mj-lt"/>
                <a:cs typeface="Calibri"/>
              </a:rPr>
              <a:t>Two </a:t>
            </a:r>
            <a:r>
              <a:rPr lang="en-US" spc="-30" dirty="0">
                <a:solidFill>
                  <a:srgbClr val="231F20"/>
                </a:solidFill>
                <a:latin typeface="+mj-lt"/>
                <a:cs typeface="Calibri"/>
              </a:rPr>
              <a:t>free </a:t>
            </a:r>
            <a:r>
              <a:rPr lang="en-US" spc="-17" dirty="0">
                <a:solidFill>
                  <a:srgbClr val="231F20"/>
                </a:solidFill>
                <a:latin typeface="+mj-lt"/>
                <a:cs typeface="Calibri"/>
              </a:rPr>
              <a:t>shuttle </a:t>
            </a:r>
            <a:r>
              <a:rPr lang="en-US" spc="-9" dirty="0">
                <a:solidFill>
                  <a:srgbClr val="231F20"/>
                </a:solidFill>
                <a:latin typeface="+mj-lt"/>
                <a:cs typeface="Calibri"/>
              </a:rPr>
              <a:t>buses </a:t>
            </a:r>
            <a:r>
              <a:rPr lang="en-US" spc="-26" dirty="0">
                <a:solidFill>
                  <a:srgbClr val="231F20"/>
                </a:solidFill>
                <a:latin typeface="+mj-lt"/>
                <a:cs typeface="Calibri"/>
              </a:rPr>
              <a:t>ar</a:t>
            </a:r>
            <a:r>
              <a:rPr lang="en-US" spc="-38" baseline="2777" dirty="0">
                <a:solidFill>
                  <a:srgbClr val="231F20"/>
                </a:solidFill>
                <a:latin typeface="+mj-lt"/>
                <a:cs typeface="Calibri"/>
              </a:rPr>
              <a:t>e </a:t>
            </a:r>
            <a:r>
              <a:rPr lang="en-US" spc="-26" baseline="2777" dirty="0">
                <a:solidFill>
                  <a:srgbClr val="231F20"/>
                </a:solidFill>
                <a:latin typeface="+mj-lt"/>
                <a:cs typeface="Calibri"/>
              </a:rPr>
              <a:t>available </a:t>
            </a:r>
            <a:r>
              <a:rPr lang="en-US" spc="-38" baseline="2777" dirty="0">
                <a:solidFill>
                  <a:srgbClr val="231F20"/>
                </a:solidFill>
                <a:latin typeface="+mj-lt"/>
                <a:cs typeface="Calibri"/>
              </a:rPr>
              <a:t>for </a:t>
            </a:r>
            <a:r>
              <a:rPr lang="en-US" spc="-51" baseline="2777" dirty="0">
                <a:solidFill>
                  <a:srgbClr val="231F20"/>
                </a:solidFill>
                <a:latin typeface="+mj-lt"/>
                <a:cs typeface="Calibri"/>
              </a:rPr>
              <a:t>Tor </a:t>
            </a:r>
            <a:r>
              <a:rPr lang="en-US" spc="-32" baseline="2777" dirty="0" err="1">
                <a:solidFill>
                  <a:srgbClr val="231F20"/>
                </a:solidFill>
                <a:latin typeface="+mj-lt"/>
                <a:cs typeface="Calibri"/>
              </a:rPr>
              <a:t>Vergata</a:t>
            </a:r>
            <a:r>
              <a:rPr lang="en-US" spc="-32" baseline="2777" dirty="0">
                <a:solidFill>
                  <a:srgbClr val="231F20"/>
                </a:solidFill>
                <a:latin typeface="+mj-lt"/>
                <a:cs typeface="Calibri"/>
              </a:rPr>
              <a:t> </a:t>
            </a:r>
            <a:r>
              <a:rPr lang="en-US" spc="-19" baseline="2777" dirty="0">
                <a:solidFill>
                  <a:srgbClr val="231F20"/>
                </a:solidFill>
                <a:latin typeface="+mj-lt"/>
                <a:cs typeface="Calibri"/>
              </a:rPr>
              <a:t>community: </a:t>
            </a:r>
            <a:r>
              <a:rPr lang="en-US" spc="-6" baseline="2777" dirty="0">
                <a:solidFill>
                  <a:srgbClr val="231F20"/>
                </a:solidFill>
                <a:latin typeface="+mj-lt"/>
                <a:cs typeface="Calibri"/>
              </a:rPr>
              <a:t>one  </a:t>
            </a:r>
            <a:r>
              <a:rPr lang="en-US" spc="-9" dirty="0">
                <a:solidFill>
                  <a:srgbClr val="231F20"/>
                </a:solidFill>
                <a:latin typeface="+mj-lt"/>
                <a:cs typeface="Calibri"/>
              </a:rPr>
              <a:t>connects </a:t>
            </a:r>
            <a:r>
              <a:rPr lang="en-US" spc="-34" dirty="0">
                <a:solidFill>
                  <a:srgbClr val="231F20"/>
                </a:solidFill>
                <a:latin typeface="+mj-lt"/>
                <a:cs typeface="Calibri"/>
              </a:rPr>
              <a:t>Tor </a:t>
            </a:r>
            <a:r>
              <a:rPr lang="en-US" spc="-21" dirty="0" err="1">
                <a:solidFill>
                  <a:srgbClr val="231F20"/>
                </a:solidFill>
                <a:latin typeface="+mj-lt"/>
                <a:cs typeface="Calibri"/>
              </a:rPr>
              <a:t>Vergata</a:t>
            </a:r>
            <a:r>
              <a:rPr lang="en-US" spc="-21" dirty="0">
                <a:solidFill>
                  <a:srgbClr val="231F20"/>
                </a:solidFill>
                <a:latin typeface="+mj-lt"/>
                <a:cs typeface="Calibri"/>
              </a:rPr>
              <a:t> railw</a:t>
            </a:r>
            <a:r>
              <a:rPr lang="en-US" spc="-32" baseline="2777" dirty="0">
                <a:solidFill>
                  <a:srgbClr val="231F20"/>
                </a:solidFill>
                <a:latin typeface="+mj-lt"/>
                <a:cs typeface="Calibri"/>
              </a:rPr>
              <a:t>ay </a:t>
            </a:r>
            <a:r>
              <a:rPr lang="en-US" spc="-26" baseline="2777" dirty="0">
                <a:solidFill>
                  <a:srgbClr val="231F20"/>
                </a:solidFill>
                <a:latin typeface="+mj-lt"/>
                <a:cs typeface="Calibri"/>
              </a:rPr>
              <a:t>station </a:t>
            </a:r>
            <a:r>
              <a:rPr lang="en-US" spc="-13" baseline="2777" dirty="0">
                <a:solidFill>
                  <a:srgbClr val="231F20"/>
                </a:solidFill>
                <a:latin typeface="+mj-lt"/>
                <a:cs typeface="Calibri"/>
              </a:rPr>
              <a:t>to </a:t>
            </a:r>
            <a:r>
              <a:rPr lang="en-US" spc="-19" baseline="2777" dirty="0">
                <a:solidFill>
                  <a:srgbClr val="231F20"/>
                </a:solidFill>
                <a:latin typeface="+mj-lt"/>
                <a:cs typeface="Calibri"/>
              </a:rPr>
              <a:t>the </a:t>
            </a:r>
            <a:r>
              <a:rPr lang="en-US" spc="-26" baseline="2777" dirty="0">
                <a:solidFill>
                  <a:srgbClr val="231F20"/>
                </a:solidFill>
                <a:latin typeface="+mj-lt"/>
                <a:cs typeface="Calibri"/>
              </a:rPr>
              <a:t>University </a:t>
            </a:r>
            <a:r>
              <a:rPr lang="en-US" baseline="2777" dirty="0">
                <a:solidFill>
                  <a:srgbClr val="231F20"/>
                </a:solidFill>
                <a:latin typeface="+mj-lt"/>
                <a:cs typeface="Calibri"/>
              </a:rPr>
              <a:t>buildings and </a:t>
            </a:r>
            <a:r>
              <a:rPr lang="en-US" spc="-19" baseline="2777" dirty="0">
                <a:solidFill>
                  <a:srgbClr val="231F20"/>
                </a:solidFill>
                <a:latin typeface="+mj-lt"/>
                <a:cs typeface="Calibri"/>
              </a:rPr>
              <a:t>the  </a:t>
            </a:r>
            <a:r>
              <a:rPr lang="en-US" spc="-17" dirty="0">
                <a:solidFill>
                  <a:srgbClr val="231F20"/>
                </a:solidFill>
                <a:latin typeface="+mj-lt"/>
                <a:cs typeface="Calibri"/>
              </a:rPr>
              <a:t>University</a:t>
            </a:r>
            <a:r>
              <a:rPr lang="en-US" spc="-60" dirty="0">
                <a:solidFill>
                  <a:srgbClr val="231F20"/>
                </a:solidFill>
                <a:latin typeface="+mj-lt"/>
                <a:cs typeface="Calibri"/>
              </a:rPr>
              <a:t> </a:t>
            </a:r>
            <a:r>
              <a:rPr lang="en-US" dirty="0">
                <a:solidFill>
                  <a:srgbClr val="231F20"/>
                </a:solidFill>
                <a:latin typeface="+mj-lt"/>
                <a:cs typeface="Calibri"/>
              </a:rPr>
              <a:t>buildings</a:t>
            </a:r>
            <a:r>
              <a:rPr lang="en-US" spc="-60" dirty="0">
                <a:solidFill>
                  <a:srgbClr val="231F20"/>
                </a:solidFill>
                <a:latin typeface="+mj-lt"/>
                <a:cs typeface="Calibri"/>
              </a:rPr>
              <a:t> </a:t>
            </a:r>
            <a:r>
              <a:rPr lang="en-US" spc="-9" dirty="0">
                <a:solidFill>
                  <a:srgbClr val="231F20"/>
                </a:solidFill>
                <a:latin typeface="+mj-lt"/>
                <a:cs typeface="Calibri"/>
              </a:rPr>
              <a:t>to</a:t>
            </a:r>
            <a:r>
              <a:rPr lang="en-US" spc="-60" dirty="0">
                <a:solidFill>
                  <a:srgbClr val="231F20"/>
                </a:solidFill>
                <a:latin typeface="+mj-lt"/>
                <a:cs typeface="Calibri"/>
              </a:rPr>
              <a:t> </a:t>
            </a:r>
            <a:r>
              <a:rPr lang="en-US" spc="-9" dirty="0">
                <a:solidFill>
                  <a:srgbClr val="231F20"/>
                </a:solidFill>
                <a:latin typeface="+mj-lt"/>
                <a:cs typeface="Calibri"/>
              </a:rPr>
              <a:t>ea</a:t>
            </a:r>
            <a:r>
              <a:rPr lang="en-US" spc="-13" baseline="2777" dirty="0">
                <a:solidFill>
                  <a:srgbClr val="231F20"/>
                </a:solidFill>
                <a:latin typeface="+mj-lt"/>
                <a:cs typeface="Calibri"/>
              </a:rPr>
              <a:t>ch</a:t>
            </a:r>
            <a:r>
              <a:rPr lang="en-US" spc="-89" baseline="2777" dirty="0">
                <a:solidFill>
                  <a:srgbClr val="231F20"/>
                </a:solidFill>
                <a:latin typeface="+mj-lt"/>
                <a:cs typeface="Calibri"/>
              </a:rPr>
              <a:t> </a:t>
            </a:r>
            <a:r>
              <a:rPr lang="en-US" spc="-51" baseline="2777" dirty="0">
                <a:solidFill>
                  <a:srgbClr val="231F20"/>
                </a:solidFill>
                <a:latin typeface="+mj-lt"/>
                <a:cs typeface="Calibri"/>
              </a:rPr>
              <a:t>other.</a:t>
            </a:r>
            <a:r>
              <a:rPr lang="en-US" spc="96" baseline="2777" dirty="0">
                <a:solidFill>
                  <a:srgbClr val="231F20"/>
                </a:solidFill>
                <a:latin typeface="+mj-lt"/>
                <a:cs typeface="Calibri"/>
              </a:rPr>
              <a:t> </a:t>
            </a:r>
            <a:r>
              <a:rPr lang="en-US" spc="-19" baseline="2777" dirty="0">
                <a:solidFill>
                  <a:srgbClr val="231F20"/>
                </a:solidFill>
                <a:latin typeface="+mj-lt"/>
                <a:cs typeface="Calibri"/>
              </a:rPr>
              <a:t>This</a:t>
            </a:r>
            <a:r>
              <a:rPr lang="en-US" spc="-89" baseline="2777" dirty="0">
                <a:solidFill>
                  <a:srgbClr val="231F20"/>
                </a:solidFill>
                <a:latin typeface="+mj-lt"/>
                <a:cs typeface="Calibri"/>
              </a:rPr>
              <a:t> </a:t>
            </a:r>
            <a:r>
              <a:rPr lang="en-US" spc="-26" baseline="2777" dirty="0">
                <a:solidFill>
                  <a:srgbClr val="231F20"/>
                </a:solidFill>
                <a:latin typeface="+mj-lt"/>
                <a:cs typeface="Calibri"/>
              </a:rPr>
              <a:t>service</a:t>
            </a:r>
            <a:r>
              <a:rPr lang="en-US" spc="-89" baseline="2777" dirty="0">
                <a:solidFill>
                  <a:srgbClr val="231F20"/>
                </a:solidFill>
                <a:latin typeface="+mj-lt"/>
                <a:cs typeface="Calibri"/>
              </a:rPr>
              <a:t> </a:t>
            </a:r>
            <a:r>
              <a:rPr lang="en-US" spc="-19" baseline="2777" dirty="0">
                <a:solidFill>
                  <a:srgbClr val="231F20"/>
                </a:solidFill>
                <a:latin typeface="+mj-lt"/>
                <a:cs typeface="Calibri"/>
              </a:rPr>
              <a:t>runs</a:t>
            </a:r>
            <a:r>
              <a:rPr lang="en-US" spc="-89" baseline="2777" dirty="0">
                <a:solidFill>
                  <a:srgbClr val="231F20"/>
                </a:solidFill>
                <a:latin typeface="+mj-lt"/>
                <a:cs typeface="Calibri"/>
              </a:rPr>
              <a:t> </a:t>
            </a:r>
            <a:r>
              <a:rPr lang="en-US" spc="-26" baseline="2777" dirty="0">
                <a:solidFill>
                  <a:srgbClr val="231F20"/>
                </a:solidFill>
                <a:latin typeface="+mj-lt"/>
                <a:cs typeface="Calibri"/>
              </a:rPr>
              <a:t>from</a:t>
            </a:r>
            <a:r>
              <a:rPr lang="en-US" spc="-89" baseline="2777" dirty="0">
                <a:solidFill>
                  <a:srgbClr val="231F20"/>
                </a:solidFill>
                <a:latin typeface="+mj-lt"/>
                <a:cs typeface="Calibri"/>
              </a:rPr>
              <a:t> </a:t>
            </a:r>
            <a:r>
              <a:rPr lang="en-US" spc="-38" baseline="2777" dirty="0">
                <a:solidFill>
                  <a:srgbClr val="231F20"/>
                </a:solidFill>
                <a:latin typeface="+mj-lt"/>
                <a:cs typeface="Calibri"/>
              </a:rPr>
              <a:t>8.00</a:t>
            </a:r>
            <a:r>
              <a:rPr lang="en-US" spc="-89" baseline="2777" dirty="0">
                <a:solidFill>
                  <a:srgbClr val="231F20"/>
                </a:solidFill>
                <a:latin typeface="+mj-lt"/>
                <a:cs typeface="Calibri"/>
              </a:rPr>
              <a:t> </a:t>
            </a:r>
            <a:r>
              <a:rPr lang="en-US" spc="-32" baseline="2777" dirty="0" err="1">
                <a:solidFill>
                  <a:srgbClr val="231F20"/>
                </a:solidFill>
                <a:latin typeface="+mj-lt"/>
                <a:cs typeface="Calibri"/>
              </a:rPr>
              <a:t>a.m</a:t>
            </a:r>
            <a:r>
              <a:rPr lang="en-US" spc="-89" baseline="2777" dirty="0">
                <a:solidFill>
                  <a:srgbClr val="231F20"/>
                </a:solidFill>
                <a:latin typeface="+mj-lt"/>
                <a:cs typeface="Calibri"/>
              </a:rPr>
              <a:t> </a:t>
            </a:r>
            <a:r>
              <a:rPr lang="en-US" spc="-13" baseline="2777" dirty="0">
                <a:solidFill>
                  <a:srgbClr val="231F20"/>
                </a:solidFill>
                <a:latin typeface="+mj-lt"/>
                <a:cs typeface="Calibri"/>
              </a:rPr>
              <a:t>to</a:t>
            </a:r>
            <a:r>
              <a:rPr lang="en-US" spc="-89" baseline="2777" dirty="0">
                <a:solidFill>
                  <a:srgbClr val="231F20"/>
                </a:solidFill>
                <a:latin typeface="+mj-lt"/>
                <a:cs typeface="Calibri"/>
              </a:rPr>
              <a:t> </a:t>
            </a:r>
            <a:r>
              <a:rPr lang="en-US" spc="-38" baseline="2777" dirty="0">
                <a:solidFill>
                  <a:srgbClr val="231F20"/>
                </a:solidFill>
                <a:latin typeface="+mj-lt"/>
                <a:cs typeface="Calibri"/>
              </a:rPr>
              <a:t>06.00</a:t>
            </a:r>
            <a:endParaRPr lang="en-US" baseline="2777" dirty="0">
              <a:latin typeface="+mj-lt"/>
              <a:cs typeface="Calibri"/>
            </a:endParaRPr>
          </a:p>
          <a:p>
            <a:pPr marL="11989" marR="4360" indent="-545"/>
            <a:r>
              <a:rPr lang="en-US" spc="-30" dirty="0">
                <a:solidFill>
                  <a:srgbClr val="231F20"/>
                </a:solidFill>
                <a:latin typeface="+mj-lt"/>
                <a:cs typeface="Calibri"/>
              </a:rPr>
              <a:t>p.m. </a:t>
            </a:r>
            <a:r>
              <a:rPr lang="en-US" spc="-17" dirty="0">
                <a:solidFill>
                  <a:srgbClr val="231F20"/>
                </a:solidFill>
                <a:latin typeface="+mj-lt"/>
                <a:cs typeface="Calibri"/>
              </a:rPr>
              <a:t>from Monday </a:t>
            </a:r>
            <a:r>
              <a:rPr lang="en-US" spc="-9" dirty="0">
                <a:solidFill>
                  <a:srgbClr val="231F20"/>
                </a:solidFill>
                <a:latin typeface="+mj-lt"/>
                <a:cs typeface="Calibri"/>
              </a:rPr>
              <a:t>to </a:t>
            </a:r>
            <a:r>
              <a:rPr lang="en-US" spc="-30" dirty="0">
                <a:solidFill>
                  <a:srgbClr val="231F20"/>
                </a:solidFill>
                <a:latin typeface="+mj-lt"/>
                <a:cs typeface="Calibri"/>
              </a:rPr>
              <a:t>Frid</a:t>
            </a:r>
            <a:r>
              <a:rPr lang="en-US" spc="-45" baseline="2777" dirty="0">
                <a:solidFill>
                  <a:srgbClr val="231F20"/>
                </a:solidFill>
                <a:latin typeface="+mj-lt"/>
                <a:cs typeface="Calibri"/>
              </a:rPr>
              <a:t>ay. </a:t>
            </a:r>
            <a:r>
              <a:rPr lang="en-US" spc="-13" baseline="2777" dirty="0">
                <a:solidFill>
                  <a:srgbClr val="231F20"/>
                </a:solidFill>
                <a:latin typeface="+mj-lt"/>
                <a:cs typeface="Calibri"/>
              </a:rPr>
              <a:t>The second connects </a:t>
            </a:r>
            <a:r>
              <a:rPr lang="en-US" baseline="2777" dirty="0" err="1">
                <a:solidFill>
                  <a:srgbClr val="231F20"/>
                </a:solidFill>
                <a:latin typeface="+mj-lt"/>
                <a:cs typeface="Calibri"/>
              </a:rPr>
              <a:t>Anagnina</a:t>
            </a:r>
            <a:r>
              <a:rPr lang="en-US" baseline="2777" dirty="0">
                <a:solidFill>
                  <a:srgbClr val="231F20"/>
                </a:solidFill>
                <a:latin typeface="+mj-lt"/>
                <a:cs typeface="Calibri"/>
              </a:rPr>
              <a:t> </a:t>
            </a:r>
            <a:r>
              <a:rPr lang="en-US" spc="-13" baseline="2777" dirty="0">
                <a:solidFill>
                  <a:srgbClr val="231F20"/>
                </a:solidFill>
                <a:latin typeface="+mj-lt"/>
                <a:cs typeface="Calibri"/>
              </a:rPr>
              <a:t>underground  </a:t>
            </a:r>
            <a:r>
              <a:rPr lang="en-US" spc="-17" dirty="0">
                <a:solidFill>
                  <a:srgbClr val="231F20"/>
                </a:solidFill>
                <a:latin typeface="+mj-lt"/>
                <a:cs typeface="Calibri"/>
              </a:rPr>
              <a:t>station </a:t>
            </a:r>
            <a:r>
              <a:rPr lang="en-US" spc="-9" dirty="0">
                <a:solidFill>
                  <a:srgbClr val="231F20"/>
                </a:solidFill>
                <a:latin typeface="+mj-lt"/>
                <a:cs typeface="Calibri"/>
              </a:rPr>
              <a:t>to </a:t>
            </a:r>
            <a:r>
              <a:rPr lang="en-US" spc="-13" dirty="0">
                <a:solidFill>
                  <a:srgbClr val="231F20"/>
                </a:solidFill>
                <a:latin typeface="+mj-lt"/>
                <a:cs typeface="Calibri"/>
              </a:rPr>
              <a:t>the </a:t>
            </a:r>
            <a:r>
              <a:rPr lang="en-US" spc="-17" dirty="0">
                <a:solidFill>
                  <a:srgbClr val="231F20"/>
                </a:solidFill>
                <a:latin typeface="+mj-lt"/>
                <a:cs typeface="Calibri"/>
              </a:rPr>
              <a:t>University </a:t>
            </a:r>
            <a:r>
              <a:rPr lang="en-US" dirty="0">
                <a:solidFill>
                  <a:srgbClr val="231F20"/>
                </a:solidFill>
                <a:latin typeface="+mj-lt"/>
                <a:cs typeface="Calibri"/>
              </a:rPr>
              <a:t>b</a:t>
            </a:r>
            <a:r>
              <a:rPr lang="en-US" baseline="2777" dirty="0">
                <a:solidFill>
                  <a:srgbClr val="231F20"/>
                </a:solidFill>
                <a:latin typeface="+mj-lt"/>
                <a:cs typeface="Calibri"/>
              </a:rPr>
              <a:t>uildings and </a:t>
            </a:r>
            <a:r>
              <a:rPr lang="en-US" spc="-19" baseline="2777" dirty="0">
                <a:solidFill>
                  <a:srgbClr val="231F20"/>
                </a:solidFill>
                <a:latin typeface="+mj-lt"/>
                <a:cs typeface="Calibri"/>
              </a:rPr>
              <a:t>the </a:t>
            </a:r>
            <a:r>
              <a:rPr lang="en-US" spc="-26" baseline="2777" dirty="0">
                <a:solidFill>
                  <a:srgbClr val="231F20"/>
                </a:solidFill>
                <a:latin typeface="+mj-lt"/>
                <a:cs typeface="Calibri"/>
              </a:rPr>
              <a:t>University </a:t>
            </a:r>
            <a:r>
              <a:rPr lang="en-US" baseline="2777" dirty="0">
                <a:solidFill>
                  <a:srgbClr val="231F20"/>
                </a:solidFill>
                <a:latin typeface="+mj-lt"/>
                <a:cs typeface="Calibri"/>
              </a:rPr>
              <a:t>buildings </a:t>
            </a:r>
            <a:r>
              <a:rPr lang="en-US" spc="-13" baseline="2777" dirty="0">
                <a:solidFill>
                  <a:srgbClr val="231F20"/>
                </a:solidFill>
                <a:latin typeface="+mj-lt"/>
                <a:cs typeface="Calibri"/>
              </a:rPr>
              <a:t>to each  </a:t>
            </a:r>
            <a:r>
              <a:rPr lang="en-US" spc="-34" dirty="0">
                <a:solidFill>
                  <a:srgbClr val="231F20"/>
                </a:solidFill>
                <a:latin typeface="+mj-lt"/>
                <a:cs typeface="Calibri"/>
              </a:rPr>
              <a:t>other.</a:t>
            </a:r>
            <a:r>
              <a:rPr lang="en-US" spc="-94" dirty="0">
                <a:solidFill>
                  <a:srgbClr val="231F20"/>
                </a:solidFill>
                <a:latin typeface="+mj-lt"/>
                <a:cs typeface="Calibri"/>
              </a:rPr>
              <a:t> </a:t>
            </a:r>
            <a:r>
              <a:rPr lang="en-US" spc="-13" dirty="0">
                <a:solidFill>
                  <a:srgbClr val="231F20"/>
                </a:solidFill>
                <a:latin typeface="+mj-lt"/>
                <a:cs typeface="Calibri"/>
              </a:rPr>
              <a:t>This</a:t>
            </a:r>
            <a:r>
              <a:rPr lang="en-US" spc="-56" dirty="0">
                <a:solidFill>
                  <a:srgbClr val="231F20"/>
                </a:solidFill>
                <a:latin typeface="+mj-lt"/>
                <a:cs typeface="Calibri"/>
              </a:rPr>
              <a:t> </a:t>
            </a:r>
            <a:r>
              <a:rPr lang="en-US" spc="-17" dirty="0">
                <a:solidFill>
                  <a:srgbClr val="231F20"/>
                </a:solidFill>
                <a:latin typeface="+mj-lt"/>
                <a:cs typeface="Calibri"/>
              </a:rPr>
              <a:t>service</a:t>
            </a:r>
            <a:r>
              <a:rPr lang="en-US" spc="-56" dirty="0">
                <a:solidFill>
                  <a:srgbClr val="231F20"/>
                </a:solidFill>
                <a:latin typeface="+mj-lt"/>
                <a:cs typeface="Calibri"/>
              </a:rPr>
              <a:t> </a:t>
            </a:r>
            <a:r>
              <a:rPr lang="en-US" spc="-13" dirty="0">
                <a:solidFill>
                  <a:srgbClr val="231F20"/>
                </a:solidFill>
                <a:latin typeface="+mj-lt"/>
                <a:cs typeface="Calibri"/>
              </a:rPr>
              <a:t>runs</a:t>
            </a:r>
            <a:r>
              <a:rPr lang="en-US" spc="-56" dirty="0">
                <a:solidFill>
                  <a:srgbClr val="231F20"/>
                </a:solidFill>
                <a:latin typeface="+mj-lt"/>
                <a:cs typeface="Calibri"/>
              </a:rPr>
              <a:t> </a:t>
            </a:r>
            <a:r>
              <a:rPr lang="en-US" spc="-17" dirty="0">
                <a:solidFill>
                  <a:srgbClr val="231F20"/>
                </a:solidFill>
                <a:latin typeface="+mj-lt"/>
                <a:cs typeface="Calibri"/>
              </a:rPr>
              <a:t>fro</a:t>
            </a:r>
            <a:r>
              <a:rPr lang="en-US" spc="-26" baseline="2777" dirty="0">
                <a:solidFill>
                  <a:srgbClr val="231F20"/>
                </a:solidFill>
                <a:latin typeface="+mj-lt"/>
                <a:cs typeface="Calibri"/>
              </a:rPr>
              <a:t>m</a:t>
            </a:r>
            <a:r>
              <a:rPr lang="en-US" spc="-83" baseline="2777" dirty="0">
                <a:solidFill>
                  <a:srgbClr val="231F20"/>
                </a:solidFill>
                <a:latin typeface="+mj-lt"/>
                <a:cs typeface="Calibri"/>
              </a:rPr>
              <a:t> </a:t>
            </a:r>
            <a:r>
              <a:rPr lang="en-US" spc="-38" baseline="2777" dirty="0">
                <a:solidFill>
                  <a:srgbClr val="231F20"/>
                </a:solidFill>
                <a:latin typeface="+mj-lt"/>
                <a:cs typeface="Calibri"/>
              </a:rPr>
              <a:t>7.30</a:t>
            </a:r>
            <a:r>
              <a:rPr lang="en-US" spc="-83" baseline="2777" dirty="0">
                <a:solidFill>
                  <a:srgbClr val="231F20"/>
                </a:solidFill>
                <a:latin typeface="+mj-lt"/>
                <a:cs typeface="Calibri"/>
              </a:rPr>
              <a:t> </a:t>
            </a:r>
            <a:r>
              <a:rPr lang="en-US" spc="-51" baseline="2777" dirty="0">
                <a:solidFill>
                  <a:srgbClr val="231F20"/>
                </a:solidFill>
                <a:latin typeface="+mj-lt"/>
                <a:cs typeface="Calibri"/>
              </a:rPr>
              <a:t>a.m.</a:t>
            </a:r>
            <a:r>
              <a:rPr lang="en-US" spc="-83" baseline="2777" dirty="0">
                <a:solidFill>
                  <a:srgbClr val="231F20"/>
                </a:solidFill>
                <a:latin typeface="+mj-lt"/>
                <a:cs typeface="Calibri"/>
              </a:rPr>
              <a:t> </a:t>
            </a:r>
            <a:r>
              <a:rPr lang="en-US" spc="-13" baseline="2777" dirty="0">
                <a:solidFill>
                  <a:srgbClr val="231F20"/>
                </a:solidFill>
                <a:latin typeface="+mj-lt"/>
                <a:cs typeface="Calibri"/>
              </a:rPr>
              <a:t>to</a:t>
            </a:r>
            <a:r>
              <a:rPr lang="en-US" spc="-83" baseline="2777" dirty="0">
                <a:solidFill>
                  <a:srgbClr val="231F20"/>
                </a:solidFill>
                <a:latin typeface="+mj-lt"/>
                <a:cs typeface="Calibri"/>
              </a:rPr>
              <a:t> </a:t>
            </a:r>
            <a:r>
              <a:rPr lang="en-US" spc="-51" baseline="2777" dirty="0">
                <a:solidFill>
                  <a:srgbClr val="231F20"/>
                </a:solidFill>
                <a:latin typeface="+mj-lt"/>
                <a:cs typeface="Calibri"/>
              </a:rPr>
              <a:t>11.00.</a:t>
            </a:r>
            <a:r>
              <a:rPr lang="en-US" spc="-83" baseline="2777" dirty="0">
                <a:solidFill>
                  <a:srgbClr val="231F20"/>
                </a:solidFill>
                <a:latin typeface="+mj-lt"/>
                <a:cs typeface="Calibri"/>
              </a:rPr>
              <a:t> </a:t>
            </a:r>
            <a:r>
              <a:rPr lang="en-US" spc="-45" baseline="2777" dirty="0">
                <a:solidFill>
                  <a:srgbClr val="231F20"/>
                </a:solidFill>
                <a:latin typeface="+mj-lt"/>
                <a:cs typeface="Calibri"/>
              </a:rPr>
              <a:t>p.m.</a:t>
            </a:r>
            <a:r>
              <a:rPr lang="en-US" spc="-83" baseline="2777" dirty="0">
                <a:solidFill>
                  <a:srgbClr val="231F20"/>
                </a:solidFill>
                <a:latin typeface="+mj-lt"/>
                <a:cs typeface="Calibri"/>
              </a:rPr>
              <a:t> </a:t>
            </a:r>
            <a:r>
              <a:rPr lang="en-US" spc="-26" baseline="2777" dirty="0">
                <a:solidFill>
                  <a:srgbClr val="231F20"/>
                </a:solidFill>
                <a:latin typeface="+mj-lt"/>
                <a:cs typeface="Calibri"/>
              </a:rPr>
              <a:t>from</a:t>
            </a:r>
            <a:r>
              <a:rPr lang="en-US" spc="-83" baseline="2777" dirty="0">
                <a:solidFill>
                  <a:srgbClr val="231F20"/>
                </a:solidFill>
                <a:latin typeface="+mj-lt"/>
                <a:cs typeface="Calibri"/>
              </a:rPr>
              <a:t> </a:t>
            </a:r>
            <a:r>
              <a:rPr lang="en-US" spc="-26" baseline="2777" dirty="0">
                <a:solidFill>
                  <a:srgbClr val="231F20"/>
                </a:solidFill>
                <a:latin typeface="+mj-lt"/>
                <a:cs typeface="Calibri"/>
              </a:rPr>
              <a:t>Monday</a:t>
            </a:r>
            <a:r>
              <a:rPr lang="en-US" spc="-83" baseline="2777" dirty="0">
                <a:solidFill>
                  <a:srgbClr val="231F20"/>
                </a:solidFill>
                <a:latin typeface="+mj-lt"/>
                <a:cs typeface="Calibri"/>
              </a:rPr>
              <a:t> </a:t>
            </a:r>
            <a:r>
              <a:rPr lang="en-US" spc="-13" baseline="2777" dirty="0">
                <a:solidFill>
                  <a:srgbClr val="231F20"/>
                </a:solidFill>
                <a:latin typeface="+mj-lt"/>
                <a:cs typeface="Calibri"/>
              </a:rPr>
              <a:t>to</a:t>
            </a:r>
            <a:r>
              <a:rPr lang="en-US" spc="-83" baseline="2777" dirty="0">
                <a:solidFill>
                  <a:srgbClr val="231F20"/>
                </a:solidFill>
                <a:latin typeface="+mj-lt"/>
                <a:cs typeface="Calibri"/>
              </a:rPr>
              <a:t> </a:t>
            </a:r>
            <a:r>
              <a:rPr lang="en-US" spc="-45" baseline="2777" dirty="0">
                <a:solidFill>
                  <a:srgbClr val="231F20"/>
                </a:solidFill>
                <a:latin typeface="+mj-lt"/>
                <a:cs typeface="Calibri"/>
              </a:rPr>
              <a:t>Friday</a:t>
            </a:r>
            <a:r>
              <a:rPr lang="en-US" spc="-45" baseline="5555" dirty="0">
                <a:solidFill>
                  <a:srgbClr val="231F20"/>
                </a:solidFill>
                <a:latin typeface="+mj-lt"/>
                <a:cs typeface="Calibri"/>
              </a:rPr>
              <a:t>.  </a:t>
            </a:r>
            <a:r>
              <a:rPr lang="en-US" spc="9" dirty="0">
                <a:solidFill>
                  <a:srgbClr val="231F20"/>
                </a:solidFill>
                <a:latin typeface="+mj-lt"/>
                <a:cs typeface="Calibri"/>
              </a:rPr>
              <a:t>On</a:t>
            </a:r>
            <a:r>
              <a:rPr lang="en-US" spc="-60" dirty="0">
                <a:solidFill>
                  <a:srgbClr val="231F20"/>
                </a:solidFill>
                <a:latin typeface="+mj-lt"/>
                <a:cs typeface="Calibri"/>
              </a:rPr>
              <a:t> </a:t>
            </a:r>
            <a:r>
              <a:rPr lang="en-US" spc="-4" dirty="0">
                <a:solidFill>
                  <a:srgbClr val="231F20"/>
                </a:solidFill>
                <a:latin typeface="+mj-lt"/>
                <a:cs typeface="Calibri"/>
              </a:rPr>
              <a:t>Sunday</a:t>
            </a:r>
            <a:r>
              <a:rPr lang="en-US" spc="-60" dirty="0">
                <a:solidFill>
                  <a:srgbClr val="231F20"/>
                </a:solidFill>
                <a:latin typeface="+mj-lt"/>
                <a:cs typeface="Calibri"/>
              </a:rPr>
              <a:t> </a:t>
            </a:r>
            <a:r>
              <a:rPr lang="en-US" spc="-13" dirty="0">
                <a:solidFill>
                  <a:srgbClr val="231F20"/>
                </a:solidFill>
                <a:latin typeface="+mj-lt"/>
                <a:cs typeface="Calibri"/>
              </a:rPr>
              <a:t>the</a:t>
            </a:r>
            <a:r>
              <a:rPr lang="en-US" spc="-60" dirty="0">
                <a:solidFill>
                  <a:srgbClr val="231F20"/>
                </a:solidFill>
                <a:latin typeface="+mj-lt"/>
                <a:cs typeface="Calibri"/>
              </a:rPr>
              <a:t> </a:t>
            </a:r>
            <a:r>
              <a:rPr lang="en-US" spc="-17" dirty="0">
                <a:solidFill>
                  <a:srgbClr val="231F20"/>
                </a:solidFill>
                <a:latin typeface="+mj-lt"/>
                <a:cs typeface="Calibri"/>
              </a:rPr>
              <a:t>service</a:t>
            </a:r>
            <a:r>
              <a:rPr lang="en-US" spc="-60" dirty="0">
                <a:solidFill>
                  <a:srgbClr val="231F20"/>
                </a:solidFill>
                <a:latin typeface="+mj-lt"/>
                <a:cs typeface="Calibri"/>
              </a:rPr>
              <a:t> </a:t>
            </a:r>
            <a:r>
              <a:rPr lang="en-US" spc="-13" dirty="0">
                <a:solidFill>
                  <a:srgbClr val="231F20"/>
                </a:solidFill>
                <a:latin typeface="+mj-lt"/>
                <a:cs typeface="Calibri"/>
              </a:rPr>
              <a:t>ru</a:t>
            </a:r>
            <a:r>
              <a:rPr lang="en-US" spc="-19" baseline="2777" dirty="0">
                <a:solidFill>
                  <a:srgbClr val="231F20"/>
                </a:solidFill>
                <a:latin typeface="+mj-lt"/>
                <a:cs typeface="Calibri"/>
              </a:rPr>
              <a:t>ns</a:t>
            </a:r>
            <a:r>
              <a:rPr lang="en-US" spc="-89" baseline="2777" dirty="0">
                <a:solidFill>
                  <a:srgbClr val="231F20"/>
                </a:solidFill>
                <a:latin typeface="+mj-lt"/>
                <a:cs typeface="Calibri"/>
              </a:rPr>
              <a:t> </a:t>
            </a:r>
            <a:r>
              <a:rPr lang="en-US" spc="-26" baseline="2777" dirty="0">
                <a:solidFill>
                  <a:srgbClr val="231F20"/>
                </a:solidFill>
                <a:latin typeface="+mj-lt"/>
                <a:cs typeface="Calibri"/>
              </a:rPr>
              <a:t>at</a:t>
            </a:r>
            <a:r>
              <a:rPr lang="en-US" spc="-89" baseline="2777" dirty="0">
                <a:solidFill>
                  <a:srgbClr val="231F20"/>
                </a:solidFill>
                <a:latin typeface="+mj-lt"/>
                <a:cs typeface="Calibri"/>
              </a:rPr>
              <a:t> </a:t>
            </a:r>
            <a:r>
              <a:rPr lang="en-US" spc="-38" baseline="2777" dirty="0">
                <a:solidFill>
                  <a:srgbClr val="231F20"/>
                </a:solidFill>
                <a:latin typeface="+mj-lt"/>
                <a:cs typeface="Calibri"/>
              </a:rPr>
              <a:t>9.30</a:t>
            </a:r>
            <a:r>
              <a:rPr lang="en-US" spc="-89" baseline="2777" dirty="0">
                <a:solidFill>
                  <a:srgbClr val="231F20"/>
                </a:solidFill>
                <a:latin typeface="+mj-lt"/>
                <a:cs typeface="Calibri"/>
              </a:rPr>
              <a:t> </a:t>
            </a:r>
            <a:r>
              <a:rPr lang="en-US" spc="-51" baseline="2777" dirty="0">
                <a:solidFill>
                  <a:srgbClr val="231F20"/>
                </a:solidFill>
                <a:latin typeface="+mj-lt"/>
                <a:cs typeface="Calibri"/>
              </a:rPr>
              <a:t>a.m.</a:t>
            </a:r>
            <a:r>
              <a:rPr lang="en-US" spc="-89" baseline="2777" dirty="0">
                <a:solidFill>
                  <a:srgbClr val="231F20"/>
                </a:solidFill>
                <a:latin typeface="+mj-lt"/>
                <a:cs typeface="Calibri"/>
              </a:rPr>
              <a:t> </a:t>
            </a:r>
            <a:r>
              <a:rPr lang="en-US" spc="-45" baseline="2777" dirty="0">
                <a:solidFill>
                  <a:srgbClr val="231F20"/>
                </a:solidFill>
                <a:latin typeface="+mj-lt"/>
                <a:cs typeface="Calibri"/>
              </a:rPr>
              <a:t>o’clock,</a:t>
            </a:r>
            <a:r>
              <a:rPr lang="en-US" spc="-89" baseline="2777" dirty="0">
                <a:solidFill>
                  <a:srgbClr val="231F20"/>
                </a:solidFill>
                <a:latin typeface="+mj-lt"/>
                <a:cs typeface="Calibri"/>
              </a:rPr>
              <a:t> </a:t>
            </a:r>
            <a:r>
              <a:rPr lang="en-US" spc="-38" baseline="2777" dirty="0">
                <a:solidFill>
                  <a:srgbClr val="231F20"/>
                </a:solidFill>
                <a:latin typeface="+mj-lt"/>
                <a:cs typeface="Calibri"/>
              </a:rPr>
              <a:t>10.30</a:t>
            </a:r>
            <a:r>
              <a:rPr lang="en-US" spc="-89" baseline="2777" dirty="0">
                <a:solidFill>
                  <a:srgbClr val="231F20"/>
                </a:solidFill>
                <a:latin typeface="+mj-lt"/>
                <a:cs typeface="Calibri"/>
              </a:rPr>
              <a:t> </a:t>
            </a:r>
            <a:r>
              <a:rPr lang="en-US" spc="-57" baseline="2777" dirty="0">
                <a:solidFill>
                  <a:srgbClr val="231F20"/>
                </a:solidFill>
                <a:latin typeface="+mj-lt"/>
                <a:cs typeface="Calibri"/>
              </a:rPr>
              <a:t>a.m.,</a:t>
            </a:r>
            <a:r>
              <a:rPr lang="en-US" spc="-89" baseline="2777" dirty="0">
                <a:solidFill>
                  <a:srgbClr val="231F20"/>
                </a:solidFill>
                <a:latin typeface="+mj-lt"/>
                <a:cs typeface="Calibri"/>
              </a:rPr>
              <a:t> </a:t>
            </a:r>
            <a:r>
              <a:rPr lang="en-US" spc="-38" baseline="2777" dirty="0">
                <a:solidFill>
                  <a:srgbClr val="231F20"/>
                </a:solidFill>
                <a:latin typeface="+mj-lt"/>
                <a:cs typeface="Calibri"/>
              </a:rPr>
              <a:t>07.30</a:t>
            </a:r>
            <a:r>
              <a:rPr lang="en-US" spc="160" baseline="2777" dirty="0">
                <a:solidFill>
                  <a:srgbClr val="231F20"/>
                </a:solidFill>
                <a:latin typeface="+mj-lt"/>
                <a:cs typeface="Calibri"/>
              </a:rPr>
              <a:t> </a:t>
            </a:r>
            <a:r>
              <a:rPr lang="en-US" spc="-26" baseline="2777" dirty="0" err="1">
                <a:solidFill>
                  <a:srgbClr val="231F20"/>
                </a:solidFill>
                <a:latin typeface="+mj-lt"/>
                <a:cs typeface="Calibri"/>
              </a:rPr>
              <a:t>p.m</a:t>
            </a:r>
            <a:r>
              <a:rPr lang="en-US" spc="-89" baseline="2777" dirty="0">
                <a:solidFill>
                  <a:srgbClr val="231F20"/>
                </a:solidFill>
                <a:latin typeface="+mj-lt"/>
                <a:cs typeface="Calibri"/>
              </a:rPr>
              <a:t> </a:t>
            </a:r>
            <a:r>
              <a:rPr lang="en-US" baseline="2777" dirty="0">
                <a:solidFill>
                  <a:srgbClr val="231F20"/>
                </a:solidFill>
                <a:latin typeface="+mj-lt"/>
                <a:cs typeface="Calibri"/>
              </a:rPr>
              <a:t>and</a:t>
            </a:r>
            <a:endParaRPr lang="en-US" baseline="2777" dirty="0">
              <a:latin typeface="+mj-lt"/>
              <a:cs typeface="Calibri"/>
            </a:endParaRPr>
          </a:p>
          <a:p>
            <a:pPr marL="13079" marR="150953" indent="-545"/>
            <a:r>
              <a:rPr lang="en-US" spc="-26" dirty="0">
                <a:solidFill>
                  <a:srgbClr val="231F20"/>
                </a:solidFill>
                <a:latin typeface="+mj-lt"/>
                <a:cs typeface="Calibri"/>
              </a:rPr>
              <a:t>8.30</a:t>
            </a:r>
            <a:r>
              <a:rPr lang="en-US" spc="-60" dirty="0">
                <a:solidFill>
                  <a:srgbClr val="231F20"/>
                </a:solidFill>
                <a:latin typeface="+mj-lt"/>
                <a:cs typeface="Calibri"/>
              </a:rPr>
              <a:t> </a:t>
            </a:r>
            <a:r>
              <a:rPr lang="en-US" spc="-30" dirty="0">
                <a:solidFill>
                  <a:srgbClr val="231F20"/>
                </a:solidFill>
                <a:latin typeface="+mj-lt"/>
                <a:cs typeface="Calibri"/>
              </a:rPr>
              <a:t>p.m.</a:t>
            </a:r>
            <a:r>
              <a:rPr lang="en-US" spc="-60" dirty="0">
                <a:solidFill>
                  <a:srgbClr val="231F20"/>
                </a:solidFill>
                <a:latin typeface="+mj-lt"/>
                <a:cs typeface="Calibri"/>
              </a:rPr>
              <a:t> </a:t>
            </a:r>
            <a:r>
              <a:rPr lang="en-US" spc="-17" dirty="0">
                <a:solidFill>
                  <a:srgbClr val="231F20"/>
                </a:solidFill>
                <a:latin typeface="+mj-lt"/>
                <a:cs typeface="Calibri"/>
              </a:rPr>
              <a:t>Routes</a:t>
            </a:r>
            <a:r>
              <a:rPr lang="en-US" spc="-60" dirty="0">
                <a:solidFill>
                  <a:srgbClr val="231F20"/>
                </a:solidFill>
                <a:latin typeface="+mj-lt"/>
                <a:cs typeface="Calibri"/>
              </a:rPr>
              <a:t> </a:t>
            </a:r>
            <a:r>
              <a:rPr lang="en-US" dirty="0">
                <a:solidFill>
                  <a:srgbClr val="231F20"/>
                </a:solidFill>
                <a:latin typeface="+mj-lt"/>
                <a:cs typeface="Calibri"/>
              </a:rPr>
              <a:t>and</a:t>
            </a:r>
            <a:r>
              <a:rPr lang="en-US" spc="-60" dirty="0">
                <a:solidFill>
                  <a:srgbClr val="231F20"/>
                </a:solidFill>
                <a:latin typeface="+mj-lt"/>
                <a:cs typeface="Calibri"/>
              </a:rPr>
              <a:t> </a:t>
            </a:r>
            <a:r>
              <a:rPr lang="en-US" spc="-17" dirty="0">
                <a:solidFill>
                  <a:srgbClr val="231F20"/>
                </a:solidFill>
                <a:latin typeface="+mj-lt"/>
                <a:cs typeface="Calibri"/>
              </a:rPr>
              <a:t>tim</a:t>
            </a:r>
            <a:r>
              <a:rPr lang="en-US" spc="-26" baseline="2777" dirty="0">
                <a:solidFill>
                  <a:srgbClr val="231F20"/>
                </a:solidFill>
                <a:latin typeface="+mj-lt"/>
                <a:cs typeface="Calibri"/>
              </a:rPr>
              <a:t>etables</a:t>
            </a:r>
            <a:r>
              <a:rPr lang="en-US" spc="-89" baseline="2777" dirty="0">
                <a:solidFill>
                  <a:srgbClr val="231F20"/>
                </a:solidFill>
                <a:latin typeface="+mj-lt"/>
                <a:cs typeface="Calibri"/>
              </a:rPr>
              <a:t> </a:t>
            </a:r>
            <a:r>
              <a:rPr lang="en-US" spc="-38" baseline="2777" dirty="0">
                <a:solidFill>
                  <a:srgbClr val="231F20"/>
                </a:solidFill>
                <a:latin typeface="+mj-lt"/>
                <a:cs typeface="Calibri"/>
              </a:rPr>
              <a:t>are</a:t>
            </a:r>
            <a:r>
              <a:rPr lang="en-US" spc="-89" baseline="2777" dirty="0">
                <a:solidFill>
                  <a:srgbClr val="231F20"/>
                </a:solidFill>
                <a:latin typeface="+mj-lt"/>
                <a:cs typeface="Calibri"/>
              </a:rPr>
              <a:t> </a:t>
            </a:r>
            <a:r>
              <a:rPr lang="en-US" spc="-26" baseline="2777" dirty="0">
                <a:solidFill>
                  <a:srgbClr val="231F20"/>
                </a:solidFill>
                <a:latin typeface="+mj-lt"/>
                <a:cs typeface="Calibri"/>
              </a:rPr>
              <a:t>available</a:t>
            </a:r>
            <a:r>
              <a:rPr lang="en-US" spc="-89" baseline="2777" dirty="0">
                <a:solidFill>
                  <a:srgbClr val="231F20"/>
                </a:solidFill>
                <a:latin typeface="+mj-lt"/>
                <a:cs typeface="Calibri"/>
              </a:rPr>
              <a:t> </a:t>
            </a:r>
            <a:r>
              <a:rPr lang="en-US" spc="13" baseline="2777" dirty="0">
                <a:solidFill>
                  <a:srgbClr val="231F20"/>
                </a:solidFill>
                <a:latin typeface="+mj-lt"/>
                <a:cs typeface="Calibri"/>
              </a:rPr>
              <a:t>on</a:t>
            </a:r>
            <a:r>
              <a:rPr lang="en-US" spc="-89" baseline="2777" dirty="0">
                <a:solidFill>
                  <a:srgbClr val="231F20"/>
                </a:solidFill>
                <a:latin typeface="+mj-lt"/>
                <a:cs typeface="Calibri"/>
              </a:rPr>
              <a:t> </a:t>
            </a:r>
            <a:r>
              <a:rPr lang="en-US" spc="-19" baseline="2777" dirty="0">
                <a:solidFill>
                  <a:srgbClr val="231F20"/>
                </a:solidFill>
                <a:latin typeface="+mj-lt"/>
                <a:cs typeface="Calibri"/>
              </a:rPr>
              <a:t>the</a:t>
            </a:r>
            <a:r>
              <a:rPr lang="en-US" spc="-89" baseline="2777" dirty="0">
                <a:solidFill>
                  <a:srgbClr val="231F20"/>
                </a:solidFill>
                <a:latin typeface="+mj-lt"/>
                <a:cs typeface="Calibri"/>
              </a:rPr>
              <a:t> </a:t>
            </a:r>
            <a:r>
              <a:rPr lang="en-US" spc="-26" baseline="2777" dirty="0">
                <a:solidFill>
                  <a:srgbClr val="231F20"/>
                </a:solidFill>
                <a:latin typeface="+mj-lt"/>
                <a:cs typeface="Calibri"/>
              </a:rPr>
              <a:t>University</a:t>
            </a:r>
            <a:r>
              <a:rPr lang="en-US" spc="-89" baseline="2777" dirty="0">
                <a:solidFill>
                  <a:srgbClr val="231F20"/>
                </a:solidFill>
                <a:latin typeface="+mj-lt"/>
                <a:cs typeface="Calibri"/>
              </a:rPr>
              <a:t> </a:t>
            </a:r>
            <a:r>
              <a:rPr lang="en-US" spc="-38" baseline="2777" dirty="0">
                <a:solidFill>
                  <a:srgbClr val="231F20"/>
                </a:solidFill>
                <a:latin typeface="+mj-lt"/>
                <a:cs typeface="Calibri"/>
              </a:rPr>
              <a:t>website:  </a:t>
            </a:r>
            <a:r>
              <a:rPr lang="en-US" spc="-21" dirty="0" smtClean="0">
                <a:solidFill>
                  <a:srgbClr val="231F20"/>
                </a:solidFill>
                <a:latin typeface="+mj-lt"/>
                <a:cs typeface="Calibri"/>
                <a:hlinkClick r:id="rId3"/>
              </a:rPr>
              <a:t>www.uniroma2.it</a:t>
            </a:r>
            <a:endParaRPr lang="en-US" spc="-21" dirty="0">
              <a:solidFill>
                <a:srgbClr val="231F20"/>
              </a:solidFill>
              <a:latin typeface="+mj-lt"/>
              <a:cs typeface="Calibri"/>
            </a:endParaRPr>
          </a:p>
          <a:p>
            <a:pPr marL="13079" marR="150953" indent="-545"/>
            <a:endParaRPr lang="en-US" spc="-21" dirty="0" smtClean="0">
              <a:solidFill>
                <a:srgbClr val="231F20"/>
              </a:solidFill>
              <a:latin typeface="+mj-lt"/>
              <a:cs typeface="Calibri"/>
            </a:endParaRPr>
          </a:p>
          <a:p>
            <a:pPr marL="13079" marR="150953" indent="-545"/>
            <a:r>
              <a:rPr lang="en-US" b="1" spc="-9" dirty="0" smtClean="0">
                <a:solidFill>
                  <a:srgbClr val="231F20"/>
                </a:solidFill>
                <a:latin typeface="+mj-lt"/>
                <a:cs typeface="Calibri"/>
              </a:rPr>
              <a:t>Tor </a:t>
            </a:r>
            <a:r>
              <a:rPr lang="en-US" b="1" spc="-9" dirty="0" err="1" smtClean="0">
                <a:solidFill>
                  <a:srgbClr val="231F20"/>
                </a:solidFill>
                <a:latin typeface="+mj-lt"/>
                <a:cs typeface="Calibri"/>
              </a:rPr>
              <a:t>Vergata</a:t>
            </a:r>
            <a:r>
              <a:rPr lang="en-US" b="1" spc="-9" dirty="0" smtClean="0">
                <a:solidFill>
                  <a:srgbClr val="231F20"/>
                </a:solidFill>
                <a:latin typeface="+mj-lt"/>
                <a:cs typeface="Calibri"/>
              </a:rPr>
              <a:t> Placement:</a:t>
            </a:r>
          </a:p>
          <a:p>
            <a:pPr marL="13079" marR="150953" indent="-545"/>
            <a:r>
              <a:rPr lang="en-US" spc="-9" dirty="0" smtClean="0">
                <a:solidFill>
                  <a:srgbClr val="231F20"/>
                </a:solidFill>
                <a:latin typeface="+mj-lt"/>
                <a:cs typeface="Calibri"/>
              </a:rPr>
              <a:t>the</a:t>
            </a:r>
            <a:r>
              <a:rPr lang="en-US" spc="-56" dirty="0" smtClean="0">
                <a:solidFill>
                  <a:srgbClr val="231F20"/>
                </a:solidFill>
                <a:latin typeface="+mj-lt"/>
                <a:cs typeface="Calibri"/>
              </a:rPr>
              <a:t> </a:t>
            </a:r>
            <a:r>
              <a:rPr lang="en-US" spc="-17" dirty="0">
                <a:solidFill>
                  <a:srgbClr val="231F20"/>
                </a:solidFill>
                <a:latin typeface="+mj-lt"/>
                <a:cs typeface="Calibri"/>
              </a:rPr>
              <a:t>University</a:t>
            </a:r>
            <a:r>
              <a:rPr lang="en-US" spc="-56" dirty="0">
                <a:solidFill>
                  <a:srgbClr val="231F20"/>
                </a:solidFill>
                <a:latin typeface="+mj-lt"/>
                <a:cs typeface="Calibri"/>
              </a:rPr>
              <a:t> </a:t>
            </a:r>
            <a:r>
              <a:rPr lang="en-US" dirty="0">
                <a:solidFill>
                  <a:srgbClr val="231F20"/>
                </a:solidFill>
                <a:latin typeface="+mj-lt"/>
                <a:cs typeface="Calibri"/>
              </a:rPr>
              <a:t>holds</a:t>
            </a:r>
            <a:r>
              <a:rPr lang="en-US" spc="-56" dirty="0">
                <a:solidFill>
                  <a:srgbClr val="231F20"/>
                </a:solidFill>
                <a:latin typeface="+mj-lt"/>
                <a:cs typeface="Calibri"/>
              </a:rPr>
              <a:t> </a:t>
            </a:r>
            <a:r>
              <a:rPr lang="en-US" spc="-9" dirty="0" smtClean="0">
                <a:solidFill>
                  <a:srgbClr val="231F20"/>
                </a:solidFill>
                <a:latin typeface="+mj-lt"/>
                <a:cs typeface="Calibri"/>
              </a:rPr>
              <a:t>two</a:t>
            </a:r>
            <a:r>
              <a:rPr lang="en-US" dirty="0" smtClean="0">
                <a:latin typeface="+mj-lt"/>
                <a:cs typeface="Calibri"/>
              </a:rPr>
              <a:t> </a:t>
            </a:r>
            <a:r>
              <a:rPr lang="en-US" spc="-9" dirty="0" smtClean="0">
                <a:solidFill>
                  <a:srgbClr val="231F20"/>
                </a:solidFill>
                <a:latin typeface="+mj-lt"/>
                <a:cs typeface="Calibri"/>
              </a:rPr>
              <a:t>important </a:t>
            </a:r>
            <a:r>
              <a:rPr lang="en-US" spc="-13" dirty="0">
                <a:solidFill>
                  <a:srgbClr val="231F20"/>
                </a:solidFill>
                <a:latin typeface="+mj-lt"/>
                <a:cs typeface="Calibri"/>
              </a:rPr>
              <a:t>events </a:t>
            </a:r>
            <a:r>
              <a:rPr lang="en-US" spc="-26" dirty="0">
                <a:solidFill>
                  <a:srgbClr val="231F20"/>
                </a:solidFill>
                <a:latin typeface="+mj-lt"/>
                <a:cs typeface="Calibri"/>
              </a:rPr>
              <a:t>for </a:t>
            </a:r>
            <a:r>
              <a:rPr lang="en-US" spc="-13" dirty="0">
                <a:solidFill>
                  <a:srgbClr val="231F20"/>
                </a:solidFill>
                <a:latin typeface="+mj-lt"/>
                <a:cs typeface="Calibri"/>
              </a:rPr>
              <a:t>students </a:t>
            </a:r>
            <a:r>
              <a:rPr lang="en-US" spc="4" dirty="0">
                <a:solidFill>
                  <a:srgbClr val="231F20"/>
                </a:solidFill>
                <a:latin typeface="+mj-lt"/>
                <a:cs typeface="Calibri"/>
              </a:rPr>
              <a:t>and </a:t>
            </a:r>
            <a:r>
              <a:rPr lang="en-US" spc="-9" dirty="0">
                <a:solidFill>
                  <a:srgbClr val="231F20"/>
                </a:solidFill>
                <a:latin typeface="+mj-lt"/>
                <a:cs typeface="Calibri"/>
              </a:rPr>
              <a:t>graduates to meet </a:t>
            </a:r>
            <a:r>
              <a:rPr lang="en-US" spc="17" dirty="0">
                <a:solidFill>
                  <a:srgbClr val="231F20"/>
                </a:solidFill>
                <a:latin typeface="+mj-lt"/>
                <a:cs typeface="Calibri"/>
              </a:rPr>
              <a:t>up </a:t>
            </a:r>
            <a:r>
              <a:rPr lang="en-US" spc="-9" dirty="0">
                <a:solidFill>
                  <a:srgbClr val="231F20"/>
                </a:solidFill>
                <a:latin typeface="+mj-lt"/>
                <a:cs typeface="Calibri"/>
              </a:rPr>
              <a:t>with </a:t>
            </a:r>
            <a:r>
              <a:rPr lang="en-US" spc="-4" dirty="0">
                <a:solidFill>
                  <a:srgbClr val="231F20"/>
                </a:solidFill>
                <a:latin typeface="+mj-lt"/>
                <a:cs typeface="Calibri"/>
              </a:rPr>
              <a:t>companies  </a:t>
            </a:r>
            <a:r>
              <a:rPr lang="en-US" spc="4" dirty="0">
                <a:solidFill>
                  <a:srgbClr val="231F20"/>
                </a:solidFill>
                <a:latin typeface="+mj-lt"/>
                <a:cs typeface="Calibri"/>
              </a:rPr>
              <a:t>looking</a:t>
            </a:r>
            <a:r>
              <a:rPr lang="en-US" spc="-56" dirty="0">
                <a:solidFill>
                  <a:srgbClr val="231F20"/>
                </a:solidFill>
                <a:latin typeface="+mj-lt"/>
                <a:cs typeface="Calibri"/>
              </a:rPr>
              <a:t> </a:t>
            </a:r>
            <a:r>
              <a:rPr lang="en-US" spc="-26" dirty="0">
                <a:solidFill>
                  <a:srgbClr val="231F20"/>
                </a:solidFill>
                <a:latin typeface="+mj-lt"/>
                <a:cs typeface="Calibri"/>
              </a:rPr>
              <a:t>for</a:t>
            </a:r>
            <a:r>
              <a:rPr lang="en-US" spc="-56" dirty="0">
                <a:solidFill>
                  <a:srgbClr val="231F20"/>
                </a:solidFill>
                <a:latin typeface="+mj-lt"/>
                <a:cs typeface="Calibri"/>
              </a:rPr>
              <a:t> </a:t>
            </a:r>
            <a:r>
              <a:rPr lang="en-US" spc="-26" dirty="0">
                <a:solidFill>
                  <a:srgbClr val="231F20"/>
                </a:solidFill>
                <a:latin typeface="+mj-lt"/>
                <a:cs typeface="Calibri"/>
              </a:rPr>
              <a:t>talents.</a:t>
            </a:r>
            <a:r>
              <a:rPr lang="en-US" spc="-90" dirty="0">
                <a:solidFill>
                  <a:srgbClr val="231F20"/>
                </a:solidFill>
                <a:latin typeface="+mj-lt"/>
                <a:cs typeface="Calibri"/>
              </a:rPr>
              <a:t> </a:t>
            </a:r>
            <a:r>
              <a:rPr lang="en-US" spc="-9" dirty="0">
                <a:solidFill>
                  <a:srgbClr val="231F20"/>
                </a:solidFill>
                <a:latin typeface="+mj-lt"/>
                <a:cs typeface="Calibri"/>
              </a:rPr>
              <a:t>They</a:t>
            </a:r>
            <a:r>
              <a:rPr lang="en-US" spc="-56" dirty="0">
                <a:solidFill>
                  <a:srgbClr val="231F20"/>
                </a:solidFill>
                <a:latin typeface="+mj-lt"/>
                <a:cs typeface="Calibri"/>
              </a:rPr>
              <a:t> </a:t>
            </a:r>
            <a:r>
              <a:rPr lang="en-US" spc="-21" dirty="0">
                <a:solidFill>
                  <a:srgbClr val="231F20"/>
                </a:solidFill>
                <a:latin typeface="+mj-lt"/>
                <a:cs typeface="Calibri"/>
              </a:rPr>
              <a:t>are</a:t>
            </a:r>
            <a:r>
              <a:rPr lang="en-US" spc="-56" dirty="0">
                <a:solidFill>
                  <a:srgbClr val="231F20"/>
                </a:solidFill>
                <a:latin typeface="+mj-lt"/>
                <a:cs typeface="Calibri"/>
              </a:rPr>
              <a:t> </a:t>
            </a:r>
            <a:r>
              <a:rPr lang="en-US" spc="-9" dirty="0">
                <a:solidFill>
                  <a:srgbClr val="231F20"/>
                </a:solidFill>
                <a:latin typeface="+mj-lt"/>
                <a:cs typeface="Calibri"/>
              </a:rPr>
              <a:t>the</a:t>
            </a:r>
            <a:r>
              <a:rPr lang="en-US" spc="-56" dirty="0">
                <a:solidFill>
                  <a:srgbClr val="231F20"/>
                </a:solidFill>
                <a:latin typeface="+mj-lt"/>
                <a:cs typeface="Calibri"/>
              </a:rPr>
              <a:t> </a:t>
            </a:r>
            <a:r>
              <a:rPr lang="en-US" spc="-21" dirty="0">
                <a:solidFill>
                  <a:srgbClr val="231F20"/>
                </a:solidFill>
                <a:latin typeface="+mj-lt"/>
                <a:cs typeface="Calibri"/>
              </a:rPr>
              <a:t>University-Work</a:t>
            </a:r>
            <a:r>
              <a:rPr lang="en-US" spc="-56" dirty="0">
                <a:solidFill>
                  <a:srgbClr val="231F20"/>
                </a:solidFill>
                <a:latin typeface="+mj-lt"/>
                <a:cs typeface="Calibri"/>
              </a:rPr>
              <a:t> </a:t>
            </a:r>
            <a:r>
              <a:rPr lang="en-US" spc="-9" dirty="0">
                <a:solidFill>
                  <a:srgbClr val="231F20"/>
                </a:solidFill>
                <a:latin typeface="+mj-lt"/>
                <a:cs typeface="Calibri"/>
              </a:rPr>
              <a:t>Forum</a:t>
            </a:r>
            <a:r>
              <a:rPr lang="en-US" spc="-56" dirty="0">
                <a:solidFill>
                  <a:srgbClr val="231F20"/>
                </a:solidFill>
                <a:latin typeface="+mj-lt"/>
                <a:cs typeface="Calibri"/>
              </a:rPr>
              <a:t> </a:t>
            </a:r>
            <a:r>
              <a:rPr lang="en-US" spc="-4" dirty="0" err="1">
                <a:solidFill>
                  <a:srgbClr val="231F20"/>
                </a:solidFill>
                <a:latin typeface="+mj-lt"/>
                <a:cs typeface="Calibri"/>
              </a:rPr>
              <a:t>organised</a:t>
            </a:r>
            <a:r>
              <a:rPr lang="en-US" spc="-56" dirty="0">
                <a:solidFill>
                  <a:srgbClr val="231F20"/>
                </a:solidFill>
                <a:latin typeface="+mj-lt"/>
                <a:cs typeface="Calibri"/>
              </a:rPr>
              <a:t> </a:t>
            </a:r>
            <a:r>
              <a:rPr lang="en-US" spc="9" dirty="0">
                <a:solidFill>
                  <a:srgbClr val="231F20"/>
                </a:solidFill>
                <a:latin typeface="+mj-lt"/>
                <a:cs typeface="Calibri"/>
              </a:rPr>
              <a:t>by</a:t>
            </a:r>
            <a:r>
              <a:rPr lang="en-US" spc="-56" dirty="0">
                <a:solidFill>
                  <a:srgbClr val="231F20"/>
                </a:solidFill>
                <a:latin typeface="+mj-lt"/>
                <a:cs typeface="Calibri"/>
              </a:rPr>
              <a:t> </a:t>
            </a:r>
            <a:r>
              <a:rPr lang="en-US" spc="-26" dirty="0" err="1" smtClean="0">
                <a:solidFill>
                  <a:srgbClr val="231F20"/>
                </a:solidFill>
                <a:latin typeface="+mj-lt"/>
                <a:cs typeface="Calibri"/>
              </a:rPr>
              <a:t>Alitur</a:t>
            </a:r>
            <a:r>
              <a:rPr lang="en-US" spc="-26" dirty="0" smtClean="0">
                <a:solidFill>
                  <a:srgbClr val="231F20"/>
                </a:solidFill>
                <a:latin typeface="+mj-lt"/>
                <a:cs typeface="Calibri"/>
              </a:rPr>
              <a:t>,</a:t>
            </a:r>
            <a:r>
              <a:rPr lang="en-US" dirty="0" smtClean="0">
                <a:latin typeface="+mj-lt"/>
                <a:cs typeface="Calibri"/>
              </a:rPr>
              <a:t> </a:t>
            </a:r>
            <a:r>
              <a:rPr lang="en-US" spc="-39" dirty="0" smtClean="0">
                <a:solidFill>
                  <a:srgbClr val="231F20"/>
                </a:solidFill>
                <a:latin typeface="+mj-lt"/>
                <a:cs typeface="Calibri"/>
              </a:rPr>
              <a:t>i.e</a:t>
            </a:r>
            <a:r>
              <a:rPr lang="en-US" spc="-39" dirty="0">
                <a:solidFill>
                  <a:srgbClr val="231F20"/>
                </a:solidFill>
                <a:latin typeface="+mj-lt"/>
                <a:cs typeface="Calibri"/>
              </a:rPr>
              <a:t>. </a:t>
            </a:r>
            <a:r>
              <a:rPr lang="en-US" dirty="0">
                <a:solidFill>
                  <a:srgbClr val="231F20"/>
                </a:solidFill>
                <a:latin typeface="+mj-lt"/>
                <a:cs typeface="Calibri"/>
              </a:rPr>
              <a:t>an </a:t>
            </a:r>
            <a:r>
              <a:rPr lang="en-US" spc="-13" dirty="0">
                <a:solidFill>
                  <a:srgbClr val="231F20"/>
                </a:solidFill>
                <a:latin typeface="+mj-lt"/>
                <a:cs typeface="Calibri"/>
              </a:rPr>
              <a:t>Association </a:t>
            </a:r>
            <a:r>
              <a:rPr lang="en-US" spc="-9" dirty="0">
                <a:solidFill>
                  <a:srgbClr val="231F20"/>
                </a:solidFill>
                <a:latin typeface="+mj-lt"/>
                <a:cs typeface="Calibri"/>
              </a:rPr>
              <a:t>of </a:t>
            </a:r>
            <a:r>
              <a:rPr lang="en-US" spc="-21" dirty="0">
                <a:solidFill>
                  <a:srgbClr val="231F20"/>
                </a:solidFill>
                <a:latin typeface="+mj-lt"/>
                <a:cs typeface="Calibri"/>
              </a:rPr>
              <a:t>former </a:t>
            </a:r>
            <a:r>
              <a:rPr lang="en-US" dirty="0">
                <a:solidFill>
                  <a:srgbClr val="231F20"/>
                </a:solidFill>
                <a:latin typeface="+mj-lt"/>
                <a:cs typeface="Calibri"/>
              </a:rPr>
              <a:t>Engineering  </a:t>
            </a:r>
            <a:r>
              <a:rPr lang="en-US" spc="-17" dirty="0">
                <a:solidFill>
                  <a:srgbClr val="231F20"/>
                </a:solidFill>
                <a:latin typeface="+mj-lt"/>
                <a:cs typeface="Calibri"/>
              </a:rPr>
              <a:t>students, </a:t>
            </a:r>
            <a:r>
              <a:rPr lang="en-US" spc="4" dirty="0">
                <a:solidFill>
                  <a:srgbClr val="231F20"/>
                </a:solidFill>
                <a:latin typeface="+mj-lt"/>
                <a:cs typeface="Calibri"/>
              </a:rPr>
              <a:t>and </a:t>
            </a:r>
            <a:r>
              <a:rPr lang="en-US" spc="-21" dirty="0" err="1">
                <a:solidFill>
                  <a:srgbClr val="231F20"/>
                </a:solidFill>
                <a:latin typeface="+mj-lt"/>
                <a:cs typeface="Calibri"/>
              </a:rPr>
              <a:t>Campus&amp;Leaders&amp;Talents</a:t>
            </a:r>
            <a:r>
              <a:rPr lang="en-US" spc="-21" dirty="0">
                <a:solidFill>
                  <a:srgbClr val="231F20"/>
                </a:solidFill>
                <a:latin typeface="+mj-lt"/>
                <a:cs typeface="Calibri"/>
              </a:rPr>
              <a:t>,  </a:t>
            </a:r>
            <a:r>
              <a:rPr lang="en-US" spc="-17" dirty="0">
                <a:solidFill>
                  <a:srgbClr val="231F20"/>
                </a:solidFill>
                <a:latin typeface="+mj-lt"/>
                <a:cs typeface="Calibri"/>
              </a:rPr>
              <a:t>set</a:t>
            </a:r>
            <a:r>
              <a:rPr lang="en-US" spc="-60" dirty="0">
                <a:solidFill>
                  <a:srgbClr val="231F20"/>
                </a:solidFill>
                <a:latin typeface="+mj-lt"/>
                <a:cs typeface="Calibri"/>
              </a:rPr>
              <a:t> </a:t>
            </a:r>
            <a:r>
              <a:rPr lang="en-US" spc="17" dirty="0">
                <a:solidFill>
                  <a:srgbClr val="231F20"/>
                </a:solidFill>
                <a:latin typeface="+mj-lt"/>
                <a:cs typeface="Calibri"/>
              </a:rPr>
              <a:t>up</a:t>
            </a:r>
            <a:r>
              <a:rPr lang="en-US" spc="-60" dirty="0">
                <a:solidFill>
                  <a:srgbClr val="231F20"/>
                </a:solidFill>
                <a:latin typeface="+mj-lt"/>
                <a:cs typeface="Calibri"/>
              </a:rPr>
              <a:t> </a:t>
            </a:r>
            <a:r>
              <a:rPr lang="en-US" spc="9" dirty="0">
                <a:solidFill>
                  <a:srgbClr val="231F20"/>
                </a:solidFill>
                <a:latin typeface="+mj-lt"/>
                <a:cs typeface="Calibri"/>
              </a:rPr>
              <a:t>by</a:t>
            </a:r>
            <a:r>
              <a:rPr lang="en-US" spc="-60" dirty="0">
                <a:solidFill>
                  <a:srgbClr val="231F20"/>
                </a:solidFill>
                <a:latin typeface="+mj-lt"/>
                <a:cs typeface="Calibri"/>
              </a:rPr>
              <a:t> </a:t>
            </a:r>
            <a:r>
              <a:rPr lang="en-US" spc="-4" dirty="0">
                <a:solidFill>
                  <a:srgbClr val="231F20"/>
                </a:solidFill>
                <a:latin typeface="+mj-lt"/>
                <a:cs typeface="Calibri"/>
              </a:rPr>
              <a:t>Desk</a:t>
            </a:r>
            <a:r>
              <a:rPr lang="en-US" spc="-60" dirty="0">
                <a:solidFill>
                  <a:srgbClr val="231F20"/>
                </a:solidFill>
                <a:latin typeface="+mj-lt"/>
                <a:cs typeface="Calibri"/>
              </a:rPr>
              <a:t> </a:t>
            </a:r>
            <a:r>
              <a:rPr lang="en-US" spc="-13" dirty="0" err="1">
                <a:solidFill>
                  <a:srgbClr val="231F20"/>
                </a:solidFill>
                <a:latin typeface="+mj-lt"/>
                <a:cs typeface="Calibri"/>
              </a:rPr>
              <a:t>Imprese</a:t>
            </a:r>
            <a:r>
              <a:rPr lang="en-US" spc="-60" dirty="0">
                <a:solidFill>
                  <a:srgbClr val="231F20"/>
                </a:solidFill>
                <a:latin typeface="+mj-lt"/>
                <a:cs typeface="Calibri"/>
              </a:rPr>
              <a:t> </a:t>
            </a:r>
            <a:r>
              <a:rPr lang="en-US" spc="4" dirty="0">
                <a:solidFill>
                  <a:srgbClr val="231F20"/>
                </a:solidFill>
                <a:latin typeface="+mj-lt"/>
                <a:cs typeface="Calibri"/>
              </a:rPr>
              <a:t>and</a:t>
            </a:r>
            <a:r>
              <a:rPr lang="en-US" spc="-60" dirty="0">
                <a:solidFill>
                  <a:srgbClr val="231F20"/>
                </a:solidFill>
                <a:latin typeface="+mj-lt"/>
                <a:cs typeface="Calibri"/>
              </a:rPr>
              <a:t> </a:t>
            </a:r>
            <a:r>
              <a:rPr lang="en-US" spc="-9" dirty="0" err="1">
                <a:solidFill>
                  <a:srgbClr val="231F20"/>
                </a:solidFill>
                <a:latin typeface="+mj-lt"/>
                <a:cs typeface="Calibri"/>
              </a:rPr>
              <a:t>Associazione</a:t>
            </a:r>
            <a:r>
              <a:rPr lang="en-US" spc="-9" dirty="0">
                <a:solidFill>
                  <a:srgbClr val="231F20"/>
                </a:solidFill>
                <a:latin typeface="+mj-lt"/>
                <a:cs typeface="Calibri"/>
              </a:rPr>
              <a:t>  </a:t>
            </a:r>
            <a:r>
              <a:rPr lang="en-US" spc="-17" dirty="0" err="1">
                <a:solidFill>
                  <a:srgbClr val="231F20"/>
                </a:solidFill>
                <a:latin typeface="+mj-lt"/>
                <a:cs typeface="Calibri"/>
              </a:rPr>
              <a:t>Laureati</a:t>
            </a:r>
            <a:r>
              <a:rPr lang="en-US" spc="-17" dirty="0">
                <a:solidFill>
                  <a:srgbClr val="231F20"/>
                </a:solidFill>
                <a:latin typeface="+mj-lt"/>
                <a:cs typeface="Calibri"/>
              </a:rPr>
              <a:t> </a:t>
            </a:r>
            <a:r>
              <a:rPr lang="en-US" spc="-9" dirty="0" err="1">
                <a:solidFill>
                  <a:srgbClr val="231F20"/>
                </a:solidFill>
                <a:latin typeface="+mj-lt"/>
                <a:cs typeface="Calibri"/>
              </a:rPr>
              <a:t>Economia</a:t>
            </a:r>
            <a:r>
              <a:rPr lang="en-US" spc="-9" dirty="0">
                <a:solidFill>
                  <a:srgbClr val="231F20"/>
                </a:solidFill>
                <a:latin typeface="+mj-lt"/>
                <a:cs typeface="Calibri"/>
              </a:rPr>
              <a:t> </a:t>
            </a:r>
            <a:r>
              <a:rPr lang="en-US" spc="-34" dirty="0">
                <a:solidFill>
                  <a:srgbClr val="231F20"/>
                </a:solidFill>
                <a:latin typeface="+mj-lt"/>
                <a:cs typeface="Calibri"/>
              </a:rPr>
              <a:t>Tor </a:t>
            </a:r>
            <a:r>
              <a:rPr lang="en-US" spc="-17" dirty="0" err="1">
                <a:solidFill>
                  <a:srgbClr val="231F20"/>
                </a:solidFill>
                <a:latin typeface="+mj-lt"/>
                <a:cs typeface="Calibri"/>
              </a:rPr>
              <a:t>Vergata</a:t>
            </a:r>
            <a:r>
              <a:rPr lang="en-US" spc="-17" dirty="0">
                <a:solidFill>
                  <a:srgbClr val="231F20"/>
                </a:solidFill>
                <a:latin typeface="+mj-lt"/>
                <a:cs typeface="Calibri"/>
              </a:rPr>
              <a:t> </a:t>
            </a:r>
            <a:r>
              <a:rPr lang="en-US" dirty="0">
                <a:solidFill>
                  <a:srgbClr val="231F20"/>
                </a:solidFill>
                <a:latin typeface="+mj-lt"/>
                <a:cs typeface="Calibri"/>
              </a:rPr>
              <a:t>- </a:t>
            </a:r>
            <a:r>
              <a:rPr lang="en-US" spc="-13" dirty="0" err="1">
                <a:solidFill>
                  <a:srgbClr val="231F20"/>
                </a:solidFill>
                <a:latin typeface="+mj-lt"/>
                <a:cs typeface="Calibri"/>
              </a:rPr>
              <a:t>Alet</a:t>
            </a:r>
            <a:r>
              <a:rPr lang="en-US" spc="-13" dirty="0">
                <a:solidFill>
                  <a:srgbClr val="231F20"/>
                </a:solidFill>
                <a:latin typeface="+mj-lt"/>
                <a:cs typeface="Calibri"/>
              </a:rPr>
              <a:t>  (Association </a:t>
            </a:r>
            <a:r>
              <a:rPr lang="en-US" spc="-9" dirty="0">
                <a:solidFill>
                  <a:srgbClr val="231F20"/>
                </a:solidFill>
                <a:latin typeface="+mj-lt"/>
                <a:cs typeface="Calibri"/>
              </a:rPr>
              <a:t>of </a:t>
            </a:r>
            <a:r>
              <a:rPr lang="en-US" spc="-34" dirty="0">
                <a:solidFill>
                  <a:srgbClr val="231F20"/>
                </a:solidFill>
                <a:latin typeface="+mj-lt"/>
                <a:cs typeface="Calibri"/>
              </a:rPr>
              <a:t>Tor </a:t>
            </a:r>
            <a:r>
              <a:rPr lang="en-US" spc="-17" dirty="0" err="1">
                <a:solidFill>
                  <a:srgbClr val="231F20"/>
                </a:solidFill>
                <a:latin typeface="+mj-lt"/>
                <a:cs typeface="Calibri"/>
              </a:rPr>
              <a:t>Vergata</a:t>
            </a:r>
            <a:r>
              <a:rPr lang="en-US" spc="-17" dirty="0">
                <a:solidFill>
                  <a:srgbClr val="231F20"/>
                </a:solidFill>
                <a:latin typeface="+mj-lt"/>
                <a:cs typeface="Calibri"/>
              </a:rPr>
              <a:t> </a:t>
            </a:r>
            <a:r>
              <a:rPr lang="en-US" spc="-4" dirty="0">
                <a:solidFill>
                  <a:srgbClr val="231F20"/>
                </a:solidFill>
                <a:latin typeface="+mj-lt"/>
                <a:cs typeface="Calibri"/>
              </a:rPr>
              <a:t>Economics  </a:t>
            </a:r>
            <a:r>
              <a:rPr lang="en-US" spc="-21" dirty="0">
                <a:solidFill>
                  <a:srgbClr val="231F20"/>
                </a:solidFill>
                <a:latin typeface="+mj-lt"/>
                <a:cs typeface="Calibri"/>
              </a:rPr>
              <a:t>Graduates). </a:t>
            </a:r>
            <a:r>
              <a:rPr lang="en-US" spc="-13" dirty="0">
                <a:solidFill>
                  <a:srgbClr val="231F20"/>
                </a:solidFill>
                <a:latin typeface="+mj-lt"/>
                <a:cs typeface="Calibri"/>
              </a:rPr>
              <a:t>These </a:t>
            </a:r>
            <a:r>
              <a:rPr lang="en-US" spc="-9" dirty="0">
                <a:solidFill>
                  <a:srgbClr val="231F20"/>
                </a:solidFill>
                <a:latin typeface="+mj-lt"/>
                <a:cs typeface="Calibri"/>
              </a:rPr>
              <a:t>two </a:t>
            </a:r>
            <a:r>
              <a:rPr lang="en-US" spc="-13" dirty="0">
                <a:solidFill>
                  <a:srgbClr val="231F20"/>
                </a:solidFill>
                <a:latin typeface="+mj-lt"/>
                <a:cs typeface="Calibri"/>
              </a:rPr>
              <a:t>events </a:t>
            </a:r>
            <a:r>
              <a:rPr lang="en-US" spc="-21" dirty="0">
                <a:solidFill>
                  <a:srgbClr val="231F20"/>
                </a:solidFill>
                <a:latin typeface="+mj-lt"/>
                <a:cs typeface="Calibri"/>
              </a:rPr>
              <a:t>are </a:t>
            </a:r>
            <a:r>
              <a:rPr lang="en-US" dirty="0">
                <a:solidFill>
                  <a:srgbClr val="231F20"/>
                </a:solidFill>
                <a:latin typeface="+mj-lt"/>
                <a:cs typeface="Calibri"/>
              </a:rPr>
              <a:t>held  </a:t>
            </a:r>
            <a:r>
              <a:rPr lang="en-US" spc="-4" dirty="0">
                <a:solidFill>
                  <a:srgbClr val="231F20"/>
                </a:solidFill>
                <a:latin typeface="+mj-lt"/>
                <a:cs typeface="Calibri"/>
              </a:rPr>
              <a:t>each </a:t>
            </a:r>
            <a:r>
              <a:rPr lang="en-US" spc="-21" dirty="0">
                <a:solidFill>
                  <a:srgbClr val="231F20"/>
                </a:solidFill>
                <a:latin typeface="+mj-lt"/>
                <a:cs typeface="Calibri"/>
              </a:rPr>
              <a:t>year </a:t>
            </a:r>
            <a:r>
              <a:rPr lang="en-US" spc="-13" dirty="0">
                <a:solidFill>
                  <a:srgbClr val="231F20"/>
                </a:solidFill>
                <a:latin typeface="+mj-lt"/>
                <a:cs typeface="Calibri"/>
              </a:rPr>
              <a:t>respectively </a:t>
            </a:r>
            <a:r>
              <a:rPr lang="en-US" dirty="0">
                <a:solidFill>
                  <a:srgbClr val="231F20"/>
                </a:solidFill>
                <a:latin typeface="+mj-lt"/>
                <a:cs typeface="Calibri"/>
              </a:rPr>
              <a:t>in </a:t>
            </a:r>
            <a:r>
              <a:rPr lang="en-US" spc="-9" dirty="0">
                <a:solidFill>
                  <a:srgbClr val="231F20"/>
                </a:solidFill>
                <a:latin typeface="+mj-lt"/>
                <a:cs typeface="Calibri"/>
              </a:rPr>
              <a:t>April </a:t>
            </a:r>
            <a:r>
              <a:rPr lang="en-US" spc="4" dirty="0">
                <a:solidFill>
                  <a:srgbClr val="231F20"/>
                </a:solidFill>
                <a:latin typeface="+mj-lt"/>
                <a:cs typeface="Calibri"/>
              </a:rPr>
              <a:t>and  </a:t>
            </a:r>
            <a:r>
              <a:rPr lang="en-US" spc="-21" dirty="0">
                <a:solidFill>
                  <a:srgbClr val="231F20"/>
                </a:solidFill>
                <a:latin typeface="+mj-lt"/>
                <a:cs typeface="Calibri"/>
              </a:rPr>
              <a:t>October, </a:t>
            </a:r>
            <a:r>
              <a:rPr lang="en-US" spc="4" dirty="0">
                <a:solidFill>
                  <a:srgbClr val="231F20"/>
                </a:solidFill>
                <a:latin typeface="+mj-lt"/>
                <a:cs typeface="Calibri"/>
              </a:rPr>
              <a:t>and </a:t>
            </a:r>
            <a:r>
              <a:rPr lang="en-US" spc="-9" dirty="0">
                <a:solidFill>
                  <a:srgbClr val="231F20"/>
                </a:solidFill>
                <a:latin typeface="+mj-lt"/>
                <a:cs typeface="Calibri"/>
              </a:rPr>
              <a:t>the </a:t>
            </a:r>
            <a:r>
              <a:rPr lang="en-US" spc="-13" dirty="0">
                <a:solidFill>
                  <a:srgbClr val="231F20"/>
                </a:solidFill>
                <a:latin typeface="+mj-lt"/>
                <a:cs typeface="Calibri"/>
              </a:rPr>
              <a:t>success </a:t>
            </a:r>
            <a:r>
              <a:rPr lang="en-US" spc="-9" dirty="0">
                <a:solidFill>
                  <a:srgbClr val="231F20"/>
                </a:solidFill>
                <a:latin typeface="+mj-lt"/>
                <a:cs typeface="Calibri"/>
              </a:rPr>
              <a:t>of </a:t>
            </a:r>
            <a:r>
              <a:rPr lang="en-US" dirty="0">
                <a:solidFill>
                  <a:srgbClr val="231F20"/>
                </a:solidFill>
                <a:latin typeface="+mj-lt"/>
                <a:cs typeface="Calibri"/>
              </a:rPr>
              <a:t>both  </a:t>
            </a:r>
            <a:r>
              <a:rPr lang="en-US" spc="-17" dirty="0">
                <a:solidFill>
                  <a:srgbClr val="231F20"/>
                </a:solidFill>
                <a:latin typeface="+mj-lt"/>
                <a:cs typeface="Calibri"/>
              </a:rPr>
              <a:t>initiatives </a:t>
            </a:r>
            <a:r>
              <a:rPr lang="en-US" spc="-9" dirty="0">
                <a:solidFill>
                  <a:srgbClr val="231F20"/>
                </a:solidFill>
                <a:latin typeface="+mj-lt"/>
                <a:cs typeface="Calibri"/>
              </a:rPr>
              <a:t>is proven </a:t>
            </a:r>
            <a:r>
              <a:rPr lang="en-US" spc="9" dirty="0">
                <a:solidFill>
                  <a:srgbClr val="231F20"/>
                </a:solidFill>
                <a:latin typeface="+mj-lt"/>
                <a:cs typeface="Calibri"/>
              </a:rPr>
              <a:t>by </a:t>
            </a:r>
            <a:r>
              <a:rPr lang="en-US" spc="-9" dirty="0">
                <a:solidFill>
                  <a:srgbClr val="231F20"/>
                </a:solidFill>
                <a:latin typeface="+mj-lt"/>
                <a:cs typeface="Calibri"/>
              </a:rPr>
              <a:t>the </a:t>
            </a:r>
            <a:r>
              <a:rPr lang="en-US" spc="4" dirty="0">
                <a:solidFill>
                  <a:srgbClr val="231F20"/>
                </a:solidFill>
                <a:latin typeface="+mj-lt"/>
                <a:cs typeface="Calibri"/>
              </a:rPr>
              <a:t>growing  </a:t>
            </a:r>
            <a:r>
              <a:rPr lang="en-US" spc="-4" dirty="0">
                <a:solidFill>
                  <a:srgbClr val="231F20"/>
                </a:solidFill>
                <a:latin typeface="+mj-lt"/>
                <a:cs typeface="Calibri"/>
              </a:rPr>
              <a:t>number </a:t>
            </a:r>
            <a:r>
              <a:rPr lang="en-US" spc="-9" dirty="0">
                <a:solidFill>
                  <a:srgbClr val="231F20"/>
                </a:solidFill>
                <a:latin typeface="+mj-lt"/>
                <a:cs typeface="Calibri"/>
              </a:rPr>
              <a:t>of businesses </a:t>
            </a:r>
            <a:r>
              <a:rPr lang="en-US" spc="4" dirty="0">
                <a:solidFill>
                  <a:srgbClr val="231F20"/>
                </a:solidFill>
                <a:latin typeface="+mj-lt"/>
                <a:cs typeface="Calibri"/>
              </a:rPr>
              <a:t>and </a:t>
            </a:r>
            <a:r>
              <a:rPr lang="en-US" spc="-13" dirty="0">
                <a:solidFill>
                  <a:srgbClr val="231F20"/>
                </a:solidFill>
                <a:latin typeface="+mj-lt"/>
                <a:cs typeface="Calibri"/>
              </a:rPr>
              <a:t>students  </a:t>
            </a:r>
            <a:r>
              <a:rPr lang="en-US" spc="-4" dirty="0">
                <a:solidFill>
                  <a:srgbClr val="231F20"/>
                </a:solidFill>
                <a:latin typeface="+mj-lt"/>
                <a:cs typeface="Calibri"/>
              </a:rPr>
              <a:t>attending </a:t>
            </a:r>
            <a:r>
              <a:rPr lang="en-US" dirty="0">
                <a:solidFill>
                  <a:srgbClr val="231F20"/>
                </a:solidFill>
                <a:latin typeface="+mj-lt"/>
                <a:cs typeface="Calibri"/>
              </a:rPr>
              <a:t>such </a:t>
            </a:r>
            <a:r>
              <a:rPr lang="en-US" spc="-21" dirty="0">
                <a:solidFill>
                  <a:srgbClr val="231F20"/>
                </a:solidFill>
                <a:latin typeface="+mj-lt"/>
                <a:cs typeface="Calibri"/>
              </a:rPr>
              <a:t>career </a:t>
            </a:r>
            <a:r>
              <a:rPr lang="en-US" spc="-9" dirty="0">
                <a:solidFill>
                  <a:srgbClr val="231F20"/>
                </a:solidFill>
                <a:latin typeface="+mj-lt"/>
                <a:cs typeface="Calibri"/>
              </a:rPr>
              <a:t>days </a:t>
            </a:r>
            <a:r>
              <a:rPr lang="en-US" spc="-13" dirty="0">
                <a:solidFill>
                  <a:srgbClr val="231F20"/>
                </a:solidFill>
                <a:latin typeface="+mj-lt"/>
                <a:cs typeface="Calibri"/>
              </a:rPr>
              <a:t>every </a:t>
            </a:r>
            <a:r>
              <a:rPr lang="en-US" spc="-39" dirty="0">
                <a:solidFill>
                  <a:srgbClr val="231F20"/>
                </a:solidFill>
                <a:latin typeface="+mj-lt"/>
                <a:cs typeface="Calibri"/>
              </a:rPr>
              <a:t>year.  </a:t>
            </a:r>
            <a:r>
              <a:rPr lang="en-US" spc="-17" dirty="0">
                <a:solidFill>
                  <a:srgbClr val="231F20"/>
                </a:solidFill>
                <a:latin typeface="+mj-lt"/>
                <a:cs typeface="Calibri"/>
                <a:hlinkClick r:id="rId4"/>
              </a:rPr>
              <a:t>www.placement.uniroma2.it</a:t>
            </a:r>
            <a:endParaRPr lang="en-US" dirty="0">
              <a:latin typeface="+mj-lt"/>
              <a:cs typeface="Calibri"/>
            </a:endParaRPr>
          </a:p>
          <a:p>
            <a:pPr marL="13079" marR="150953" indent="-545"/>
            <a:endParaRPr lang="en-US" dirty="0">
              <a:latin typeface="+mj-lt"/>
              <a:cs typeface="Calibri"/>
            </a:endParaRPr>
          </a:p>
          <a:p>
            <a:pPr eaLnBrk="1" hangingPunct="1">
              <a:spcBef>
                <a:spcPct val="0"/>
              </a:spcBef>
            </a:pPr>
            <a:endParaRPr lang="it-IT" altLang="it-IT" dirty="0" smtClean="0"/>
          </a:p>
        </p:txBody>
      </p:sp>
    </p:spTree>
    <p:extLst>
      <p:ext uri="{BB962C8B-B14F-4D97-AF65-F5344CB8AC3E}">
        <p14:creationId xmlns:p14="http://schemas.microsoft.com/office/powerpoint/2010/main" val="179686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It's a pilot</a:t>
            </a:r>
            <a:r>
              <a:rPr lang="en-US" baseline="0" dirty="0"/>
              <a:t> innovative </a:t>
            </a:r>
            <a:r>
              <a:rPr lang="en-US" dirty="0"/>
              <a:t>program in performing arts for the mentally handicapped which is gaining traction in Italy. The training program for the mentally disabled was instituted in 2016 at Tor Vergata and is supported by the university and Italian Ministry of University and Research (MIUR). The objective of the program is to offer training to the mentally disabled with mild to severe disabilities in all aspects of theater arts: acting, designing, writing, directing, music, and dance. The training is to empower them by unlocking their inherent talents through the arts and to provide them with a potentially sustainable way of living. The hope is that this approach has a broader application than conventional therapy that is aimed at normal functionality in society; rather it taps into the innate creative powers of each individual to give them dignity with and not despite their illness. </a:t>
            </a:r>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t>12</a:t>
            </a:fld>
            <a:endParaRPr lang="it-IT" dirty="0"/>
          </a:p>
        </p:txBody>
      </p:sp>
    </p:spTree>
    <p:extLst>
      <p:ext uri="{BB962C8B-B14F-4D97-AF65-F5344CB8AC3E}">
        <p14:creationId xmlns:p14="http://schemas.microsoft.com/office/powerpoint/2010/main" val="241552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In </a:t>
            </a:r>
            <a:r>
              <a:rPr lang="it-IT" baseline="0" dirty="0" err="1"/>
              <a:t>order</a:t>
            </a:r>
            <a:r>
              <a:rPr lang="it-IT" baseline="0" dirty="0"/>
              <a:t> to </a:t>
            </a:r>
            <a:r>
              <a:rPr lang="en-GB" sz="1200" b="1" kern="1200" dirty="0">
                <a:solidFill>
                  <a:schemeClr val="tx1"/>
                </a:solidFill>
                <a:effectLst/>
                <a:latin typeface="+mn-lt"/>
                <a:ea typeface="+mn-ea"/>
                <a:cs typeface="+mn-cs"/>
              </a:rPr>
              <a:t>promote new cultural models</a:t>
            </a:r>
            <a:endParaRPr lang="it-IT" baseline="0" dirty="0"/>
          </a:p>
          <a:p>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t>13</a:t>
            </a:fld>
            <a:endParaRPr lang="it-IT"/>
          </a:p>
        </p:txBody>
      </p:sp>
    </p:spTree>
    <p:extLst>
      <p:ext uri="{BB962C8B-B14F-4D97-AF65-F5344CB8AC3E}">
        <p14:creationId xmlns:p14="http://schemas.microsoft.com/office/powerpoint/2010/main" val="400823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t>14</a:t>
            </a:fld>
            <a:endParaRPr lang="it-IT"/>
          </a:p>
        </p:txBody>
      </p:sp>
    </p:spTree>
    <p:extLst>
      <p:ext uri="{BB962C8B-B14F-4D97-AF65-F5344CB8AC3E}">
        <p14:creationId xmlns:p14="http://schemas.microsoft.com/office/powerpoint/2010/main" val="182762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50443" y="9428583"/>
            <a:ext cx="2945659" cy="496332"/>
          </a:xfrm>
          <a:prstGeom prst="rect">
            <a:avLst/>
          </a:prstGeom>
        </p:spPr>
        <p:txBody>
          <a:bodyPr/>
          <a:lstStyle/>
          <a:p>
            <a:fld id="{6843A52E-60B5-4144-AD57-7B4FEC7AC68D}" type="slidenum">
              <a:rPr lang="it-IT" smtClean="0"/>
              <a:pPr/>
              <a:t>15</a:t>
            </a:fld>
            <a:endParaRPr lang="it-IT"/>
          </a:p>
        </p:txBody>
      </p:sp>
    </p:spTree>
    <p:extLst>
      <p:ext uri="{BB962C8B-B14F-4D97-AF65-F5344CB8AC3E}">
        <p14:creationId xmlns:p14="http://schemas.microsoft.com/office/powerpoint/2010/main" val="10902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0" indent="0" algn="ctr">
              <a:buNone/>
              <a:defRPr>
                <a:solidFill>
                  <a:schemeClr val="tx1">
                    <a:tint val="75000"/>
                  </a:schemeClr>
                </a:solidFill>
              </a:defRPr>
            </a:lvl2pPr>
            <a:lvl3pPr marL="914380" indent="0" algn="ctr">
              <a:buNone/>
              <a:defRPr>
                <a:solidFill>
                  <a:schemeClr val="tx1">
                    <a:tint val="75000"/>
                  </a:schemeClr>
                </a:solidFill>
              </a:defRPr>
            </a:lvl3pPr>
            <a:lvl4pPr marL="1371570" indent="0" algn="ctr">
              <a:buNone/>
              <a:defRPr>
                <a:solidFill>
                  <a:schemeClr val="tx1">
                    <a:tint val="75000"/>
                  </a:schemeClr>
                </a:solidFill>
              </a:defRPr>
            </a:lvl4pPr>
            <a:lvl5pPr marL="1828760" indent="0" algn="ctr">
              <a:buNone/>
              <a:defRPr>
                <a:solidFill>
                  <a:schemeClr val="tx1">
                    <a:tint val="75000"/>
                  </a:schemeClr>
                </a:solidFill>
              </a:defRPr>
            </a:lvl5pPr>
            <a:lvl6pPr marL="2285950" indent="0" algn="ctr">
              <a:buNone/>
              <a:defRPr>
                <a:solidFill>
                  <a:schemeClr val="tx1">
                    <a:tint val="75000"/>
                  </a:schemeClr>
                </a:solidFill>
              </a:defRPr>
            </a:lvl6pPr>
            <a:lvl7pPr marL="2743140" indent="0" algn="ctr">
              <a:buNone/>
              <a:defRPr>
                <a:solidFill>
                  <a:schemeClr val="tx1">
                    <a:tint val="75000"/>
                  </a:schemeClr>
                </a:solidFill>
              </a:defRPr>
            </a:lvl7pPr>
            <a:lvl8pPr marL="3200329" indent="0" algn="ctr">
              <a:buNone/>
              <a:defRPr>
                <a:solidFill>
                  <a:schemeClr val="tx1">
                    <a:tint val="75000"/>
                  </a:schemeClr>
                </a:solidFill>
              </a:defRPr>
            </a:lvl8pPr>
            <a:lvl9pPr marL="365752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6734978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8222396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237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886624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90" indent="0">
              <a:buNone/>
              <a:defRPr sz="1800">
                <a:solidFill>
                  <a:schemeClr val="tx1">
                    <a:tint val="75000"/>
                  </a:schemeClr>
                </a:solidFill>
              </a:defRPr>
            </a:lvl2pPr>
            <a:lvl3pPr marL="914380" indent="0">
              <a:buNone/>
              <a:defRPr sz="1600">
                <a:solidFill>
                  <a:schemeClr val="tx1">
                    <a:tint val="75000"/>
                  </a:schemeClr>
                </a:solidFill>
              </a:defRPr>
            </a:lvl3pPr>
            <a:lvl4pPr marL="1371570" indent="0">
              <a:buNone/>
              <a:defRPr sz="1400">
                <a:solidFill>
                  <a:schemeClr val="tx1">
                    <a:tint val="75000"/>
                  </a:schemeClr>
                </a:solidFill>
              </a:defRPr>
            </a:lvl4pPr>
            <a:lvl5pPr marL="1828760" indent="0">
              <a:buNone/>
              <a:defRPr sz="1400">
                <a:solidFill>
                  <a:schemeClr val="tx1">
                    <a:tint val="75000"/>
                  </a:schemeClr>
                </a:solidFill>
              </a:defRPr>
            </a:lvl5pPr>
            <a:lvl6pPr marL="2285950" indent="0">
              <a:buNone/>
              <a:defRPr sz="1400">
                <a:solidFill>
                  <a:schemeClr val="tx1">
                    <a:tint val="75000"/>
                  </a:schemeClr>
                </a:solidFill>
              </a:defRPr>
            </a:lvl6pPr>
            <a:lvl7pPr marL="2743140" indent="0">
              <a:buNone/>
              <a:defRPr sz="1400">
                <a:solidFill>
                  <a:schemeClr val="tx1">
                    <a:tint val="75000"/>
                  </a:schemeClr>
                </a:solidFill>
              </a:defRPr>
            </a:lvl7pPr>
            <a:lvl8pPr marL="3200329" indent="0">
              <a:buNone/>
              <a:defRPr sz="1400">
                <a:solidFill>
                  <a:schemeClr val="tx1">
                    <a:tint val="75000"/>
                  </a:schemeClr>
                </a:solidFill>
              </a:defRPr>
            </a:lvl8pPr>
            <a:lvl9pPr marL="365752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6504982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5699018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910744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582851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22495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1"/>
            <a:ext cx="3008313" cy="4691063"/>
          </a:xfrm>
        </p:spPr>
        <p:txBody>
          <a:bodyPr/>
          <a:lstStyle>
            <a:lvl1pPr marL="0" indent="0">
              <a:buNone/>
              <a:defRPr sz="1400"/>
            </a:lvl1pPr>
            <a:lvl2pPr marL="457190" indent="0">
              <a:buNone/>
              <a:defRPr sz="1200"/>
            </a:lvl2pPr>
            <a:lvl3pPr marL="914380" indent="0">
              <a:buNone/>
              <a:defRPr sz="1000"/>
            </a:lvl3pPr>
            <a:lvl4pPr marL="1371570" indent="0">
              <a:buNone/>
              <a:defRPr sz="900"/>
            </a:lvl4pPr>
            <a:lvl5pPr marL="1828760" indent="0">
              <a:buNone/>
              <a:defRPr sz="900"/>
            </a:lvl5pPr>
            <a:lvl6pPr marL="2285950" indent="0">
              <a:buNone/>
              <a:defRPr sz="900"/>
            </a:lvl6pPr>
            <a:lvl7pPr marL="2743140" indent="0">
              <a:buNone/>
              <a:defRPr sz="900"/>
            </a:lvl7pPr>
            <a:lvl8pPr marL="3200329" indent="0">
              <a:buNone/>
              <a:defRPr sz="900"/>
            </a:lvl8pPr>
            <a:lvl9pPr marL="36575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731628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90" indent="0">
              <a:buNone/>
              <a:defRPr sz="2800"/>
            </a:lvl2pPr>
            <a:lvl3pPr marL="914380" indent="0">
              <a:buNone/>
              <a:defRPr sz="2400"/>
            </a:lvl3pPr>
            <a:lvl4pPr marL="1371570" indent="0">
              <a:buNone/>
              <a:defRPr sz="2000"/>
            </a:lvl4pPr>
            <a:lvl5pPr marL="1828760" indent="0">
              <a:buNone/>
              <a:defRPr sz="2000"/>
            </a:lvl5pPr>
            <a:lvl6pPr marL="2285950" indent="0">
              <a:buNone/>
              <a:defRPr sz="2000"/>
            </a:lvl6pPr>
            <a:lvl7pPr marL="2743140" indent="0">
              <a:buNone/>
              <a:defRPr sz="2000"/>
            </a:lvl7pPr>
            <a:lvl8pPr marL="3200329" indent="0">
              <a:buNone/>
              <a:defRPr sz="2000"/>
            </a:lvl8pPr>
            <a:lvl9pPr marL="365752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90" indent="0">
              <a:buNone/>
              <a:defRPr sz="1200"/>
            </a:lvl2pPr>
            <a:lvl3pPr marL="914380" indent="0">
              <a:buNone/>
              <a:defRPr sz="1000"/>
            </a:lvl3pPr>
            <a:lvl4pPr marL="1371570" indent="0">
              <a:buNone/>
              <a:defRPr sz="900"/>
            </a:lvl4pPr>
            <a:lvl5pPr marL="1828760" indent="0">
              <a:buNone/>
              <a:defRPr sz="900"/>
            </a:lvl5pPr>
            <a:lvl6pPr marL="2285950" indent="0">
              <a:buNone/>
              <a:defRPr sz="900"/>
            </a:lvl6pPr>
            <a:lvl7pPr marL="2743140" indent="0">
              <a:buNone/>
              <a:defRPr sz="900"/>
            </a:lvl7pPr>
            <a:lvl8pPr marL="3200329" indent="0">
              <a:buNone/>
              <a:defRPr sz="900"/>
            </a:lvl8pPr>
            <a:lvl9pPr marL="36575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07/06/2019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6343824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38" tIns="45719" rIns="91438" bIns="45719"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38" tIns="45719" rIns="91438" bIns="4571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80" hangingPunct="1"/>
            <a:fld id="{7F49D355-16BD-4E45-BD9A-5EA878CF7CBD}" type="datetimeFigureOut">
              <a:rPr lang="it-IT" kern="1200" smtClean="0">
                <a:solidFill>
                  <a:prstClr val="black">
                    <a:tint val="75000"/>
                  </a:prstClr>
                </a:solidFill>
                <a:ea typeface="+mn-ea"/>
                <a:cs typeface="+mn-cs"/>
              </a:rPr>
              <a:pPr defTabSz="914380" hangingPunct="1"/>
              <a:t>07/06/2019</a:t>
            </a:fld>
            <a:endParaRPr lang="it-IT" kern="1200">
              <a:solidFill>
                <a:prstClr val="black">
                  <a:tint val="75000"/>
                </a:prstClr>
              </a:solidFill>
              <a:ea typeface="+mn-ea"/>
              <a:cs typeface="+mn-cs"/>
            </a:endParaRPr>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80" hangingPunct="1"/>
            <a:endParaRPr lang="it-IT" kern="1200">
              <a:solidFill>
                <a:prstClr val="black">
                  <a:tint val="75000"/>
                </a:prstClr>
              </a:solidFill>
              <a:ea typeface="+mn-ea"/>
              <a:cs typeface="+mn-cs"/>
            </a:endParaRPr>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80" hangingPunct="1"/>
            <a:fld id="{E7A41E1B-4F70-4964-A407-84C68BE8251C}" type="slidenum">
              <a:rPr lang="it-IT" kern="1200" smtClean="0">
                <a:solidFill>
                  <a:prstClr val="black">
                    <a:tint val="75000"/>
                  </a:prstClr>
                </a:solidFill>
                <a:ea typeface="+mn-ea"/>
                <a:cs typeface="+mn-cs"/>
              </a:rPr>
              <a:pPr defTabSz="914380" hangingPunct="1"/>
              <a:t>‹N›</a:t>
            </a:fld>
            <a:endParaRPr lang="it-IT" kern="1200">
              <a:solidFill>
                <a:prstClr val="black">
                  <a:tint val="75000"/>
                </a:prstClr>
              </a:solidFill>
              <a:ea typeface="+mn-ea"/>
              <a:cs typeface="+mn-cs"/>
            </a:endParaRPr>
          </a:p>
        </p:txBody>
      </p:sp>
    </p:spTree>
    <p:extLst>
      <p:ext uri="{BB962C8B-B14F-4D97-AF65-F5344CB8AC3E}">
        <p14:creationId xmlns:p14="http://schemas.microsoft.com/office/powerpoint/2010/main" val="170605412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spd="slow">
    <p:fade/>
  </p:transition>
  <p:txStyles>
    <p:titleStyle>
      <a:lvl1pPr algn="ctr" defTabSz="914380"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uniroma2.it/" TargetMode="Externa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7.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ahUKEwiLr6OBxv3YAhXMaVAKHSSwB3UQjRwIBw&amp;url=http://www.pearltrees.com/tatum/item96141819&amp;psig=AOvVaw39JiIQCDauZwnyfGc8UwhH&amp;ust=1517328155529151" TargetMode="External"/><Relationship Id="rId13" Type="http://schemas.openxmlformats.org/officeDocument/2006/relationships/image" Target="../media/image7.png"/><Relationship Id="rId3" Type="http://schemas.openxmlformats.org/officeDocument/2006/relationships/hyperlink" Target="https://www.google.it/url?sa=i&amp;rct=j&amp;q=&amp;esrc=s&amp;source=images&amp;cd=&amp;cad=rja&amp;uact=8&amp;ved=0ahUKEwjCvqes3oHYAhUSIewKHcC9CeEQjRwIBw&amp;url=https://filmfreeway.com/FestivalInternazionaledelCinemaPatologico&amp;psig=AOvVaw0Jz-EqCldHkiWwjSX0P3Gl&amp;ust=1513073938760963" TargetMode="External"/><Relationship Id="rId7" Type="http://schemas.openxmlformats.org/officeDocument/2006/relationships/image" Target="../media/image28.jpeg"/><Relationship Id="rId12" Type="http://schemas.openxmlformats.org/officeDocument/2006/relationships/hyperlink" Target="https://vimeo.com/6721199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https://vimeo.com/67211994" TargetMode="External"/><Relationship Id="rId11" Type="http://schemas.openxmlformats.org/officeDocument/2006/relationships/image" Target="../media/image31.png"/><Relationship Id="rId5" Type="http://schemas.openxmlformats.org/officeDocument/2006/relationships/image" Target="../media/image9.png"/><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2ahUKEwjD_eLUuP_YAhVSI1AKHTL2BAQQjRx6BAgAEAY&amp;url=http://economia.uniroma2.it/master-science/ba/perscorso-comune/&amp;psig=AOvVaw2V2-eaVAKfIZILvpNaNDee&amp;ust=151739304613367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www.scuolaiad.i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e8a_gg4zXAhWBvRQKHWTgC-IQjRwIBw&amp;url=http://economia.uniroma2.it/&amp;psig=AOvVaw3fCzowl38nH61QYx_nFhV3&amp;ust=1509029660870447"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campusx.it/roma/" TargetMode="External"/><Relationship Id="rId3" Type="http://schemas.openxmlformats.org/officeDocument/2006/relationships/image" Target="../media/image16.png"/><Relationship Id="rId7" Type="http://schemas.openxmlformats.org/officeDocument/2006/relationships/hyperlink" Target="http://www.laziodisu.it/" TargetMode="External"/><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docs2016.ccd.uniroma2.it/" TargetMode="External"/><Relationship Id="rId5" Type="http://schemas.openxmlformats.org/officeDocument/2006/relationships/image" Target="../media/image18.png"/><Relationship Id="rId10" Type="http://schemas.openxmlformats.org/officeDocument/2006/relationships/hyperlink" Target="http://castelliromani.medialibrary.it/media/ricerca.aspx" TargetMode="External"/><Relationship Id="rId4" Type="http://schemas.openxmlformats.org/officeDocument/2006/relationships/image" Target="../media/image17.png"/><Relationship Id="rId9" Type="http://schemas.openxmlformats.org/officeDocument/2006/relationships/hyperlink" Target="http://www.agevola.uniroma2.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5000" contrast="11000"/>
                    </a14:imgEffect>
                  </a14:imgLayer>
                </a14:imgProps>
              </a:ext>
              <a:ext uri="{28A0092B-C50C-407E-A947-70E740481C1C}">
                <a14:useLocalDpi xmlns:a14="http://schemas.microsoft.com/office/drawing/2010/main" val="0"/>
              </a:ext>
            </a:extLst>
          </a:blip>
          <a:srcRect t="11808" b="11806"/>
          <a:stretch/>
        </p:blipFill>
        <p:spPr>
          <a:xfrm>
            <a:off x="0" y="-1"/>
            <a:ext cx="4584287" cy="3804249"/>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9713" y="-1"/>
            <a:ext cx="4584287" cy="337449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712" y="3345838"/>
            <a:ext cx="4584287" cy="3493697"/>
          </a:xfrm>
          <a:prstGeom prst="rect">
            <a:avLst/>
          </a:prstGeom>
        </p:spPr>
      </p:pic>
      <p:pic>
        <p:nvPicPr>
          <p:cNvPr id="1026" name="Picture 2" descr="Risultati immagini per ro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4248"/>
            <a:ext cx="4584287" cy="305375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7" cstate="print">
            <a:extLst>
              <a:ext uri="{28A0092B-C50C-407E-A947-70E740481C1C}">
                <a14:useLocalDpi xmlns:a14="http://schemas.microsoft.com/office/drawing/2010/main" val="0"/>
              </a:ext>
            </a:extLst>
          </a:blip>
          <a:srcRect l="5312" t="13352" r="7159" b="19855"/>
          <a:stretch/>
        </p:blipFill>
        <p:spPr>
          <a:xfrm>
            <a:off x="2949581" y="3157269"/>
            <a:ext cx="3269411" cy="957532"/>
          </a:xfrm>
          <a:prstGeom prst="rect">
            <a:avLst/>
          </a:prstGeom>
        </p:spPr>
      </p:pic>
      <p:sp>
        <p:nvSpPr>
          <p:cNvPr id="3" name="CasellaDiTesto 2"/>
          <p:cNvSpPr txBox="1"/>
          <p:nvPr/>
        </p:nvSpPr>
        <p:spPr>
          <a:xfrm>
            <a:off x="4865574" y="5942179"/>
            <a:ext cx="3972562" cy="707886"/>
          </a:xfrm>
          <a:prstGeom prst="rect">
            <a:avLst/>
          </a:prstGeom>
          <a:noFill/>
        </p:spPr>
        <p:txBody>
          <a:bodyPr wrap="none" rtlCol="0">
            <a:spAutoFit/>
          </a:bodyPr>
          <a:lstStyle/>
          <a:p>
            <a:pPr algn="ctr"/>
            <a:r>
              <a:rPr lang="it-IT" sz="2000" dirty="0" err="1" smtClean="0">
                <a:solidFill>
                  <a:schemeClr val="bg1"/>
                </a:solidFill>
              </a:rPr>
              <a:t>Monika’s</a:t>
            </a:r>
            <a:r>
              <a:rPr lang="it-IT" sz="2000" dirty="0" smtClean="0">
                <a:solidFill>
                  <a:schemeClr val="bg1"/>
                </a:solidFill>
              </a:rPr>
              <a:t> Erasmus Network Meeting</a:t>
            </a:r>
          </a:p>
          <a:p>
            <a:pPr algn="ctr"/>
            <a:r>
              <a:rPr lang="it-IT" sz="2000" dirty="0" smtClean="0">
                <a:solidFill>
                  <a:schemeClr val="bg1"/>
                </a:solidFill>
              </a:rPr>
              <a:t>Villa Mondragone – </a:t>
            </a:r>
            <a:r>
              <a:rPr lang="it-IT" sz="2000" dirty="0" err="1" smtClean="0">
                <a:solidFill>
                  <a:schemeClr val="bg1"/>
                </a:solidFill>
              </a:rPr>
              <a:t>June</a:t>
            </a:r>
            <a:r>
              <a:rPr lang="it-IT" sz="2000" dirty="0" smtClean="0">
                <a:solidFill>
                  <a:schemeClr val="bg1"/>
                </a:solidFill>
              </a:rPr>
              <a:t> 7</a:t>
            </a:r>
            <a:r>
              <a:rPr lang="it-IT" sz="2000" baseline="30000" dirty="0" smtClean="0">
                <a:solidFill>
                  <a:schemeClr val="bg1"/>
                </a:solidFill>
              </a:rPr>
              <a:t>th</a:t>
            </a:r>
            <a:r>
              <a:rPr lang="it-IT" sz="2000" dirty="0" smtClean="0">
                <a:solidFill>
                  <a:schemeClr val="bg1"/>
                </a:solidFill>
              </a:rPr>
              <a:t> 2019</a:t>
            </a:r>
            <a:endParaRPr lang="it-IT" sz="2000" dirty="0">
              <a:solidFill>
                <a:schemeClr val="bg1"/>
              </a:solidFill>
            </a:endParaRPr>
          </a:p>
        </p:txBody>
      </p:sp>
    </p:spTree>
    <p:extLst>
      <p:ext uri="{BB962C8B-B14F-4D97-AF65-F5344CB8AC3E}">
        <p14:creationId xmlns:p14="http://schemas.microsoft.com/office/powerpoint/2010/main" val="3415876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1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rol 1"/>
          <p:cNvSpPr>
            <a:spLocks noChangeArrowheads="1" noChangeShapeType="1"/>
          </p:cNvSpPr>
          <p:nvPr/>
        </p:nvSpPr>
        <p:spPr bwMode="auto">
          <a:xfrm>
            <a:off x="3295650" y="6635750"/>
            <a:ext cx="314483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28" name="AutoShape 2" descr="data:image/jpeg;base64,/9j/4AAQSkZJRgABAQAAAQABAAD/2wCEAAkGBxQSEhQUEBQVFBQUFBUUFBQVFBQUFBQUFxQWFxcUFRQYHCggGBolHBQVITEhJSkrLi4uFx8zODMsNygtLisBCgoKDg0OGhAQGiwkHyQsLCwsLCwsLCwsLCwsLCwsLCwsLCwsLCwsLCwsLCwsLCwsLCwsLCwsLCwsLCwsLCwsLP/AABEIAJABXQMBEQACEQEDEQH/xAAbAAEBAQEBAQEBAAAAAAAAAAABAAIDBQQGB//EAEAQAAEDAQQGBwYEBQMFAAAAAAEAAhEDBBIhMQVBUWFxkRNTgaGxwfAGFBUiUtEyQuHxI3KSorIzQ2JEVIPC0v/EABoBAQEBAQEBAQAAAAAAAAAAAAABAgMEBQb/xAAzEQACAgEDBAACCQMFAQAAAAAAAQIREgMhUQQTMUEUYSIyQlJxkbHB0SMk8GKBgqHhBf/aAAwDAQACEQMRAD8AwAv3R+VGEBoBSwMKAoSwMIBAUsCGqWBhAICgNQgKEsDCWChSwMIChQDCAYQowhBhQFCAVCjCAoUAwgGEBQpZRhCCAgGEsFCAoUBQllEBAMKAoQDCgGEBQgKEKMIChQFCoEBCniwvZZihhSxQwlkG6pZRAQhQgNAKAQEsDCWBAUsFCgGEBQgG6gG6oBhLBQgEBQowlgrqWBuqAQEAwgKFLAwhBhSynx20EVKJBgX3NdliHMJieLWrz6zanBrmvzR20qcZJ8foz7YXezjRQgGEBQgGEKUKEGEsogIBhQFCFKEFFCAYQpQpZaGEsUUJYobqhTxrq9pzENQDChKKEAwgGFLAwoBhAN1AIClkGEAwgKFLKMJZBhQpQgGEAwgKFAMIBhAUKWBhLBQoBhAMJYPmt9OQ2NTg7+kE+S8/UeF8t/yO+hs3+X5n1ALqmcmqKFogwlgYUFFCAoQtGoUsUUJZRhSy0MJYooQFCChhCldQFCAYQtFCgo8e6vZZzooSwICWBhSyCAgGFAMIChLIahQEGpYNXVAV1AMIBhQFCWBhSwUJYGEsowpYKEAwlgQ1SwUJYGEBQoBhC0fLXf8AxqTdrKrv6bg/9155y/qxj8n+38neEH2Zz4cV+d/wfWW4+uK3pv6KsxNfSYwt2YorqtgbqhaGEFDCCiuqFoYQDCWKKFLKMJYooSxRQllooSxRQlihhSy0UJYo8eF67OQwlihhLAgJZBhLBQoBhAN1CDClgYSyCApZRhBQwoChLAwlgoUsDCAoQDCgoYQUUJZaGEsUN1Sy0N1LLQ3VLFFCCj469E+8UnahTrjtJoEeBXjm/wC5iv8AS/1R7YJLo5/Ocf8ApS/k+25r290fuu8X9Jo80l9FMYW7M0MK2KKFLFDdSxRQpZaGEsUUIWhupZKGFCooQpQgGEBQgKEBXUA3UstHjwvVZyEBSwICWQQEsUMJZChSxQwlihhLFDClkoYSy0MJZKGFLLRQlihupYxG6llxK6pYxG6llxG6pYobqWKG6pZaG6liiupYxG6pZcRupYorqlihupZaGpTwpnfU8GLxt31X/H9z1pf23/L9kMYEcCPA9xnsXScsdWL52/dHOMctOS43C6u9nGhuqChuqiihBQ3UsUV1SxRXUstDCWKGEstFCWKIBSxQwlloISxRQliihSxQwlijxoXos50ICWKEBLJRoBSxRAJYo1CWKKEslCAlihhSxRoBLLQgJYSGFLLQhqWKGFLLQ3UsUMJYorqlihuqZFxG6mQxG6mQobqmRaG6mQxG6llorqmQobqWKK6llo6V2fLS/wDJ4tC8UZf3T/A9ji/hY/izjVwEjGMY27RyXXqd4XxucdDae/s00giRiDlwXWE1ON8nKUMXQwtWShATIuJXVMhiN1Mi4lCWMSupYoYUsYlCWWhhLJiUJZaKEsUUJYooSxRQliihSxR40L0WcqGEsUICWKGEsUIClijQCWKGEsYjCljEYUyGJoBMi4iApkMTQamRcTtZ7M583RkuGr1ENLeR30umnq/VNNsjiSA0mMCj6rTSTb8hdLqN0kZq0HN/ECFqGtCauLszPRnB1JUYureRzxK6mRcTbaZ2LD1EvLNrTb8I9Cx2BpALic8RlAXg1+snGTUaPdo9JBxTlZ9tXRtMthmDtRknXrXkh1utGVy3R6J9HpuNRVM8ptkcXXYM8F9R9TBRys+fHppOWNH0v0dEQZOvYvPHrb8o7y6KvDN09F4S5wA3YrEuv3qMTUeh+8zVmsjPmvfNvyjgs6vU6rrHY3p9Npq73OzbLSgAgztk965vqNe20za6fR8UYdo5mok47slpdbq+0jPwmn6NWwBrmgRgyoN2Iprz6bcpJvk7zSUaR5FSnIIORwX2m7R8esWfPYHyC05sP9p+x8V5+nnTcWdtaN1JH1Fi9OavY4Yv2EK2ShhMhiUJYoYSxRQmQooSxRQliihLFFCWKGEsUEJYooSxRQpYoYSynjBq72Yo1dSxQhqZChuqWMRupYxG6pYoQ1LFDdSxRoNUstHRlKVzlqpHSOk5H1UbO38x5LzamvP7KPVDp4V9Jn0U7MzeV55dRrHePT6XB9TCGD5cl5pZar+kd41BVEKdbGT+6S06WKLGftnR9URjju/dYjBpmnNUfDXp3scivdparhseTV0lPcyKLVvvTW5jsQfhHam+BGA7Fxksnfk7RdKvBl9pdlI4rUdGFXRiWrK6OjLaRl3LL6aMt2XvteDp706Ig5clz7MVvZ07kn6MXyFqosm5kmcye9a8eCefJU3XfwlJLLyRUvBTOtKpUDQdGuFK+RbOdaXFsb+8fosxajqbiScoUjmaK9fePL2OTxrXW6KqHjLNw2tOY9awuMvrWaS+jR7QpNIkOmQCDtBxBXTvOtkRaC5PopFggxl6xXGb1ZJqzvGOnHwjr7wIIAGK5rSd5NnTuKqOdYgx8oEbMPBdNPJXTZznGLq0iqNaYwASM5pvdiUINLZHM2dsfiC6LXnfg5vp9OvJyq0wIgztXbT1JSu1Rw1NOMUqdnOF1s5UUJYokslEliihLFFCWWihQUUJYo8q4uuZvtGi1sYTKwpSveiuEK2snAalqLl7MyUfskAtWYxOpfhEBccXd2ds1VUEjYtb8kbVeClUw2CtmKNBLFCCsm02joHrLijebNB6y4oqmzfSLLgb7jE1FMB3BbUUcLNR1TXSKdsvcFtaFl6ZpapovlZUaNOVmTC2roy8b3DJatPyY3XgS861FGPoOUvYtedqjhEqnJmg47Vn6K9GvpP2KWhTIonZGmkELTdGUrJ5yXnv+pZ2r6FDeXemc8kePpxggGNd06s8QsST8i1Rz9nrYRNNxwxLfNvmiCdHttIWmmVNC4bFU2RpWLQEbfoKMfZQikHBeiAVcm/BFFICArk0ZxiF1XNkwRpphZdtm41FUjVR05rME4M1Nqa3MNA1ytuU/RzUIeyuBO5Kg9ON+QLBtTN8B6S5C6tZGe2hDQsubKoI8YL1bGbbNKbAQFLFGgFLBqFClKEbEoR7iEYRK2ZogrZKGVCEXgZkDtSmy2l5Dpm/UOYVxlwMlybbUByI5hZaaCaNF4GZCiTLaRdINo5pT4CkuTItTMrw9b0enLgqnH0xNqbtUwfBc0cn28DIHtwW46TfsxLVr0cTbjw3QunZiY7zNMtpKy9JI1HVcjXvp3LPaNdwqlpcdfkrGMV6EpSfsz7yRr71e2peiObj7Nt0hwKnYJ30b+IbhzKz2Pma7/yGtavlvZR5H7Lxa0cZ7Hr0ZZIy3SO4d69vZTVpnjWtTqj5tKWy9TIu7+RWJ6FLydFq36PGDiDIOI1+a8vo6n6SyaQa9ovfKYg4ZEbPFdoxlJWjLlGLpn0i1Nj7AphIucaOZtjQdccsdi2tOTMOaRttradqj0pI0tRHTpws9uRXNF0wV7cjPciRqhXCRHOIdKEwkTuR5I1RtTCQepHkya4Wlpsj1UPTBTtyL3Il0qYF7iLpFMS5l0iYsmaPzQed/NfSaR4k2PSnaphEOcuR6Q7TzUxRcmIqbVHHgqkvZF+/uVUSOXzNCqVMEXuy9s0ytxKzKBqOovasTaCi0yPV+Re9O29ydmIeu/RG0O28oCq0kjMtVs5uqHaV0x2OWW5gtVQdp+DbWDM5bFiV+EbjXloyQtpbbmG97RTvKtIlsTilUQrqhRTFIrk2aBWcEXNjfTBF7jqjQqnas9uPBVrT5K8mKHck3ZnitVXgw5N+RQWxaEe4To0SFlRNZnS98naV8/q1Wp/t/J7umdwPmsFYGWuzYeY1FdOnblHHga9Rllydq4F3AL0YM83ciePTGrYS3kcD2iD2r5rWLaPcnaTPooPLSNmtahqYSszOGUaPTB2ZFfRVPc8OUlsaPFXBDuS9kw89aNIKbRtroUcEzS1WjQqpgR6ll0p2pijLkyFQpjEWyvnalIWzQqFZxRpSIu7EooB29GvkE1yaFQjepimXNoukTAmZ/M/iVXrHc19XCPB87OXJHSVU/wC47nCqhFeg5yfsRpGr1juaYx4JnLkviFXrHcymMeBnLkfiNXrHcymMeBnLkfiFXrHc1MY8EzlyJ0lVOdR2GGaKEV6K9Sb9iNJVYjpHc/NMIXdDuSqrD4hV6x3NMY8EzlyPxCr1juZVxjwTKXJDSFXrHcylR4GUuR+IVesdzUxjwXKXInSFXrHcypjHgZy5D3+r1juZVqPBMpcj7/V6x3NSo8FylyPv9XrHc0xjwMpcl7/V6x3NMY8EylyIt1X63c0qPBrKXIi31frdzKlR4GUuR9/q/W7mm3At8l7/AFesdzKVHguUuRGkKv1u5qVHgZS5EW+r9buaVHgKUuSGkavWO5lTGPBrOXJfEav1u5lWo8EylVWPv9X63cypS4Fvk9fQdsc5tQOcTBaRJ2z9l83/AOhFXF/ifR6GX1kGkbw+ZhIJwJBXk0NTtzUn49ns1dN6um4rz6PIOkav1u5r7uMX6PhZSPR9nqvSOLHnFxBBOvCCB2AL4vWxUNTb2v8Aw+x0cnLTp+n/AOn6G0WIheNSPW4nkaSZUa2abnC7m0HAjaN4Xu6PXjF4T8Px8meHqtFtZx8+/meQNKVesdzX18Yv0fNzkvYfFavWO5qYRu6C1JVVj8Uq9Y7mrjHgmUuS+K1esdzSlwTJkdLVesdzTGPAylyaGl6w/wBx3NRwg/KNKc14YfFqvWOTGPBMpcl8Xq9Y7uTGPBc5cj8Xq9Y7uTGPAylyQ0xV6w9ymMeBlLkvjFbrD3fZMY8FylyJ0xW6w9ymMeCZS5Pz8r0HIbxQbESgoQUIV7eqClAIcoKEuPoFUUV7igor2xAbkoQpO9QDO9AV/ehRD1ADXqgmv3qA0XxrUFje9YhQoXlALjs70BX0BByEEulClekfshRa/f3SoVWffoOsQ8g/mb4Efcrx9dG9NPhnr6KX9RrlHvGneBByK+SfVW25+e0jZi0zIAyMzn2L6nRa+UcH5X6Hzeu0almvD/U4WaoWkEE7QADBIxGevAwRBU6vSjqNZP3Xlex0urLTTS4+fo/RWb2sqs+WoxtQf8hDuF4HHkvIv/n3vGZ6vj6dSgfT8XbV/wCnqNd/w+ccsFxfTzjtlH86Oy14y3xf5X+h+fpMp1ah6Mh0z8rXNgRmXGcB24YyvpdNq6lVNf7+T53U6cLuHniqO9ZlNjTAa7a7IcGzq35ncvVv9Z/5+J5P9Mfz/g8gWhtRoezBurUe1c4aqnTj4/zydtXQlpNxn5/zwda1Isu3vzNvgTjdJIBI1ZFXS14akpRi947MxqaMoRjJ+ziX9q7nIjUCgJz/AFMoUmO1AeuSAgfX6oAnfCAS/tQUZJlQM5OoLucVqB0HqULmTqJ38kCmXR7lLGRXN2SWMuSu8UsWiDMf1Sw3sadTIzBSyKRljduCWab4G6dnhKWS0LaeOUwljJGru5LGxm7lh4eSlixj958kspesD5qZAHNjb3+SWU1HkM0shNHPiljyJZjIw4ZqCxc31khbRny34/sljYRlrPJLHkWv2d0FSy0cxUV2FM6xt+/kpYSMx98irYNse5pBp/i1AnA7l5uqV6TSPR0rrVTfg/WUKgOHSfNAJHQmRuxcNa+J9I+4sPmfXYNButdTo2ugES9zm3brQcSA04nLXrUWo9N5LyJQjNV6P0Fp9gLGxpa591z2hrHOc29eBEvF8kE45ARB7U1Oq1JqmzEOm04O0v3Pgq6DtdlaW0aTS2D/ABKTKLnfzYsLp7Eern9Zv8zWGP1TwbU62Fgp9LUuOdNXpKtQ1HiCLpfEhsxgI8lYRgpqTW3Bmbm4uKdM/J2SnSYytXpUmjoHNY6HEyHOuSDMATMgxkvd8dpRf1WeN9FrTjTmfJ8XqV56LBsEhuDnOaJEjDOQdhELhrdW9R7bI66HSLTW+7Pp9ltGVaj6dKizp77pqNEtbRaTg578rsCZ1ZZrlp68oKouj06uktWVz39H772i9kmul1jDz0bCXMkOBayBFMnGcSYxmcFroNaOnqyc/t1ucOt0XPTSj9n0fg3BpM48wvvnxLNkAbeyPNC7GWGZn9UoJ2BO2SPW/wAkCoW47eWKEAuGoO7RA7ckotm7rTn5jzUKggazGz5v1QHrBgXvxR8XJmDT9QFijSlQOpiNR4oVSdmIj8o7isM159nN7SfWKy2bi0jnUa7dxAxWW2ai4nF1N2vHDWpudFKJyLHbef7KbnROPBdC7UR2qDOKHo3D0ECkmLWH90JaYXSDF2e9DVoZcdSC1yDQc4k8JULtyBaNnrgqS/mJ4dsISyBOWPLBQ1Z0En9EMthr8oVsyRB2kDdl3qGrG9rGP9JUNZGW4HIeuKBMJGvyhQ1ZHcByx4oDQEAYDwJ70LaN6sifWxTcZI9LQ9psrSDaG1XGMmtbHHNePW0teW0WqPboa2hDdp2fpqOkrLaDcpU6lJwBLS51Mh2USHYO4Xm8V4NXptTSVvf8D36XVaeq6W34np2C11bLkGgnF135wQDEOafmbmMsMc15XuelbHpP9oOmEV7Myo0Yhxulk4YBrpIPZqWaNJs9F+laFQ031acupm9TMtJY4iCRlqUopitpWzOqtquNUPYHBoD3BhvCDeptddduJBjUlCz8PpXQFFzqjmvwqvvVGtfUYx2JcC5hkEgldNn5RndeD49Cezdia8CvUrNbBhrari2TM3hG86jnmpLxsgnufpdF6LNJ9ajZC65XqF5c8gsay5ALSwfOJjAu28FlqkjS3Z+poxQb8w+YMgvLm4wBLi0ZDDuCxFNuqNScUrs/jektG1atWq5lMhj6r3MwEhpcSAcNmpfpdPUjGCTe9H5zUg5SbS9nJ2hbThFJ533Mv6Vpa2nyZ7U+DI0LaCf9GpycCr3ocoj0tTgvg1pbiaFX+7wV70H7Q7U+DnVs1YYOpvAOctP2WlOL8My4yXo4uLtYdwA+5WrRncCwxt/mkd6tozYdG4/SgyR6Hvbdq9HdR83syAWxu1O6ivRkPvTdZHep3EO1IyazDtUyiXCaIVGcPBS0MZhfbtHJS0XGXAuqt2q2iKMuBbUG3wS0RxZ0EFXYy7Qmm3YEpEUpcmXWZpz5zHgUcEyrVkiZQZxjfKYor1JiGNjCO9KRMpezm+o3YDyWW4m1GfJwdUZ9PcIWbR0UZ8mQ5moDw81LRamUtOWHaoaWS8nB7hqzHEjjhKjOkbBxIyg7pMclDSa9nJ1YYTI4EQjNKPB1baQBr7lA4WItE8NmKtmMKNQ06iO/lKWiVIiA0YDDbIx7lbQqT8/5/wBm7zcPlx1HAHxUtGcZcmHvGWM+taWbUWba4k4z5KMqRzqNHbsxH3Tc0cmuOokbD8wPPUo6apmk63/c++npW0AXRVedzntqAcA8GFxfT6T8xR3j1OrFbSO7PaS1sbHSvicv4bRO3ALHwmj939Tfxet9451NOWhwh1TD+Vk9hDZ7VfhdFfZJ8Xqv7TMU9JVQ6W1XBw4jxV7Gk9sUR9RqrfJjV0xaHwalZ7i3FpvGR2ArS0NNeIoy+o1H5k/zOT9IViP9V8jbqO0LPw+l91Gl1Op95mPiFc51DIxnEn/HzWo6EI7qKJLqJS8yZ9TdOWhuVZ47CB3tKdmD8oytaS8SOjvae2DKtUPC7z/Cp8Pp/dNrqJ/eKj7WWoz/AB6wwwwYQeQU7Gn90r19RfbOj/aW1/8AcVDxY37K/D6f3TPxOo/tHN+nbV1wPFrMf7U7MOB35cnRun64/wBwDsH/AMq9mHBFrT5Cp7S2hwLekEHCbjTjuMItDTRXr6lHze+1Nd128sZP+K6YI4d5nmdnPD9F0MGiQNx4+KWKZljMc+SWVv5Gge3tSyNAPWGPNLGwtZvPr1qUI2jTBjJd91SN34R1yy7o80s5+T6KbjvHJaTOUkjox+ZM81UzDVm+lGuVcjODMG6dePCCpaNLJIHMByM7QfuFCp090cfcZ/NGuBJTE6/EV6MmyOnDvSi96NF7s7jGGf3WcS92Jv3V2oDmJVpme7E5vouGcDko0bjOMvBnHaOyJWaOqdHF1Ak4uOOrHHghVLYmUiPzYHUcPJTctp+jRvDKD62IEzV92YABjHWOSlbFvc5NLwfmAM64AjvQtxOtMTmIG8rRzk6Wx0puaIwHYCVWc2pNHa8N4PLuVtHOpmQ5usZ7PFNhUvRk0hjAInWCMVNjopNeWcnUv5uJJPOCpRvuAygZiP8ALHgSEDmjbhdyb5pQU4saU7s9px7ESI5pHXoBP4ZO4+atHN6mxp9nGs5avlPirRharOjaeGA5CPEJQ7lM4GmZ/CBtJ/QqUdO6l7OXuXAcC9p7ipgaXULj9B92jMd8+JVoncs6VGDWJwyET3FQRkzJojCGnHYT4yhVPkyZBi5I1ayENbM+ao2DN13C677LNm0rR1x1N5ktVsmK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1" name="Segnaposto contenuto 4"/>
          <p:cNvSpPr>
            <a:spLocks noGrp="1"/>
          </p:cNvSpPr>
          <p:nvPr>
            <p:ph idx="4294967295"/>
          </p:nvPr>
        </p:nvSpPr>
        <p:spPr>
          <a:xfrm>
            <a:off x="307975" y="964326"/>
            <a:ext cx="6280150" cy="3230563"/>
          </a:xfrm>
        </p:spPr>
        <p:txBody>
          <a:bodyPr>
            <a:normAutofit fontScale="25000" lnSpcReduction="20000"/>
          </a:bodyPr>
          <a:lstStyle/>
          <a:p>
            <a:pPr algn="just">
              <a:buClr>
                <a:srgbClr val="005400"/>
              </a:buClr>
              <a:buFont typeface="Wingdings" panose="05000000000000000000" pitchFamily="2" charset="2"/>
              <a:buChar char="q"/>
            </a:pPr>
            <a:r>
              <a:rPr lang="it-IT" altLang="it-IT" sz="6400" b="1" dirty="0" err="1"/>
              <a:t>University</a:t>
            </a:r>
            <a:r>
              <a:rPr lang="it-IT" altLang="it-IT" sz="6400" b="1" dirty="0"/>
              <a:t> Sports Centre (CUS) Tor </a:t>
            </a:r>
            <a:r>
              <a:rPr lang="it-IT" altLang="it-IT" sz="6400" b="1" dirty="0" smtClean="0"/>
              <a:t>Vergata</a:t>
            </a:r>
          </a:p>
          <a:p>
            <a:pPr algn="just">
              <a:buClr>
                <a:srgbClr val="005400"/>
              </a:buClr>
              <a:buFont typeface="Wingdings" panose="05000000000000000000" pitchFamily="2" charset="2"/>
              <a:buChar char="q"/>
            </a:pPr>
            <a:endParaRPr lang="it-IT" altLang="it-IT" sz="6400" b="1" dirty="0"/>
          </a:p>
          <a:p>
            <a:pPr algn="just" eaLnBrk="1" hangingPunct="1">
              <a:buClr>
                <a:srgbClr val="005400"/>
              </a:buClr>
              <a:buFont typeface="Wingdings" panose="05000000000000000000" pitchFamily="2" charset="2"/>
              <a:buChar char="q"/>
            </a:pPr>
            <a:r>
              <a:rPr lang="it-IT" altLang="it-IT" sz="6400" b="1" dirty="0"/>
              <a:t>Tor Vergata </a:t>
            </a:r>
            <a:r>
              <a:rPr lang="it-IT" altLang="it-IT" sz="6400" b="1" dirty="0" err="1"/>
              <a:t>Sailing</a:t>
            </a:r>
            <a:r>
              <a:rPr lang="it-IT" altLang="it-IT" sz="6400" b="1" dirty="0"/>
              <a:t> </a:t>
            </a:r>
            <a:r>
              <a:rPr lang="it-IT" altLang="it-IT" sz="6400" b="1" dirty="0" smtClean="0"/>
              <a:t>Club</a:t>
            </a:r>
          </a:p>
          <a:p>
            <a:pPr algn="just" eaLnBrk="1" hangingPunct="1">
              <a:buClr>
                <a:srgbClr val="005400"/>
              </a:buClr>
              <a:buFont typeface="Wingdings" panose="05000000000000000000" pitchFamily="2" charset="2"/>
              <a:buChar char="q"/>
            </a:pPr>
            <a:endParaRPr lang="it-IT" altLang="it-IT" sz="6400" b="1" dirty="0"/>
          </a:p>
          <a:p>
            <a:pPr algn="just" eaLnBrk="1" hangingPunct="1">
              <a:buClr>
                <a:srgbClr val="005400"/>
              </a:buClr>
              <a:buFont typeface="Wingdings" panose="05000000000000000000" pitchFamily="2" charset="2"/>
              <a:buChar char="q"/>
            </a:pPr>
            <a:r>
              <a:rPr lang="it-IT" altLang="it-IT" sz="6400" b="1" dirty="0"/>
              <a:t>Garden Golf </a:t>
            </a:r>
            <a:r>
              <a:rPr lang="it-IT" altLang="it-IT" sz="6400" b="1" dirty="0" err="1" smtClean="0"/>
              <a:t>University</a:t>
            </a:r>
            <a:endParaRPr lang="it-IT" altLang="it-IT" sz="6400" b="1" dirty="0" smtClean="0"/>
          </a:p>
          <a:p>
            <a:pPr algn="just" eaLnBrk="1" hangingPunct="1">
              <a:buClr>
                <a:srgbClr val="005400"/>
              </a:buClr>
              <a:buFont typeface="Wingdings" panose="05000000000000000000" pitchFamily="2" charset="2"/>
              <a:buChar char="q"/>
            </a:pPr>
            <a:endParaRPr lang="it-IT" altLang="it-IT" sz="6400" b="1" dirty="0"/>
          </a:p>
          <a:p>
            <a:pPr algn="just" eaLnBrk="1" hangingPunct="1">
              <a:buClr>
                <a:srgbClr val="005400"/>
              </a:buClr>
              <a:buFont typeface="Wingdings" panose="05000000000000000000" pitchFamily="2" charset="2"/>
              <a:buChar char="q"/>
            </a:pPr>
            <a:r>
              <a:rPr lang="it-IT" altLang="it-IT" sz="6400" b="1" dirty="0"/>
              <a:t>«</a:t>
            </a:r>
            <a:r>
              <a:rPr lang="it-IT" altLang="it-IT" sz="6400" b="1" dirty="0" err="1"/>
              <a:t>Archelogia</a:t>
            </a:r>
            <a:r>
              <a:rPr lang="it-IT" altLang="it-IT" sz="6400" b="1" dirty="0"/>
              <a:t> per Roma» </a:t>
            </a:r>
            <a:r>
              <a:rPr lang="it-IT" altLang="it-IT" sz="6400" b="1" dirty="0" err="1" smtClean="0"/>
              <a:t>Museum</a:t>
            </a:r>
            <a:endParaRPr lang="it-IT" altLang="it-IT" sz="6400" b="1" dirty="0" smtClean="0"/>
          </a:p>
          <a:p>
            <a:pPr algn="just" eaLnBrk="1" hangingPunct="1">
              <a:buClr>
                <a:srgbClr val="005400"/>
              </a:buClr>
              <a:buFont typeface="Wingdings" panose="05000000000000000000" pitchFamily="2" charset="2"/>
              <a:buChar char="q"/>
            </a:pPr>
            <a:endParaRPr lang="it-IT" altLang="it-IT" sz="6400" b="1" dirty="0"/>
          </a:p>
          <a:p>
            <a:pPr algn="just" eaLnBrk="1" hangingPunct="1">
              <a:buClr>
                <a:srgbClr val="005400"/>
              </a:buClr>
              <a:buFont typeface="Wingdings" panose="05000000000000000000" pitchFamily="2" charset="2"/>
              <a:buChar char="q"/>
            </a:pPr>
            <a:r>
              <a:rPr lang="it-IT" altLang="it-IT" sz="6400" b="1" dirty="0" err="1"/>
              <a:t>Botanic</a:t>
            </a:r>
            <a:r>
              <a:rPr lang="it-IT" altLang="it-IT" sz="6400" b="1" dirty="0"/>
              <a:t> </a:t>
            </a:r>
            <a:r>
              <a:rPr lang="it-IT" altLang="it-IT" sz="6400" b="1" dirty="0" smtClean="0"/>
              <a:t>Garden</a:t>
            </a:r>
          </a:p>
          <a:p>
            <a:pPr algn="just" eaLnBrk="1" hangingPunct="1">
              <a:buClr>
                <a:srgbClr val="005400"/>
              </a:buClr>
              <a:buFont typeface="Wingdings" panose="05000000000000000000" pitchFamily="2" charset="2"/>
              <a:buChar char="q"/>
            </a:pPr>
            <a:endParaRPr lang="it-IT" altLang="it-IT" sz="6400" b="1" dirty="0"/>
          </a:p>
          <a:p>
            <a:pPr algn="just">
              <a:buClr>
                <a:srgbClr val="005400"/>
              </a:buClr>
              <a:buFont typeface="Wingdings" panose="05000000000000000000" pitchFamily="2" charset="2"/>
              <a:buChar char="q"/>
            </a:pPr>
            <a:r>
              <a:rPr lang="en-US" sz="6400" b="1" dirty="0"/>
              <a:t>Music</a:t>
            </a:r>
          </a:p>
          <a:p>
            <a:pPr algn="just">
              <a:buClr>
                <a:srgbClr val="005400"/>
              </a:buClr>
            </a:pPr>
            <a:r>
              <a:rPr lang="en-US" sz="6400" b="1" dirty="0"/>
              <a:t>Roma </a:t>
            </a:r>
            <a:r>
              <a:rPr lang="en-US" sz="6400" b="1" dirty="0" err="1"/>
              <a:t>Sinfonietta</a:t>
            </a:r>
            <a:r>
              <a:rPr lang="en-US" sz="6400" b="1" dirty="0"/>
              <a:t> and the  Association of music today  </a:t>
            </a:r>
            <a:r>
              <a:rPr lang="en-US" sz="6400" dirty="0" smtClean="0"/>
              <a:t>organize </a:t>
            </a:r>
            <a:r>
              <a:rPr lang="en-US" sz="6400" dirty="0"/>
              <a:t>a season of concerts at  the University of Rome Tor Vergata</a:t>
            </a:r>
          </a:p>
          <a:p>
            <a:pPr algn="just">
              <a:buClr>
                <a:srgbClr val="005400"/>
              </a:buClr>
            </a:pPr>
            <a:r>
              <a:rPr lang="it-IT" altLang="it-IT" sz="6400" b="1" dirty="0" err="1"/>
              <a:t>Choir</a:t>
            </a:r>
            <a:r>
              <a:rPr lang="it-IT" altLang="it-IT" sz="6400" b="1" dirty="0"/>
              <a:t> of  Tor Vergata </a:t>
            </a:r>
            <a:endParaRPr lang="it-IT" altLang="it-IT" sz="6400" b="1" dirty="0" smtClean="0"/>
          </a:p>
          <a:p>
            <a:pPr marL="0" indent="0" algn="just">
              <a:buClr>
                <a:srgbClr val="005400"/>
              </a:buClr>
              <a:buNone/>
            </a:pPr>
            <a:endParaRPr lang="it-IT" altLang="it-IT" sz="6400" b="1" dirty="0"/>
          </a:p>
          <a:p>
            <a:pPr marL="0" indent="0" algn="ctr">
              <a:buClr>
                <a:srgbClr val="005400"/>
              </a:buClr>
              <a:buNone/>
            </a:pPr>
            <a:r>
              <a:rPr lang="it-IT" altLang="it-IT" sz="6400" b="1" dirty="0" smtClean="0">
                <a:hlinkClick r:id="rId3"/>
              </a:rPr>
              <a:t>www.uniroma2.it</a:t>
            </a:r>
            <a:r>
              <a:rPr lang="it-IT" altLang="it-IT" sz="6400" b="1" dirty="0" smtClean="0"/>
              <a:t> </a:t>
            </a:r>
            <a:endParaRPr lang="it-IT" altLang="it-IT" sz="6400" b="1" dirty="0"/>
          </a:p>
          <a:p>
            <a:pPr marL="0" indent="0">
              <a:buClr>
                <a:srgbClr val="005400"/>
              </a:buClr>
              <a:buNone/>
            </a:pPr>
            <a:endParaRPr lang="it-IT" altLang="it-IT" dirty="0" smtClean="0"/>
          </a:p>
        </p:txBody>
      </p:sp>
      <p:sp>
        <p:nvSpPr>
          <p:cNvPr id="6" name="Rettangolo 5"/>
          <p:cNvSpPr/>
          <p:nvPr/>
        </p:nvSpPr>
        <p:spPr>
          <a:xfrm>
            <a:off x="8310563" y="2762250"/>
            <a:ext cx="431800" cy="16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26638" name="Immagin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5254054"/>
            <a:ext cx="1762614" cy="132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4147" y="5286893"/>
            <a:ext cx="3201460" cy="1289122"/>
          </a:xfrm>
          <a:prstGeom prst="rect">
            <a:avLst/>
          </a:prstGeom>
        </p:spPr>
      </p:pic>
      <p:sp>
        <p:nvSpPr>
          <p:cNvPr id="16" name="object 24"/>
          <p:cNvSpPr/>
          <p:nvPr/>
        </p:nvSpPr>
        <p:spPr>
          <a:xfrm>
            <a:off x="7462100" y="3553903"/>
            <a:ext cx="1279601" cy="199261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45"/>
          </a:p>
        </p:txBody>
      </p:sp>
      <p:sp>
        <p:nvSpPr>
          <p:cNvPr id="18" name="object 14"/>
          <p:cNvSpPr/>
          <p:nvPr/>
        </p:nvSpPr>
        <p:spPr>
          <a:xfrm>
            <a:off x="6693340" y="1592263"/>
            <a:ext cx="2049023" cy="1764729"/>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45"/>
          </a:p>
        </p:txBody>
      </p:sp>
      <p:sp>
        <p:nvSpPr>
          <p:cNvPr id="20" name="Text Box 32"/>
          <p:cNvSpPr txBox="1">
            <a:spLocks noChangeArrowheads="1"/>
          </p:cNvSpPr>
          <p:nvPr/>
        </p:nvSpPr>
        <p:spPr bwMode="auto">
          <a:xfrm>
            <a:off x="6015205" y="6381399"/>
            <a:ext cx="3108928" cy="262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50"/>
                </a:solidFill>
                <a:miter lim="800000"/>
                <a:headEnd/>
                <a:tailEnd/>
              </a14:hiddenLine>
            </a:ext>
            <a:ext uri="{AF507438-7753-43E0-B8FC-AC1667EBCBE1}">
              <a14:hiddenEffects xmlns:a14="http://schemas.microsoft.com/office/drawing/2010/main">
                <a:effectLst>
                  <a:outerShdw dist="35921" dir="2700000" algn="ctr" rotWithShape="0">
                    <a:srgbClr val="CCE6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32"/>
          <p:cNvSpPr txBox="1">
            <a:spLocks noChangeArrowheads="1"/>
          </p:cNvSpPr>
          <p:nvPr/>
        </p:nvSpPr>
        <p:spPr bwMode="auto">
          <a:xfrm>
            <a:off x="5607538" y="6396512"/>
            <a:ext cx="3108927" cy="262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50"/>
                </a:solidFill>
                <a:miter lim="800000"/>
                <a:headEnd/>
                <a:tailEnd/>
              </a14:hiddenLine>
            </a:ext>
            <a:ext uri="{AF507438-7753-43E0-B8FC-AC1667EBCBE1}">
              <a14:hiddenEffects xmlns:a14="http://schemas.microsoft.com/office/drawing/2010/main">
                <a:effectLst>
                  <a:outerShdw dist="35921" dir="2700000" algn="ctr" rotWithShape="0">
                    <a:srgbClr val="CCE6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it-IT" altLang="it-IT" sz="1800" b="0" i="0" u="none" strike="noStrike" cap="none" normalizeH="0" baseline="0" dirty="0" smtClean="0">
                <a:ln>
                  <a:noFill/>
                </a:ln>
                <a:solidFill>
                  <a:schemeClr val="bg1"/>
                </a:solidFill>
                <a:effectLst/>
                <a:latin typeface="+mj-lt"/>
                <a:cs typeface="Arial" pitchFamily="34" charset="0"/>
              </a:rPr>
              <a:t>32</a:t>
            </a:r>
          </a:p>
          <a:p>
            <a:pPr marL="0" marR="0" lvl="0" indent="0" algn="r" defTabSz="914400" rtl="0" eaLnBrk="1" fontAlgn="base" latinLnBrk="0" hangingPunct="1">
              <a:lnSpc>
                <a:spcPct val="100000"/>
              </a:lnSpc>
              <a:spcBef>
                <a:spcPct val="0"/>
              </a:spcBef>
              <a:spcAft>
                <a:spcPts val="1000"/>
              </a:spcAft>
              <a:buClrTx/>
              <a:buSzTx/>
              <a:buFontTx/>
              <a:buNone/>
              <a:tabLst/>
            </a:pPr>
            <a:endParaRPr kumimoji="0" lang="it-IT" altLang="it-IT" sz="1800" b="0" i="0" u="none" strike="noStrike" cap="none" normalizeH="0" baseline="0" dirty="0" smtClean="0">
              <a:ln>
                <a:noFill/>
              </a:ln>
              <a:solidFill>
                <a:schemeClr val="bg1"/>
              </a:solidFill>
              <a:effectLst/>
              <a:latin typeface="+mj-lt"/>
              <a:cs typeface="Arial" pitchFamily="34" charset="0"/>
            </a:endParaRPr>
          </a:p>
        </p:txBody>
      </p:sp>
      <p:pic>
        <p:nvPicPr>
          <p:cNvPr id="13" name="Immagine 12"/>
          <p:cNvPicPr>
            <a:picLocks noChangeAspect="1"/>
          </p:cNvPicPr>
          <p:nvPr/>
        </p:nvPicPr>
        <p:blipFill>
          <a:blip r:embed="rId8"/>
          <a:stretch>
            <a:fillRect/>
          </a:stretch>
        </p:blipFill>
        <p:spPr>
          <a:xfrm>
            <a:off x="6713993" y="23687"/>
            <a:ext cx="2323982" cy="680719"/>
          </a:xfrm>
          <a:prstGeom prst="rect">
            <a:avLst/>
          </a:prstGeom>
        </p:spPr>
      </p:pic>
      <p:sp>
        <p:nvSpPr>
          <p:cNvPr id="1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17"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Leasure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time…</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215378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rol 1"/>
          <p:cNvSpPr>
            <a:spLocks noChangeArrowheads="1" noChangeShapeType="1"/>
          </p:cNvSpPr>
          <p:nvPr/>
        </p:nvSpPr>
        <p:spPr bwMode="auto">
          <a:xfrm>
            <a:off x="3295650" y="6635750"/>
            <a:ext cx="314483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28" name="AutoShape 2" descr="data:image/jpeg;base64,/9j/4AAQSkZJRgABAQAAAQABAAD/2wCEAAkGBxQSEhQUEBQVFBQUFBUUFBQVFBQUFBQUFxQWFxcUFRQYHCggGBolHBQVITEhJSkrLi4uFx8zODMsNygtLisBCgoKDg0OGhAQGiwkHyQsLCwsLCwsLCwsLCwsLCwsLCwsLCwsLCwsLCwsLCwsLCwsLCwsLCwsLCwsLCwsLCwsLP/AABEIAJABXQMBEQACEQEDEQH/xAAbAAEBAQEBAQEBAAAAAAAAAAABAAIDBQQGB//EAEAQAAEDAQQGBwYEBQMFAAAAAAEAAhEDBBIhMQVBUWFxkRNTgaGxwfAGFBUiUtEyQuHxI3KSorIzQ2JEVIPC0v/EABoBAQEBAQEBAQAAAAAAAAAAAAABAgMEBQb/xAAzEQACAgEDBAACCQMFAQAAAAAAAQIREgMhUQQTMUEUYSIyQlJxkbHB0SMk8GKBgqHhBf/aAAwDAQACEQMRAD8AwAv3R+VGEBoBSwMKAoSwMIBAUsCGqWBhAICgNQgKEsDCWChSwMIChQDCAYQowhBhQFCAVCjCAoUAwgGEBQpZRhCCAgGEsFCAoUBQllEBAMKAoQDCgGEBQgKEKMIChQFCoEBCniwvZZihhSxQwlkG6pZRAQhQgNAKAQEsDCWBAUsFCgGEBQgG6gG6oBhLBQgEBQowlgrqWBuqAQEAwgKFLAwhBhSynx20EVKJBgX3NdliHMJieLWrz6zanBrmvzR20qcZJ8foz7YXezjRQgGEBQgGEKUKEGEsogIBhQFCFKEFFCAYQpQpZaGEsUUJYobqhTxrq9pzENQDChKKEAwgGFLAwoBhAN1AIClkGEAwgKFLKMJZBhQpQgGEAwgKFAMIBhAUKWBhLBQoBhAMJYPmt9OQ2NTg7+kE+S8/UeF8t/yO+hs3+X5n1ALqmcmqKFogwlgYUFFCAoQtGoUsUUJZRhSy0MJYooQFCChhCldQFCAYQtFCgo8e6vZZzooSwICWBhSyCAgGFAMIChLIahQEGpYNXVAV1AMIBhQFCWBhSwUJYGEsowpYKEAwlgQ1SwUJYGEBQoBhC0fLXf8AxqTdrKrv6bg/9155y/qxj8n+38neEH2Zz4cV+d/wfWW4+uK3pv6KsxNfSYwt2YorqtgbqhaGEFDCCiuqFoYQDCWKKFLKMJYooSxRQllooSxRQlihhSy0UJYo8eF67OQwlihhLAgJZBhLBQoBhAN1CDClgYSyCApZRhBQwoChLAwlgoUsDCAoQDCgoYQUUJZaGEsUN1Sy0N1LLQ3VLFFCCj469E+8UnahTrjtJoEeBXjm/wC5iv8AS/1R7YJLo5/Ocf8ApS/k+25r290fuu8X9Jo80l9FMYW7M0MK2KKFLFDdSxRQpZaGEsUUIWhupZKGFCooQpQgGEBQgKEBXUA3UstHjwvVZyEBSwICWQQEsUMJZChSxQwlihhLFDClkoYSy0MJZKGFLLRQlihupYxG6llxK6pYxG6llxG6pYobqWKG6pZaG6liiupYxG6pZcRupYorqlihupZaGpTwpnfU8GLxt31X/H9z1pf23/L9kMYEcCPA9xnsXScsdWL52/dHOMctOS43C6u9nGhuqChuqiihBQ3UsUV1SxRXUstDCWKGEstFCWKIBSxQwlloISxRQliihSxQwlijxoXos50ICWKEBLJRoBSxRAJYo1CWKKEslCAlihhSxRoBLLQgJYSGFLLQhqWKGFLLQ3UsUMJYorqlihuqZFxG6mQxG6mQobqmRaG6mQxG6llorqmQobqWKK6llo6V2fLS/wDJ4tC8UZf3T/A9ji/hY/izjVwEjGMY27RyXXqd4XxucdDae/s00giRiDlwXWE1ON8nKUMXQwtWShATIuJXVMhiN1Mi4lCWMSupYoYUsYlCWWhhLJiUJZaKEsUUJYooSxRQliihSxR40L0WcqGEsUICWKGEsUIClijQCWKGEsYjCljEYUyGJoBMi4iApkMTQamRcTtZ7M583RkuGr1ENLeR30umnq/VNNsjiSA0mMCj6rTSTb8hdLqN0kZq0HN/ECFqGtCauLszPRnB1JUYureRzxK6mRcTbaZ2LD1EvLNrTb8I9Cx2BpALic8RlAXg1+snGTUaPdo9JBxTlZ9tXRtMthmDtRknXrXkh1utGVy3R6J9HpuNRVM8ptkcXXYM8F9R9TBRys+fHppOWNH0v0dEQZOvYvPHrb8o7y6KvDN09F4S5wA3YrEuv3qMTUeh+8zVmsjPmvfNvyjgs6vU6rrHY3p9Npq73OzbLSgAgztk965vqNe20za6fR8UYdo5mok47slpdbq+0jPwmn6NWwBrmgRgyoN2Iprz6bcpJvk7zSUaR5FSnIIORwX2m7R8esWfPYHyC05sP9p+x8V5+nnTcWdtaN1JH1Fi9OavY4Yv2EK2ShhMhiUJYoYSxRQmQooSxRQliihLFFCWKGEsUEJYooSxRQpYoYSynjBq72Yo1dSxQhqZChuqWMRupYxG6pYoQ1LFDdSxRoNUstHRlKVzlqpHSOk5H1UbO38x5LzamvP7KPVDp4V9Jn0U7MzeV55dRrHePT6XB9TCGD5cl5pZar+kd41BVEKdbGT+6S06WKLGftnR9URjju/dYjBpmnNUfDXp3scivdparhseTV0lPcyKLVvvTW5jsQfhHam+BGA7Fxksnfk7RdKvBl9pdlI4rUdGFXRiWrK6OjLaRl3LL6aMt2XvteDp706Ig5clz7MVvZ07kn6MXyFqosm5kmcye9a8eCefJU3XfwlJLLyRUvBTOtKpUDQdGuFK+RbOdaXFsb+8fosxajqbiScoUjmaK9fePL2OTxrXW6KqHjLNw2tOY9awuMvrWaS+jR7QpNIkOmQCDtBxBXTvOtkRaC5PopFggxl6xXGb1ZJqzvGOnHwjr7wIIAGK5rSd5NnTuKqOdYgx8oEbMPBdNPJXTZznGLq0iqNaYwASM5pvdiUINLZHM2dsfiC6LXnfg5vp9OvJyq0wIgztXbT1JSu1Rw1NOMUqdnOF1s5UUJYokslEliihLFFCWWihQUUJYo8q4uuZvtGi1sYTKwpSveiuEK2snAalqLl7MyUfskAtWYxOpfhEBccXd2ds1VUEjYtb8kbVeClUw2CtmKNBLFCCsm02joHrLijebNB6y4oqmzfSLLgb7jE1FMB3BbUUcLNR1TXSKdsvcFtaFl6ZpapovlZUaNOVmTC2roy8b3DJatPyY3XgS861FGPoOUvYtedqjhEqnJmg47Vn6K9GvpP2KWhTIonZGmkELTdGUrJ5yXnv+pZ2r6FDeXemc8kePpxggGNd06s8QsST8i1Rz9nrYRNNxwxLfNvmiCdHttIWmmVNC4bFU2RpWLQEbfoKMfZQikHBeiAVcm/BFFICArk0ZxiF1XNkwRpphZdtm41FUjVR05rME4M1Nqa3MNA1ytuU/RzUIeyuBO5Kg9ON+QLBtTN8B6S5C6tZGe2hDQsubKoI8YL1bGbbNKbAQFLFGgFLBqFClKEbEoR7iEYRK2ZogrZKGVCEXgZkDtSmy2l5Dpm/UOYVxlwMlybbUByI5hZaaCaNF4GZCiTLaRdINo5pT4CkuTItTMrw9b0enLgqnH0xNqbtUwfBc0cn28DIHtwW46TfsxLVr0cTbjw3QunZiY7zNMtpKy9JI1HVcjXvp3LPaNdwqlpcdfkrGMV6EpSfsz7yRr71e2peiObj7Nt0hwKnYJ30b+IbhzKz2Pma7/yGtavlvZR5H7Lxa0cZ7Hr0ZZIy3SO4d69vZTVpnjWtTqj5tKWy9TIu7+RWJ6FLydFq36PGDiDIOI1+a8vo6n6SyaQa9ovfKYg4ZEbPFdoxlJWjLlGLpn0i1Nj7AphIucaOZtjQdccsdi2tOTMOaRttradqj0pI0tRHTpws9uRXNF0wV7cjPciRqhXCRHOIdKEwkTuR5I1RtTCQepHkya4Wlpsj1UPTBTtyL3Il0qYF7iLpFMS5l0iYsmaPzQed/NfSaR4k2PSnaphEOcuR6Q7TzUxRcmIqbVHHgqkvZF+/uVUSOXzNCqVMEXuy9s0ytxKzKBqOovasTaCi0yPV+Re9O29ydmIeu/RG0O28oCq0kjMtVs5uqHaV0x2OWW5gtVQdp+DbWDM5bFiV+EbjXloyQtpbbmG97RTvKtIlsTilUQrqhRTFIrk2aBWcEXNjfTBF7jqjQqnas9uPBVrT5K8mKHck3ZnitVXgw5N+RQWxaEe4To0SFlRNZnS98naV8/q1Wp/t/J7umdwPmsFYGWuzYeY1FdOnblHHga9Rllydq4F3AL0YM83ciePTGrYS3kcD2iD2r5rWLaPcnaTPooPLSNmtahqYSszOGUaPTB2ZFfRVPc8OUlsaPFXBDuS9kw89aNIKbRtroUcEzS1WjQqpgR6ll0p2pijLkyFQpjEWyvnalIWzQqFZxRpSIu7EooB29GvkE1yaFQjepimXNoukTAmZ/M/iVXrHc19XCPB87OXJHSVU/wC47nCqhFeg5yfsRpGr1juaYx4JnLkviFXrHcymMeBnLkfiNXrHcymMeBnLkfiFXrHc1MY8EzlyJ0lVOdR2GGaKEV6K9Sb9iNJVYjpHc/NMIXdDuSqrD4hV6x3NMY8EzlyPxCr1juZVxjwTKXJDSFXrHcylR4GUuR+IVesdzUxjwXKXInSFXrHcypjHgZy5D3+r1juZVqPBMpcj7/V6x3NSo8FylyPv9XrHc0xjwMpcl7/V6x3NMY8EylyIt1X63c0qPBrKXIi31frdzKlR4GUuR9/q/W7mm3At8l7/AFesdzKVHguUuRGkKv1u5qVHgZS5EW+r9buaVHgKUuSGkavWO5lTGPBrOXJfEav1u5lWo8EylVWPv9X63cypS4Fvk9fQdsc5tQOcTBaRJ2z9l83/AOhFXF/ifR6GX1kGkbw+ZhIJwJBXk0NTtzUn49ns1dN6um4rz6PIOkav1u5r7uMX6PhZSPR9nqvSOLHnFxBBOvCCB2AL4vWxUNTb2v8Aw+x0cnLTp+n/AOn6G0WIheNSPW4nkaSZUa2abnC7m0HAjaN4Xu6PXjF4T8Px8meHqtFtZx8+/meQNKVesdzX18Yv0fNzkvYfFavWO5qYRu6C1JVVj8Uq9Y7mrjHgmUuS+K1esdzSlwTJkdLVesdzTGPAylyaGl6w/wBx3NRwg/KNKc14YfFqvWOTGPBMpcl8Xq9Y7uTGPBc5cj8Xq9Y7uTGPAylyQ0xV6w9ymMeBlLkvjFbrD3fZMY8FylyJ0xW6w9ymMeCZS5Pz8r0HIbxQbESgoQUIV7eqClAIcoKEuPoFUUV7igor2xAbkoQpO9QDO9AV/ehRD1ADXqgmv3qA0XxrUFje9YhQoXlALjs70BX0BByEEulClekfshRa/f3SoVWffoOsQ8g/mb4Efcrx9dG9NPhnr6KX9RrlHvGneBByK+SfVW25+e0jZi0zIAyMzn2L6nRa+UcH5X6Hzeu0almvD/U4WaoWkEE7QADBIxGevAwRBU6vSjqNZP3Xlex0urLTTS4+fo/RWb2sqs+WoxtQf8hDuF4HHkvIv/n3vGZ6vj6dSgfT8XbV/wCnqNd/w+ccsFxfTzjtlH86Oy14y3xf5X+h+fpMp1ah6Mh0z8rXNgRmXGcB24YyvpdNq6lVNf7+T53U6cLuHniqO9ZlNjTAa7a7IcGzq35ncvVv9Z/5+J5P9Mfz/g8gWhtRoezBurUe1c4aqnTj4/zydtXQlpNxn5/zwda1Isu3vzNvgTjdJIBI1ZFXS14akpRi947MxqaMoRjJ+ziX9q7nIjUCgJz/AFMoUmO1AeuSAgfX6oAnfCAS/tQUZJlQM5OoLucVqB0HqULmTqJ38kCmXR7lLGRXN2SWMuSu8UsWiDMf1Sw3sadTIzBSyKRljduCWab4G6dnhKWS0LaeOUwljJGru5LGxm7lh4eSlixj958kspesD5qZAHNjb3+SWU1HkM0shNHPiljyJZjIw4ZqCxc31khbRny34/sljYRlrPJLHkWv2d0FSy0cxUV2FM6xt+/kpYSMx98irYNse5pBp/i1AnA7l5uqV6TSPR0rrVTfg/WUKgOHSfNAJHQmRuxcNa+J9I+4sPmfXYNButdTo2ugES9zm3brQcSA04nLXrUWo9N5LyJQjNV6P0Fp9gLGxpa591z2hrHOc29eBEvF8kE45ARB7U1Oq1JqmzEOm04O0v3Pgq6DtdlaW0aTS2D/ABKTKLnfzYsLp7Eern9Zv8zWGP1TwbU62Fgp9LUuOdNXpKtQ1HiCLpfEhsxgI8lYRgpqTW3Bmbm4uKdM/J2SnSYytXpUmjoHNY6HEyHOuSDMATMgxkvd8dpRf1WeN9FrTjTmfJ8XqV56LBsEhuDnOaJEjDOQdhELhrdW9R7bI66HSLTW+7Pp9ltGVaj6dKizp77pqNEtbRaTg578rsCZ1ZZrlp68oKouj06uktWVz39H772i9kmul1jDz0bCXMkOBayBFMnGcSYxmcFroNaOnqyc/t1ucOt0XPTSj9n0fg3BpM48wvvnxLNkAbeyPNC7GWGZn9UoJ2BO2SPW/wAkCoW47eWKEAuGoO7RA7ckotm7rTn5jzUKggazGz5v1QHrBgXvxR8XJmDT9QFijSlQOpiNR4oVSdmIj8o7isM159nN7SfWKy2bi0jnUa7dxAxWW2ai4nF1N2vHDWpudFKJyLHbef7KbnROPBdC7UR2qDOKHo3D0ECkmLWH90JaYXSDF2e9DVoZcdSC1yDQc4k8JULtyBaNnrgqS/mJ4dsISyBOWPLBQ1Z0En9EMthr8oVsyRB2kDdl3qGrG9rGP9JUNZGW4HIeuKBMJGvyhQ1ZHcByx4oDQEAYDwJ70LaN6sifWxTcZI9LQ9psrSDaG1XGMmtbHHNePW0teW0WqPboa2hDdp2fpqOkrLaDcpU6lJwBLS51Mh2USHYO4Xm8V4NXptTSVvf8D36XVaeq6W34np2C11bLkGgnF135wQDEOafmbmMsMc15XuelbHpP9oOmEV7Myo0Yhxulk4YBrpIPZqWaNJs9F+laFQ031acupm9TMtJY4iCRlqUopitpWzOqtquNUPYHBoD3BhvCDeptddduJBjUlCz8PpXQFFzqjmvwqvvVGtfUYx2JcC5hkEgldNn5RndeD49Cezdia8CvUrNbBhrari2TM3hG86jnmpLxsgnufpdF6LNJ9ajZC65XqF5c8gsay5ALSwfOJjAu28FlqkjS3Z+poxQb8w+YMgvLm4wBLi0ZDDuCxFNuqNScUrs/jektG1atWq5lMhj6r3MwEhpcSAcNmpfpdPUjGCTe9H5zUg5SbS9nJ2hbThFJ533Mv6Vpa2nyZ7U+DI0LaCf9GpycCr3ocoj0tTgvg1pbiaFX+7wV70H7Q7U+DnVs1YYOpvAOctP2WlOL8My4yXo4uLtYdwA+5WrRncCwxt/mkd6tozYdG4/SgyR6Hvbdq9HdR83syAWxu1O6ivRkPvTdZHep3EO1IyazDtUyiXCaIVGcPBS0MZhfbtHJS0XGXAuqt2q2iKMuBbUG3wS0RxZ0EFXYy7Qmm3YEpEUpcmXWZpz5zHgUcEyrVkiZQZxjfKYor1JiGNjCO9KRMpezm+o3YDyWW4m1GfJwdUZ9PcIWbR0UZ8mQ5moDw81LRamUtOWHaoaWS8nB7hqzHEjjhKjOkbBxIyg7pMclDSa9nJ1YYTI4EQjNKPB1baQBr7lA4WItE8NmKtmMKNQ06iO/lKWiVIiA0YDDbIx7lbQqT8/5/wBm7zcPlx1HAHxUtGcZcmHvGWM+taWbUWba4k4z5KMqRzqNHbsxH3Tc0cmuOokbD8wPPUo6apmk63/c++npW0AXRVedzntqAcA8GFxfT6T8xR3j1OrFbSO7PaS1sbHSvicv4bRO3ALHwmj939Tfxet9451NOWhwh1TD+Vk9hDZ7VfhdFfZJ8Xqv7TMU9JVQ6W1XBw4jxV7Gk9sUR9RqrfJjV0xaHwalZ7i3FpvGR2ArS0NNeIoy+o1H5k/zOT9IViP9V8jbqO0LPw+l91Gl1Op95mPiFc51DIxnEn/HzWo6EI7qKJLqJS8yZ9TdOWhuVZ47CB3tKdmD8oytaS8SOjvae2DKtUPC7z/Cp8Pp/dNrqJ/eKj7WWoz/AB6wwwwYQeQU7Gn90r19RfbOj/aW1/8AcVDxY37K/D6f3TPxOo/tHN+nbV1wPFrMf7U7MOB35cnRun64/wBwDsH/AMq9mHBFrT5Cp7S2hwLekEHCbjTjuMItDTRXr6lHze+1Nd128sZP+K6YI4d5nmdnPD9F0MGiQNx4+KWKZljMc+SWVv5Gge3tSyNAPWGPNLGwtZvPr1qUI2jTBjJd91SN34R1yy7o80s5+T6KbjvHJaTOUkjox+ZM81UzDVm+lGuVcjODMG6dePCCpaNLJIHMByM7QfuFCp090cfcZ/NGuBJTE6/EV6MmyOnDvSi96NF7s7jGGf3WcS92Jv3V2oDmJVpme7E5vouGcDko0bjOMvBnHaOyJWaOqdHF1Ak4uOOrHHghVLYmUiPzYHUcPJTctp+jRvDKD62IEzV92YABjHWOSlbFvc5NLwfmAM64AjvQtxOtMTmIG8rRzk6Wx0puaIwHYCVWc2pNHa8N4PLuVtHOpmQ5usZ7PFNhUvRk0hjAInWCMVNjopNeWcnUv5uJJPOCpRvuAygZiP8ALHgSEDmjbhdyb5pQU4saU7s9px7ESI5pHXoBP4ZO4+atHN6mxp9nGs5avlPirRharOjaeGA5CPEJQ7lM4GmZ/CBtJ/QqUdO6l7OXuXAcC9p7ipgaXULj9B92jMd8+JVoncs6VGDWJwyET3FQRkzJojCGnHYT4yhVPkyZBi5I1ayENbM+ao2DN13C677LNm0rR1x1N5ktVsmK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1" name="Segnaposto contenuto 4"/>
          <p:cNvSpPr>
            <a:spLocks noGrp="1"/>
          </p:cNvSpPr>
          <p:nvPr>
            <p:ph idx="4294967295"/>
          </p:nvPr>
        </p:nvSpPr>
        <p:spPr>
          <a:xfrm>
            <a:off x="0" y="1471613"/>
            <a:ext cx="7662863" cy="4432300"/>
          </a:xfrm>
        </p:spPr>
        <p:txBody>
          <a:bodyPr>
            <a:normAutofit/>
          </a:bodyPr>
          <a:lstStyle/>
          <a:p>
            <a:pPr marL="0" indent="0">
              <a:buClr>
                <a:srgbClr val="005400"/>
              </a:buClr>
              <a:buNone/>
            </a:pPr>
            <a:endParaRPr lang="it-IT" altLang="it-IT" sz="1200" b="1" dirty="0" smtClean="0"/>
          </a:p>
          <a:p>
            <a:pPr marL="0" indent="0">
              <a:buClr>
                <a:srgbClr val="005400"/>
              </a:buClr>
              <a:buNone/>
            </a:pPr>
            <a:endParaRPr lang="it-IT" altLang="it-IT" sz="1200" b="1" dirty="0"/>
          </a:p>
          <a:p>
            <a:pPr marL="0" indent="0">
              <a:buClr>
                <a:srgbClr val="005400"/>
              </a:buClr>
              <a:buNone/>
            </a:pPr>
            <a:endParaRPr lang="it-IT" altLang="it-IT" sz="1200" b="1" dirty="0" smtClean="0"/>
          </a:p>
          <a:p>
            <a:pPr marL="0" indent="0">
              <a:buClr>
                <a:srgbClr val="005400"/>
              </a:buClr>
              <a:buNone/>
            </a:pPr>
            <a:endParaRPr lang="it-IT" altLang="it-IT" sz="1200" b="1" dirty="0"/>
          </a:p>
          <a:p>
            <a:pPr marL="0" indent="0">
              <a:buClr>
                <a:srgbClr val="005400"/>
              </a:buClr>
              <a:buNone/>
            </a:pPr>
            <a:endParaRPr lang="it-IT" altLang="it-IT" sz="1200" b="1" dirty="0"/>
          </a:p>
          <a:p>
            <a:pPr marL="0" indent="0">
              <a:buClr>
                <a:srgbClr val="005400"/>
              </a:buClr>
              <a:buNone/>
            </a:pPr>
            <a:endParaRPr lang="en-US" altLang="it-IT" sz="1200" b="1" dirty="0" smtClean="0"/>
          </a:p>
          <a:p>
            <a:pPr marL="0" indent="0">
              <a:buClr>
                <a:srgbClr val="005400"/>
              </a:buClr>
              <a:buNone/>
            </a:pPr>
            <a:endParaRPr lang="en-US" altLang="it-IT" sz="1200" b="1" dirty="0"/>
          </a:p>
          <a:p>
            <a:pPr marL="0" indent="0">
              <a:buClr>
                <a:srgbClr val="005400"/>
              </a:buClr>
              <a:buNone/>
            </a:pPr>
            <a:endParaRPr lang="en-US" altLang="it-IT" sz="1200" b="1" dirty="0" smtClean="0"/>
          </a:p>
          <a:p>
            <a:pPr marL="10354" marR="33787" indent="0">
              <a:buNone/>
            </a:pPr>
            <a:endParaRPr lang="it-IT" altLang="it-IT" sz="1200" dirty="0"/>
          </a:p>
        </p:txBody>
      </p:sp>
      <p:sp>
        <p:nvSpPr>
          <p:cNvPr id="6" name="Rettangolo 5"/>
          <p:cNvSpPr/>
          <p:nvPr/>
        </p:nvSpPr>
        <p:spPr>
          <a:xfrm>
            <a:off x="8310563" y="2762250"/>
            <a:ext cx="431800" cy="16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0" name="Segnaposto contenuto 4"/>
          <p:cNvSpPr txBox="1">
            <a:spLocks/>
          </p:cNvSpPr>
          <p:nvPr/>
        </p:nvSpPr>
        <p:spPr>
          <a:xfrm>
            <a:off x="0" y="1508125"/>
            <a:ext cx="6280150" cy="32305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Clr>
                <a:srgbClr val="005400"/>
              </a:buClr>
              <a:buNone/>
            </a:pPr>
            <a:endParaRPr lang="it-IT" altLang="it-IT" sz="4800" b="1" dirty="0" smtClean="0"/>
          </a:p>
          <a:p>
            <a:pPr algn="just">
              <a:buClr>
                <a:srgbClr val="005400"/>
              </a:buClr>
              <a:buFont typeface="Wingdings" panose="05000000000000000000" pitchFamily="2" charset="2"/>
              <a:buChar char="q"/>
            </a:pPr>
            <a:endParaRPr lang="it-IT" altLang="it-IT" sz="4800" b="1" dirty="0" smtClean="0"/>
          </a:p>
          <a:p>
            <a:pPr algn="just">
              <a:buClr>
                <a:srgbClr val="005400"/>
              </a:buClr>
            </a:pPr>
            <a:endParaRPr lang="it-IT" altLang="it-IT" sz="4800" b="1" dirty="0" smtClean="0"/>
          </a:p>
          <a:p>
            <a:pPr marL="0" indent="0">
              <a:buClr>
                <a:srgbClr val="005400"/>
              </a:buClr>
              <a:buFont typeface="Arial" panose="020B0604020202020204" pitchFamily="34" charset="0"/>
              <a:buNone/>
            </a:pPr>
            <a:endParaRPr lang="it-IT" altLang="it-IT" dirty="0" smtClean="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38" y="1170877"/>
            <a:ext cx="2606366" cy="4277829"/>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0156" y="1005141"/>
            <a:ext cx="3042207" cy="3900342"/>
          </a:xfrm>
          <a:prstGeom prst="rect">
            <a:avLst/>
          </a:prstGeom>
        </p:spPr>
      </p:pic>
      <p:pic>
        <p:nvPicPr>
          <p:cNvPr id="11" name="Immagine 10"/>
          <p:cNvPicPr>
            <a:picLocks noChangeAspect="1"/>
          </p:cNvPicPr>
          <p:nvPr/>
        </p:nvPicPr>
        <p:blipFill>
          <a:blip r:embed="rId5"/>
          <a:stretch>
            <a:fillRect/>
          </a:stretch>
        </p:blipFill>
        <p:spPr>
          <a:xfrm>
            <a:off x="6713993" y="23687"/>
            <a:ext cx="2323982" cy="680719"/>
          </a:xfrm>
          <a:prstGeom prst="rect">
            <a:avLst/>
          </a:prstGeom>
        </p:spPr>
      </p:pic>
      <p:sp>
        <p:nvSpPr>
          <p:cNvPr id="12"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13"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International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events</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1592" y="2363190"/>
            <a:ext cx="2458520" cy="4114325"/>
          </a:xfrm>
          <a:prstGeom prst="rect">
            <a:avLst/>
          </a:prstGeom>
        </p:spPr>
      </p:pic>
      <p:sp>
        <p:nvSpPr>
          <p:cNvPr id="5" name="CasellaDiTesto 4"/>
          <p:cNvSpPr txBox="1"/>
          <p:nvPr/>
        </p:nvSpPr>
        <p:spPr>
          <a:xfrm>
            <a:off x="5700156" y="5438834"/>
            <a:ext cx="3449983" cy="830997"/>
          </a:xfrm>
          <a:prstGeom prst="rect">
            <a:avLst/>
          </a:prstGeom>
          <a:noFill/>
        </p:spPr>
        <p:txBody>
          <a:bodyPr wrap="none" rtlCol="0">
            <a:spAutoFit/>
          </a:bodyPr>
          <a:lstStyle/>
          <a:p>
            <a:r>
              <a:rPr lang="it-IT" sz="1600" b="1" dirty="0" smtClean="0"/>
              <a:t>Cultural </a:t>
            </a:r>
            <a:r>
              <a:rPr lang="it-IT" sz="1600" b="1" dirty="0" err="1" smtClean="0"/>
              <a:t>Excursion</a:t>
            </a:r>
            <a:r>
              <a:rPr lang="it-IT" sz="1600" b="1" dirty="0" smtClean="0"/>
              <a:t> </a:t>
            </a:r>
            <a:r>
              <a:rPr lang="it-IT" sz="1600" dirty="0" smtClean="0"/>
              <a:t>in </a:t>
            </a:r>
            <a:r>
              <a:rPr lang="it-IT" sz="1600" dirty="0" err="1" smtClean="0"/>
              <a:t>cooperation</a:t>
            </a:r>
            <a:r>
              <a:rPr lang="it-IT" sz="1600" dirty="0" smtClean="0"/>
              <a:t> with </a:t>
            </a:r>
          </a:p>
          <a:p>
            <a:r>
              <a:rPr lang="it-IT" sz="1600" dirty="0" smtClean="0"/>
              <a:t>Students </a:t>
            </a:r>
            <a:r>
              <a:rPr lang="it-IT" sz="1600" dirty="0" err="1" smtClean="0"/>
              <a:t>Association</a:t>
            </a:r>
            <a:r>
              <a:rPr lang="it-IT" sz="1600" dirty="0" smtClean="0"/>
              <a:t> </a:t>
            </a:r>
          </a:p>
          <a:p>
            <a:r>
              <a:rPr lang="it-IT" sz="1600" dirty="0" smtClean="0"/>
              <a:t>(i.e. Erasmus Students </a:t>
            </a:r>
            <a:r>
              <a:rPr lang="it-IT" sz="1600" dirty="0" err="1" smtClean="0"/>
              <a:t>Association</a:t>
            </a:r>
            <a:r>
              <a:rPr lang="it-IT" sz="1600" dirty="0" smtClean="0"/>
              <a:t>)</a:t>
            </a:r>
            <a:endParaRPr lang="it-IT" sz="1600" dirty="0"/>
          </a:p>
        </p:txBody>
      </p:sp>
    </p:spTree>
    <p:extLst>
      <p:ext uri="{BB962C8B-B14F-4D97-AF65-F5344CB8AC3E}">
        <p14:creationId xmlns:p14="http://schemas.microsoft.com/office/powerpoint/2010/main" val="218859048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ccia in giù 4"/>
          <p:cNvSpPr/>
          <p:nvPr/>
        </p:nvSpPr>
        <p:spPr>
          <a:xfrm>
            <a:off x="4139952" y="1557345"/>
            <a:ext cx="864096" cy="575511"/>
          </a:xfrm>
          <a:prstGeom prst="down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2627784" y="725795"/>
            <a:ext cx="4213928" cy="830997"/>
          </a:xfrm>
          <a:prstGeom prst="rect">
            <a:avLst/>
          </a:prstGeom>
          <a:solidFill>
            <a:srgbClr val="FF3300"/>
          </a:solidFill>
        </p:spPr>
        <p:txBody>
          <a:bodyPr wrap="square" rtlCol="0">
            <a:spAutoFit/>
          </a:bodyPr>
          <a:lstStyle/>
          <a:p>
            <a:pPr algn="ctr"/>
            <a:r>
              <a:rPr lang="it-IT" sz="2400" b="1" dirty="0">
                <a:solidFill>
                  <a:schemeClr val="bg1"/>
                </a:solidFill>
              </a:rPr>
              <a:t>BEYOND THE TRADITIONAL THIRD MISSION</a:t>
            </a:r>
          </a:p>
        </p:txBody>
      </p:sp>
      <p:sp>
        <p:nvSpPr>
          <p:cNvPr id="4" name="Rettangolo 3"/>
          <p:cNvSpPr/>
          <p:nvPr/>
        </p:nvSpPr>
        <p:spPr>
          <a:xfrm>
            <a:off x="1068851" y="5376118"/>
            <a:ext cx="7175557" cy="1077218"/>
          </a:xfrm>
          <a:prstGeom prst="rect">
            <a:avLst/>
          </a:prstGeom>
        </p:spPr>
        <p:txBody>
          <a:bodyPr wrap="square">
            <a:spAutoFit/>
          </a:bodyPr>
          <a:lstStyle/>
          <a:p>
            <a:pPr marL="171450" indent="-171450" algn="ctr">
              <a:buFont typeface="Wingdings" panose="05000000000000000000" pitchFamily="2" charset="2"/>
              <a:buChar char="q"/>
            </a:pPr>
            <a:r>
              <a:rPr lang="it-IT" sz="1600" b="1" dirty="0">
                <a:solidFill>
                  <a:srgbClr val="0033CC"/>
                </a:solidFill>
                <a:latin typeface="Arial" panose="020B0604020202020204" pitchFamily="34" charset="0"/>
                <a:cs typeface="Arial" panose="020B0604020202020204" pitchFamily="34" charset="0"/>
              </a:rPr>
              <a:t>PROMOTING A CULTURE FOR A INCLUSIVE SOCIETY</a:t>
            </a:r>
          </a:p>
          <a:p>
            <a:pPr algn="ctr"/>
            <a:r>
              <a:rPr lang="en-US" sz="1600" b="1" dirty="0">
                <a:solidFill>
                  <a:srgbClr val="FF3300"/>
                </a:solidFill>
                <a:latin typeface="Arial" panose="020B0604020202020204" pitchFamily="34" charset="0"/>
                <a:cs typeface="Arial" panose="020B0604020202020204" pitchFamily="34" charset="0"/>
              </a:rPr>
              <a:t>Example</a:t>
            </a:r>
            <a:r>
              <a:rPr lang="en-US" sz="1600" b="1" dirty="0">
                <a:solidFill>
                  <a:srgbClr val="0033CC"/>
                </a:solidFill>
                <a:latin typeface="Arial" panose="020B0604020202020204" pitchFamily="34" charset="0"/>
                <a:cs typeface="Arial" panose="020B0604020202020204" pitchFamily="34" charset="0"/>
              </a:rPr>
              <a:t>: THE INTEGRATED THEATRE OF EMOTION: </a:t>
            </a:r>
            <a:r>
              <a:rPr lang="en-US" sz="1600" dirty="0">
                <a:latin typeface="Arial" panose="020B0604020202020204" pitchFamily="34" charset="0"/>
                <a:cs typeface="Arial" panose="020B0604020202020204" pitchFamily="34" charset="0"/>
              </a:rPr>
              <a:t>an innovative research and educational program in theater arts for the mentally disabled</a:t>
            </a:r>
            <a:endParaRPr lang="it-IT" sz="1600" dirty="0">
              <a:latin typeface="Arial" panose="020B0604020202020204" pitchFamily="34" charset="0"/>
              <a:cs typeface="Arial" panose="020B0604020202020204" pitchFamily="34" charset="0"/>
            </a:endParaRPr>
          </a:p>
          <a:p>
            <a:pPr marL="92075" algn="ctr">
              <a:buFont typeface="Wingdings" panose="05000000000000000000" pitchFamily="2" charset="2"/>
              <a:buChar char="q"/>
            </a:pPr>
            <a:endParaRPr lang="it-IT" sz="1600" b="1" dirty="0">
              <a:solidFill>
                <a:srgbClr val="0033CC"/>
              </a:solidFill>
              <a:latin typeface="Arial" panose="020B0604020202020204" pitchFamily="34" charset="0"/>
              <a:cs typeface="Arial" panose="020B0604020202020204" pitchFamily="34" charset="0"/>
            </a:endParaRPr>
          </a:p>
        </p:txBody>
      </p:sp>
      <p:pic>
        <p:nvPicPr>
          <p:cNvPr id="20" name="Picture 6" descr="Risultati immagini per TEATRO PATOLOGICO U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383" y="2567274"/>
            <a:ext cx="7561049" cy="2517910"/>
          </a:xfrm>
          <a:prstGeom prst="rect">
            <a:avLst/>
          </a:prstGeom>
          <a:ln w="57150">
            <a:solidFill>
              <a:srgbClr val="0099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3" descr="C:\Users\mrssmt00\Documents\RETTORE\COMUNICAZIONE\simbolo 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35" y="213522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isultati immagini per TEATRO PATOLOGICO U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5" y="4244876"/>
            <a:ext cx="2290058" cy="597937"/>
          </a:xfrm>
          <a:prstGeom prst="rect">
            <a:avLst/>
          </a:prstGeom>
          <a:ln w="57150">
            <a:solidFill>
              <a:srgbClr val="0099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Risultati immagini per exampl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1688" y="-1790699"/>
            <a:ext cx="827212" cy="8272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Risultati immagini per example">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114" y="1270904"/>
            <a:ext cx="1803474" cy="180347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411760" y="2299170"/>
            <a:ext cx="4608512" cy="461665"/>
          </a:xfrm>
          <a:prstGeom prst="rect">
            <a:avLst/>
          </a:prstGeom>
          <a:solidFill>
            <a:srgbClr val="FF33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PATHOLOGICAL THEATRE</a:t>
            </a:r>
          </a:p>
        </p:txBody>
      </p:sp>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3685" y="6173052"/>
            <a:ext cx="974319" cy="56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2915816" y="6309320"/>
            <a:ext cx="5328592" cy="369332"/>
          </a:xfrm>
          <a:prstGeom prst="rect">
            <a:avLst/>
          </a:prstGeom>
          <a:solidFill>
            <a:srgbClr val="92D050"/>
          </a:solidFill>
        </p:spPr>
        <p:txBody>
          <a:bodyPr wrap="square" rtlCol="0">
            <a:spAutoFit/>
          </a:bodyPr>
          <a:lstStyle/>
          <a:p>
            <a:pPr algn="ctr"/>
            <a:r>
              <a:rPr lang="it-IT" dirty="0"/>
              <a:t>LINK video MEDEA </a:t>
            </a:r>
            <a:r>
              <a:rPr lang="it-IT" dirty="0">
                <a:hlinkClick r:id="rId12"/>
              </a:rPr>
              <a:t>https://vimeo.com/67211994</a:t>
            </a:r>
            <a:r>
              <a:rPr lang="it-IT" dirty="0"/>
              <a:t> </a:t>
            </a:r>
          </a:p>
        </p:txBody>
      </p:sp>
      <p:sp>
        <p:nvSpPr>
          <p:cNvPr id="23" name="CasellaDiTesto 22"/>
          <p:cNvSpPr txBox="1"/>
          <p:nvPr/>
        </p:nvSpPr>
        <p:spPr>
          <a:xfrm rot="21041854">
            <a:off x="6467481" y="978017"/>
            <a:ext cx="2531545" cy="1200329"/>
          </a:xfrm>
          <a:prstGeom prst="rect">
            <a:avLst/>
          </a:prstGeom>
          <a:solidFill>
            <a:srgbClr val="FFFF00"/>
          </a:solidFill>
          <a:ln w="38100">
            <a:solidFill>
              <a:srgbClr val="008000"/>
            </a:solidFill>
          </a:ln>
        </p:spPr>
        <p:txBody>
          <a:bodyPr wrap="square" rtlCol="0">
            <a:spAutoFit/>
          </a:bodyPr>
          <a:lstStyle/>
          <a:p>
            <a:pPr algn="ctr"/>
            <a:r>
              <a:rPr lang="it-IT" sz="2400" b="1" dirty="0" err="1">
                <a:latin typeface="Bradley Hand ITC" panose="03070402050302030203" pitchFamily="66" charset="0"/>
              </a:rPr>
              <a:t>We</a:t>
            </a:r>
            <a:r>
              <a:rPr lang="it-IT" sz="2400" b="1" dirty="0">
                <a:latin typeface="Bradley Hand ITC" panose="03070402050302030203" pitchFamily="66" charset="0"/>
              </a:rPr>
              <a:t> </a:t>
            </a:r>
            <a:r>
              <a:rPr lang="it-IT" sz="2400" b="1" dirty="0" err="1">
                <a:latin typeface="Bradley Hand ITC" panose="03070402050302030203" pitchFamily="66" charset="0"/>
              </a:rPr>
              <a:t>make</a:t>
            </a:r>
            <a:r>
              <a:rPr lang="it-IT" sz="2400" b="1" dirty="0">
                <a:latin typeface="Bradley Hand ITC" panose="03070402050302030203" pitchFamily="66" charset="0"/>
              </a:rPr>
              <a:t> </a:t>
            </a:r>
          </a:p>
          <a:p>
            <a:pPr algn="ctr"/>
            <a:r>
              <a:rPr lang="it-IT" sz="2400" b="1" dirty="0">
                <a:latin typeface="Bradley Hand ITC" panose="03070402050302030203" pitchFamily="66" charset="0"/>
              </a:rPr>
              <a:t>«social </a:t>
            </a:r>
            <a:r>
              <a:rPr lang="it-IT" sz="2400" b="1" dirty="0" err="1">
                <a:latin typeface="Bradley Hand ITC" panose="03070402050302030203" pitchFamily="66" charset="0"/>
              </a:rPr>
              <a:t>innovation</a:t>
            </a:r>
            <a:r>
              <a:rPr lang="it-IT" sz="2400" b="1" dirty="0">
                <a:latin typeface="Bradley Hand ITC" panose="03070402050302030203" pitchFamily="66" charset="0"/>
              </a:rPr>
              <a:t>»</a:t>
            </a:r>
          </a:p>
        </p:txBody>
      </p:sp>
      <p:sp>
        <p:nvSpPr>
          <p:cNvPr id="25" name="Segnaposto numero diapositiva 3"/>
          <p:cNvSpPr>
            <a:spLocks noGrp="1"/>
          </p:cNvSpPr>
          <p:nvPr>
            <p:ph type="sldNum" sz="quarter" idx="12"/>
          </p:nvPr>
        </p:nvSpPr>
        <p:spPr>
          <a:xfrm>
            <a:off x="6553200" y="6356350"/>
            <a:ext cx="2133600" cy="365125"/>
          </a:xfrm>
        </p:spPr>
        <p:txBody>
          <a:bodyPr/>
          <a:lstStyle/>
          <a:p>
            <a:fld id="{21813FCA-B017-4765-9CDB-2157CF44D84A}" type="slidenum">
              <a:rPr lang="it-IT" b="1" smtClean="0">
                <a:solidFill>
                  <a:srgbClr val="008000"/>
                </a:solidFill>
              </a:rPr>
              <a:t>12</a:t>
            </a:fld>
            <a:endParaRPr lang="it-IT" b="1" dirty="0">
              <a:solidFill>
                <a:srgbClr val="008000"/>
              </a:solidFill>
            </a:endParaRPr>
          </a:p>
        </p:txBody>
      </p:sp>
      <p:pic>
        <p:nvPicPr>
          <p:cNvPr id="26" name="Immagine 25"/>
          <p:cNvPicPr>
            <a:picLocks noChangeAspect="1"/>
          </p:cNvPicPr>
          <p:nvPr/>
        </p:nvPicPr>
        <p:blipFill>
          <a:blip r:embed="rId13"/>
          <a:stretch>
            <a:fillRect/>
          </a:stretch>
        </p:blipFill>
        <p:spPr>
          <a:xfrm>
            <a:off x="6713993" y="23687"/>
            <a:ext cx="2323982" cy="680719"/>
          </a:xfrm>
          <a:prstGeom prst="rect">
            <a:avLst/>
          </a:prstGeom>
        </p:spPr>
      </p:pic>
      <p:sp>
        <p:nvSpPr>
          <p:cNvPr id="27" name="Rectangle 33"/>
          <p:cNvSpPr/>
          <p:nvPr/>
        </p:nvSpPr>
        <p:spPr>
          <a:xfrm>
            <a:off x="201629" y="583107"/>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28" name="TextBox 36"/>
          <p:cNvSpPr txBox="1">
            <a:spLocks noChangeArrowheads="1"/>
          </p:cNvSpPr>
          <p:nvPr/>
        </p:nvSpPr>
        <p:spPr bwMode="auto">
          <a:xfrm>
            <a:off x="148712" y="87357"/>
            <a:ext cx="60960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Third Mission and Social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Innovation</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82832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813FCA-B017-4765-9CDB-2157CF44D84A}" type="slidenum">
              <a:rPr lang="it-IT" smtClean="0">
                <a:solidFill>
                  <a:srgbClr val="008000"/>
                </a:solidFill>
              </a:rPr>
              <a:t>13</a:t>
            </a:fld>
            <a:endParaRPr lang="it-IT" dirty="0">
              <a:solidFill>
                <a:srgbClr val="008000"/>
              </a:solidFill>
            </a:endParaRPr>
          </a:p>
        </p:txBody>
      </p:sp>
      <p:sp>
        <p:nvSpPr>
          <p:cNvPr id="2" name="CasellaDiTesto 1"/>
          <p:cNvSpPr txBox="1"/>
          <p:nvPr/>
        </p:nvSpPr>
        <p:spPr>
          <a:xfrm>
            <a:off x="429744" y="4105774"/>
            <a:ext cx="8496944" cy="1200329"/>
          </a:xfrm>
          <a:prstGeom prst="rect">
            <a:avLst/>
          </a:prstGeom>
          <a:noFill/>
        </p:spPr>
        <p:txBody>
          <a:bodyPr wrap="square" rtlCol="0">
            <a:spAutoFit/>
          </a:bodyPr>
          <a:lstStyle/>
          <a:p>
            <a:pPr algn="just"/>
            <a:r>
              <a:rPr lang="en-US" b="1" dirty="0">
                <a:latin typeface="Arial Narrow" panose="020B0606020202030204" pitchFamily="34" charset="0"/>
              </a:rPr>
              <a:t>The NEW ECONOMY LABS aim to teach students a “new dimension of Social Responsibility” more attentive to the local needs and encouraging good practices exchange and implementation at local level. </a:t>
            </a:r>
          </a:p>
          <a:p>
            <a:pPr algn="just"/>
            <a:endParaRPr lang="it-IT" dirty="0"/>
          </a:p>
        </p:txBody>
      </p:sp>
      <p:pic>
        <p:nvPicPr>
          <p:cNvPr id="4098" name="Picture 2" descr="Risultati immagini per GLORIA FIORANI LABORATORI DI NUOVA ECONOM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571338"/>
            <a:ext cx="5396448" cy="1809990"/>
          </a:xfrm>
          <a:prstGeom prst="rect">
            <a:avLst/>
          </a:prstGeom>
          <a:noFill/>
          <a:ln w="38100">
            <a:solidFill>
              <a:srgbClr val="008000"/>
            </a:solidFill>
          </a:ln>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131840" y="5805264"/>
            <a:ext cx="3545496" cy="584775"/>
          </a:xfrm>
          <a:prstGeom prst="rect">
            <a:avLst/>
          </a:prstGeom>
          <a:solidFill>
            <a:srgbClr val="008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1600" b="1" dirty="0"/>
              <a:t>CHANGE YOUR THINKING </a:t>
            </a:r>
          </a:p>
          <a:p>
            <a:pPr algn="ctr"/>
            <a:r>
              <a:rPr lang="it-IT" sz="1600" b="1" dirty="0"/>
              <a:t>&amp; </a:t>
            </a:r>
            <a:r>
              <a:rPr lang="en-US" sz="1600" b="1" dirty="0"/>
              <a:t>YOU WILL CHANGE THE WORLD</a:t>
            </a:r>
            <a:endParaRPr lang="it-IT" sz="1600" b="1" dirty="0"/>
          </a:p>
        </p:txBody>
      </p:sp>
      <p:pic>
        <p:nvPicPr>
          <p:cNvPr id="17" name="Picture 10" descr="http://i2.wp.com/www.nexteconomia.org/wp-content/uploads/2015/11/header_laboratori.jpg?w=10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484784"/>
            <a:ext cx="6614216" cy="2448272"/>
          </a:xfrm>
          <a:prstGeom prst="rect">
            <a:avLst/>
          </a:prstGeom>
          <a:noFill/>
          <a:ln w="28575">
            <a:solidFill>
              <a:srgbClr val="008000"/>
            </a:solidFill>
          </a:ln>
          <a:extLst>
            <a:ext uri="{909E8E84-426E-40DD-AFC4-6F175D3DCCD1}">
              <a14:hiddenFill xmlns:a14="http://schemas.microsoft.com/office/drawing/2010/main">
                <a:solidFill>
                  <a:srgbClr val="FFFFFF"/>
                </a:solidFill>
              </a14:hiddenFill>
            </a:ext>
          </a:extLst>
        </p:spPr>
      </p:pic>
      <p:sp>
        <p:nvSpPr>
          <p:cNvPr id="14" name="CasellaDiTesto 6"/>
          <p:cNvSpPr txBox="1"/>
          <p:nvPr/>
        </p:nvSpPr>
        <p:spPr>
          <a:xfrm>
            <a:off x="4833569" y="3348281"/>
            <a:ext cx="3710208" cy="584775"/>
          </a:xfrm>
          <a:prstGeom prst="rect">
            <a:avLst/>
          </a:prstGeom>
          <a:solidFill>
            <a:srgbClr val="008000"/>
          </a:solidFill>
          <a:ln>
            <a:solidFill>
              <a:srgbClr val="008000"/>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it-IT" sz="3200" b="1" dirty="0">
                <a:solidFill>
                  <a:schemeClr val="bg1"/>
                </a:solidFill>
                <a:latin typeface="Arial Narrow" panose="020B0606020202030204" pitchFamily="34" charset="0"/>
              </a:rPr>
              <a:t>New Economy </a:t>
            </a:r>
            <a:r>
              <a:rPr lang="it-IT" sz="3200" b="1" dirty="0" err="1">
                <a:solidFill>
                  <a:schemeClr val="bg1"/>
                </a:solidFill>
                <a:latin typeface="Arial Narrow" panose="020B0606020202030204" pitchFamily="34" charset="0"/>
              </a:rPr>
              <a:t>Labs</a:t>
            </a:r>
            <a:endParaRPr lang="it-IT" sz="3200" b="1" dirty="0">
              <a:solidFill>
                <a:schemeClr val="bg1"/>
              </a:solidFill>
              <a:latin typeface="Arial Narrow" panose="020B0606020202030204" pitchFamily="34" charset="0"/>
            </a:endParaRPr>
          </a:p>
        </p:txBody>
      </p:sp>
      <p:sp>
        <p:nvSpPr>
          <p:cNvPr id="27" name="Text Box 22"/>
          <p:cNvSpPr txBox="1">
            <a:spLocks noChangeArrowheads="1"/>
          </p:cNvSpPr>
          <p:nvPr/>
        </p:nvSpPr>
        <p:spPr bwMode="auto">
          <a:xfrm>
            <a:off x="2368146" y="188640"/>
            <a:ext cx="6020278" cy="263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50"/>
                </a:solidFill>
                <a:miter lim="800000"/>
                <a:headEnd/>
                <a:tailEnd/>
              </a14:hiddenLine>
            </a:ext>
            <a:ext uri="{AF507438-7753-43E0-B8FC-AC1667EBCBE1}">
              <a14:hiddenEffects xmlns:a14="http://schemas.microsoft.com/office/drawing/2010/main">
                <a:effectLst>
                  <a:outerShdw dist="35921" dir="2700000" algn="ctr" rotWithShape="0">
                    <a:srgbClr val="CCE6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altLang="it-IT" sz="18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THIRD MISSION AND SOCIAL INNOVATION</a:t>
            </a:r>
          </a:p>
        </p:txBody>
      </p:sp>
      <p:sp>
        <p:nvSpPr>
          <p:cNvPr id="28" name="CasellaDiTesto 27"/>
          <p:cNvSpPr txBox="1"/>
          <p:nvPr/>
        </p:nvSpPr>
        <p:spPr>
          <a:xfrm>
            <a:off x="1977916" y="835094"/>
            <a:ext cx="5400600" cy="400110"/>
          </a:xfrm>
          <a:prstGeom prst="rect">
            <a:avLst/>
          </a:prstGeom>
          <a:solidFill>
            <a:srgbClr val="FF3300"/>
          </a:solidFill>
        </p:spPr>
        <p:txBody>
          <a:bodyPr wrap="square" rtlCol="0">
            <a:spAutoFit/>
          </a:bodyPr>
          <a:lstStyle/>
          <a:p>
            <a:pPr algn="ctr"/>
            <a:r>
              <a:rPr lang="it-IT" sz="2000" b="1" dirty="0">
                <a:solidFill>
                  <a:schemeClr val="bg1"/>
                </a:solidFill>
              </a:rPr>
              <a:t>BEYOND THE TRADITIONAL THIRD MISSION</a:t>
            </a:r>
          </a:p>
        </p:txBody>
      </p:sp>
      <p:sp>
        <p:nvSpPr>
          <p:cNvPr id="29" name="CasellaDiTesto 28"/>
          <p:cNvSpPr txBox="1"/>
          <p:nvPr/>
        </p:nvSpPr>
        <p:spPr>
          <a:xfrm rot="20690052">
            <a:off x="6604218" y="1145933"/>
            <a:ext cx="2387659" cy="707886"/>
          </a:xfrm>
          <a:prstGeom prst="rect">
            <a:avLst/>
          </a:prstGeom>
          <a:solidFill>
            <a:srgbClr val="FFFF00"/>
          </a:solidFill>
          <a:ln w="38100">
            <a:solidFill>
              <a:srgbClr val="008000"/>
            </a:solidFill>
          </a:ln>
        </p:spPr>
        <p:txBody>
          <a:bodyPr wrap="square" rtlCol="0">
            <a:spAutoFit/>
          </a:bodyPr>
          <a:lstStyle/>
          <a:p>
            <a:pPr algn="ctr"/>
            <a:r>
              <a:rPr lang="it-IT" sz="2000" b="1" dirty="0" err="1">
                <a:latin typeface="Bradley Hand ITC" panose="03070402050302030203" pitchFamily="66" charset="0"/>
              </a:rPr>
              <a:t>We</a:t>
            </a:r>
            <a:r>
              <a:rPr lang="it-IT" sz="2000" b="1" dirty="0">
                <a:latin typeface="Bradley Hand ITC" panose="03070402050302030203" pitchFamily="66" charset="0"/>
              </a:rPr>
              <a:t> </a:t>
            </a:r>
            <a:r>
              <a:rPr lang="it-IT" sz="2000" b="1" dirty="0" err="1">
                <a:latin typeface="Bradley Hand ITC" panose="03070402050302030203" pitchFamily="66" charset="0"/>
              </a:rPr>
              <a:t>make</a:t>
            </a:r>
            <a:r>
              <a:rPr lang="it-IT" sz="2000" b="1" dirty="0">
                <a:latin typeface="Bradley Hand ITC" panose="03070402050302030203" pitchFamily="66" charset="0"/>
              </a:rPr>
              <a:t> </a:t>
            </a:r>
          </a:p>
          <a:p>
            <a:pPr algn="ctr"/>
            <a:r>
              <a:rPr lang="it-IT" sz="2000" b="1" dirty="0">
                <a:latin typeface="Bradley Hand ITC" panose="03070402050302030203" pitchFamily="66" charset="0"/>
              </a:rPr>
              <a:t>«social </a:t>
            </a:r>
            <a:r>
              <a:rPr lang="it-IT" sz="2000" b="1" dirty="0" err="1">
                <a:latin typeface="Bradley Hand ITC" panose="03070402050302030203" pitchFamily="66" charset="0"/>
              </a:rPr>
              <a:t>innovation</a:t>
            </a:r>
            <a:r>
              <a:rPr lang="it-IT" sz="2000" b="1" dirty="0">
                <a:latin typeface="Bradley Hand ITC" panose="03070402050302030203" pitchFamily="66" charset="0"/>
              </a:rPr>
              <a:t>»</a:t>
            </a:r>
          </a:p>
        </p:txBody>
      </p:sp>
      <p:sp>
        <p:nvSpPr>
          <p:cNvPr id="15" name="TextBox 36"/>
          <p:cNvSpPr txBox="1">
            <a:spLocks noChangeArrowheads="1"/>
          </p:cNvSpPr>
          <p:nvPr/>
        </p:nvSpPr>
        <p:spPr bwMode="auto">
          <a:xfrm>
            <a:off x="148712" y="87357"/>
            <a:ext cx="60960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Third Mission and Social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Innovation</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pic>
        <p:nvPicPr>
          <p:cNvPr id="16" name="Immagine 15"/>
          <p:cNvPicPr>
            <a:picLocks noChangeAspect="1"/>
          </p:cNvPicPr>
          <p:nvPr/>
        </p:nvPicPr>
        <p:blipFill>
          <a:blip r:embed="rId6"/>
          <a:stretch>
            <a:fillRect/>
          </a:stretch>
        </p:blipFill>
        <p:spPr>
          <a:xfrm>
            <a:off x="6713993" y="23687"/>
            <a:ext cx="2323982" cy="680719"/>
          </a:xfrm>
          <a:prstGeom prst="rect">
            <a:avLst/>
          </a:prstGeom>
        </p:spPr>
      </p:pic>
      <p:sp>
        <p:nvSpPr>
          <p:cNvPr id="18" name="Rectangle 33"/>
          <p:cNvSpPr/>
          <p:nvPr/>
        </p:nvSpPr>
        <p:spPr>
          <a:xfrm>
            <a:off x="201629" y="583107"/>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Tree>
    <p:extLst>
      <p:ext uri="{BB962C8B-B14F-4D97-AF65-F5344CB8AC3E}">
        <p14:creationId xmlns:p14="http://schemas.microsoft.com/office/powerpoint/2010/main" val="356452834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33287"/>
            <a:ext cx="7920880" cy="1477328"/>
          </a:xfrm>
          <a:prstGeom prst="rect">
            <a:avLst/>
          </a:prstGeom>
        </p:spPr>
        <p:txBody>
          <a:bodyPr wrap="square">
            <a:spAutoFit/>
          </a:bodyPr>
          <a:lstStyle/>
          <a:p>
            <a:endParaRPr lang="en-US" sz="1000" dirty="0">
              <a:latin typeface="Arial" panose="020B0604020202020204" pitchFamily="34" charset="0"/>
              <a:ea typeface="Verdana" panose="020B0604030504040204" pitchFamily="34" charset="0"/>
              <a:cs typeface="Arial" panose="020B0604020202020204" pitchFamily="34" charset="0"/>
            </a:endParaRPr>
          </a:p>
          <a:p>
            <a:pPr marL="342900" indent="-342900">
              <a:buClr>
                <a:srgbClr val="008000"/>
              </a:buClr>
              <a:buFont typeface="Wingdings" panose="05000000000000000000" pitchFamily="2" charset="2"/>
              <a:buChar char="q"/>
            </a:pPr>
            <a:r>
              <a:rPr lang="en-US" sz="2000" dirty="0">
                <a:ea typeface="Verdana" panose="020B0604030504040204" pitchFamily="34" charset="0"/>
                <a:cs typeface="Arial" panose="020B0604020202020204" pitchFamily="34" charset="0"/>
              </a:rPr>
              <a:t>Over </a:t>
            </a:r>
            <a:r>
              <a:rPr lang="en-US" sz="2000" b="1" i="1" dirty="0">
                <a:ea typeface="Verdana" panose="020B0604030504040204" pitchFamily="34" charset="0"/>
                <a:cs typeface="Arial" panose="020B0604020202020204" pitchFamily="34" charset="0"/>
              </a:rPr>
              <a:t>300 bilateral agreements </a:t>
            </a:r>
            <a:r>
              <a:rPr lang="en-US" sz="2000" dirty="0">
                <a:ea typeface="Verdana" panose="020B0604030504040204" pitchFamily="34" charset="0"/>
                <a:cs typeface="Arial" panose="020B0604020202020204" pitchFamily="34" charset="0"/>
              </a:rPr>
              <a:t>with Partner Universities all over the world, extra-EU and top Universities in the BRICS Area</a:t>
            </a:r>
          </a:p>
          <a:p>
            <a:pPr marL="342900" indent="-342900">
              <a:buClr>
                <a:srgbClr val="008000"/>
              </a:buClr>
              <a:buFont typeface="Wingdings" panose="05000000000000000000" pitchFamily="2" charset="2"/>
              <a:buChar char="q"/>
            </a:pPr>
            <a:r>
              <a:rPr lang="en-US" sz="2000" dirty="0">
                <a:ea typeface="Verdana" panose="020B0604030504040204" pitchFamily="34" charset="0"/>
                <a:cs typeface="Arial" panose="020B0604020202020204" pitchFamily="34" charset="0"/>
              </a:rPr>
              <a:t>Over </a:t>
            </a:r>
            <a:r>
              <a:rPr lang="en-US" sz="2000" b="1" dirty="0">
                <a:ea typeface="Verdana" panose="020B0604030504040204" pitchFamily="34" charset="0"/>
                <a:cs typeface="Arial" panose="020B0604020202020204" pitchFamily="34" charset="0"/>
              </a:rPr>
              <a:t>500 Erasmus agreements </a:t>
            </a:r>
            <a:r>
              <a:rPr lang="en-US" sz="2000" dirty="0">
                <a:ea typeface="Verdana" panose="020B0604030504040204" pitchFamily="34" charset="0"/>
                <a:cs typeface="Arial" panose="020B0604020202020204" pitchFamily="34" charset="0"/>
              </a:rPr>
              <a:t>in Europe</a:t>
            </a:r>
          </a:p>
          <a:p>
            <a:pPr marL="342900" indent="-342900">
              <a:buClr>
                <a:srgbClr val="008000"/>
              </a:buClr>
              <a:buFont typeface="Wingdings" panose="05000000000000000000" pitchFamily="2" charset="2"/>
              <a:buChar char="q"/>
            </a:pPr>
            <a:r>
              <a:rPr lang="en-US" sz="2000" dirty="0">
                <a:ea typeface="Verdana" panose="020B0604030504040204" pitchFamily="34" charset="0"/>
                <a:cs typeface="Arial" panose="020B0604020202020204" pitchFamily="34" charset="0"/>
              </a:rPr>
              <a:t>Member of </a:t>
            </a:r>
            <a:r>
              <a:rPr lang="en-US" sz="2000" b="1" i="1" dirty="0" err="1">
                <a:ea typeface="Verdana" panose="020B0604030504040204" pitchFamily="34" charset="0"/>
                <a:cs typeface="Arial" panose="020B0604020202020204" pitchFamily="34" charset="0"/>
              </a:rPr>
              <a:t>Uni</a:t>
            </a:r>
            <a:r>
              <a:rPr lang="en-US" sz="2000" b="1" i="1" dirty="0">
                <a:ea typeface="Verdana" panose="020B0604030504040204" pitchFamily="34" charset="0"/>
                <a:cs typeface="Arial" panose="020B0604020202020204" pitchFamily="34" charset="0"/>
              </a:rPr>
              <a:t>-Italia</a:t>
            </a:r>
            <a:r>
              <a:rPr lang="en-US" sz="2000" dirty="0">
                <a:ea typeface="Verdana" panose="020B0604030504040204" pitchFamily="34" charset="0"/>
                <a:cs typeface="Arial" panose="020B0604020202020204" pitchFamily="34" charset="0"/>
              </a:rPr>
              <a:t> network</a:t>
            </a:r>
          </a:p>
        </p:txBody>
      </p:sp>
      <p:sp>
        <p:nvSpPr>
          <p:cNvPr id="3" name="Rettangolo 2"/>
          <p:cNvSpPr/>
          <p:nvPr/>
        </p:nvSpPr>
        <p:spPr>
          <a:xfrm>
            <a:off x="323528" y="2561416"/>
            <a:ext cx="8638965" cy="3139321"/>
          </a:xfrm>
          <a:prstGeom prst="rect">
            <a:avLst/>
          </a:prstGeom>
        </p:spPr>
        <p:txBody>
          <a:bodyPr wrap="square">
            <a:spAutoFit/>
          </a:bodyPr>
          <a:lstStyle/>
          <a:p>
            <a:endParaRPr lang="en-US" sz="2000" dirty="0">
              <a:latin typeface="Arial" panose="020B0604020202020204" pitchFamily="34" charset="0"/>
              <a:ea typeface="Verdana" panose="020B0604030504040204" pitchFamily="34" charset="0"/>
              <a:cs typeface="Arial" panose="020B0604020202020204" pitchFamily="34" charset="0"/>
            </a:endParaRPr>
          </a:p>
          <a:p>
            <a:r>
              <a:rPr lang="en-US" sz="2000" dirty="0">
                <a:ea typeface="Verdana" panose="020B0604030504040204" pitchFamily="34" charset="0"/>
                <a:cs typeface="Arial" panose="020B0604020202020204" pitchFamily="34" charset="0"/>
              </a:rPr>
              <a:t>Member of </a:t>
            </a:r>
            <a:r>
              <a:rPr lang="en-US" sz="2000" b="1" i="1" dirty="0">
                <a:ea typeface="Verdana" panose="020B0604030504040204" pitchFamily="34" charset="0"/>
                <a:cs typeface="Arial" panose="020B0604020202020204" pitchFamily="34" charset="0"/>
              </a:rPr>
              <a:t>International Networks:</a:t>
            </a:r>
          </a:p>
          <a:p>
            <a:endParaRPr lang="en-US" sz="2000" b="1" i="1" dirty="0">
              <a:ea typeface="Verdana" panose="020B0604030504040204" pitchFamily="34" charset="0"/>
              <a:cs typeface="Arial" panose="020B0604020202020204" pitchFamily="34" charset="0"/>
            </a:endParaRPr>
          </a:p>
          <a:p>
            <a:pPr marL="342900" lvl="0" indent="-342900" algn="just" fontAlgn="base">
              <a:spcBef>
                <a:spcPct val="0"/>
              </a:spcBef>
              <a:spcAft>
                <a:spcPct val="0"/>
              </a:spcAft>
              <a:buClr>
                <a:srgbClr val="FF3300"/>
              </a:buClr>
              <a:buSzPct val="100000"/>
              <a:buFont typeface="Wingdings" panose="05000000000000000000" pitchFamily="2" charset="2"/>
              <a:buChar char="q"/>
            </a:pPr>
            <a:r>
              <a:rPr lang="it-IT" altLang="it-IT" sz="2000" b="1" dirty="0">
                <a:cs typeface="Arial" pitchFamily="34" charset="0"/>
              </a:rPr>
              <a:t>EUA - </a:t>
            </a:r>
            <a:r>
              <a:rPr lang="it-IT" altLang="it-IT" sz="2000" dirty="0" err="1">
                <a:cs typeface="Arial" panose="020B0604020202020204" pitchFamily="34" charset="0"/>
              </a:rPr>
              <a:t>European</a:t>
            </a:r>
            <a:r>
              <a:rPr lang="it-IT" altLang="it-IT" sz="2000" dirty="0">
                <a:cs typeface="Arial" panose="020B0604020202020204" pitchFamily="34" charset="0"/>
              </a:rPr>
              <a:t> University </a:t>
            </a:r>
            <a:r>
              <a:rPr lang="it-IT" altLang="it-IT" sz="2000" dirty="0" err="1">
                <a:cs typeface="Arial" panose="020B0604020202020204" pitchFamily="34" charset="0"/>
              </a:rPr>
              <a:t>Association</a:t>
            </a:r>
            <a:endParaRPr lang="it-IT" altLang="it-IT" sz="2000" dirty="0">
              <a:cs typeface="Arial" panose="020B0604020202020204" pitchFamily="34" charset="0"/>
            </a:endParaRPr>
          </a:p>
          <a:p>
            <a:pPr marL="342900" indent="-342900" algn="just" fontAlgn="base">
              <a:spcBef>
                <a:spcPct val="0"/>
              </a:spcBef>
              <a:spcAft>
                <a:spcPct val="0"/>
              </a:spcAft>
              <a:buClr>
                <a:srgbClr val="FF3300"/>
              </a:buClr>
              <a:buSzPct val="100000"/>
              <a:buFont typeface="Wingdings" panose="05000000000000000000" pitchFamily="2" charset="2"/>
              <a:buChar char="q"/>
            </a:pPr>
            <a:r>
              <a:rPr lang="it-IT" altLang="it-IT" sz="2000" b="1" dirty="0">
                <a:cs typeface="Arial" pitchFamily="34" charset="0"/>
              </a:rPr>
              <a:t>YERUN - </a:t>
            </a:r>
            <a:r>
              <a:rPr lang="it-IT" altLang="it-IT" sz="2000" dirty="0">
                <a:cs typeface="Arial" pitchFamily="34" charset="0"/>
              </a:rPr>
              <a:t>Young </a:t>
            </a:r>
            <a:r>
              <a:rPr lang="it-IT" altLang="it-IT" sz="2000" dirty="0" err="1">
                <a:cs typeface="Arial" pitchFamily="34" charset="0"/>
              </a:rPr>
              <a:t>European</a:t>
            </a:r>
            <a:r>
              <a:rPr lang="it-IT" altLang="it-IT" sz="2000" dirty="0">
                <a:cs typeface="Arial" pitchFamily="34" charset="0"/>
              </a:rPr>
              <a:t> </a:t>
            </a:r>
            <a:r>
              <a:rPr lang="it-IT" altLang="it-IT" sz="2000" dirty="0" err="1">
                <a:cs typeface="Arial" pitchFamily="34" charset="0"/>
              </a:rPr>
              <a:t>Research</a:t>
            </a:r>
            <a:r>
              <a:rPr lang="it-IT" altLang="it-IT" sz="2000" dirty="0">
                <a:cs typeface="Arial" pitchFamily="34" charset="0"/>
              </a:rPr>
              <a:t> </a:t>
            </a:r>
            <a:r>
              <a:rPr lang="it-IT" altLang="it-IT" sz="2000" dirty="0" err="1">
                <a:cs typeface="Arial" pitchFamily="34" charset="0"/>
              </a:rPr>
              <a:t>Universities</a:t>
            </a:r>
            <a:r>
              <a:rPr lang="it-IT" altLang="it-IT" sz="2000" dirty="0">
                <a:cs typeface="Arial" pitchFamily="34" charset="0"/>
              </a:rPr>
              <a:t> Network</a:t>
            </a:r>
          </a:p>
          <a:p>
            <a:pPr marL="342900" indent="-342900" algn="just" fontAlgn="base">
              <a:spcBef>
                <a:spcPct val="0"/>
              </a:spcBef>
              <a:spcAft>
                <a:spcPct val="0"/>
              </a:spcAft>
              <a:buClr>
                <a:srgbClr val="FF3300"/>
              </a:buClr>
              <a:buSzPct val="100000"/>
              <a:buFont typeface="Wingdings" panose="05000000000000000000" pitchFamily="2" charset="2"/>
              <a:buChar char="q"/>
            </a:pPr>
            <a:r>
              <a:rPr lang="it-IT" altLang="it-IT" sz="2000" b="1" dirty="0">
                <a:cs typeface="Arial" pitchFamily="34" charset="0"/>
              </a:rPr>
              <a:t>VIU - </a:t>
            </a:r>
            <a:r>
              <a:rPr lang="it-IT" altLang="it-IT" sz="2000" dirty="0" err="1">
                <a:cs typeface="Arial" pitchFamily="34" charset="0"/>
              </a:rPr>
              <a:t>Venice</a:t>
            </a:r>
            <a:r>
              <a:rPr lang="it-IT" altLang="it-IT" sz="2000" dirty="0">
                <a:cs typeface="Arial" pitchFamily="34" charset="0"/>
              </a:rPr>
              <a:t> International </a:t>
            </a:r>
            <a:r>
              <a:rPr lang="it-IT" altLang="it-IT" sz="2000" dirty="0" err="1">
                <a:cs typeface="Arial" pitchFamily="34" charset="0"/>
              </a:rPr>
              <a:t>University</a:t>
            </a:r>
            <a:endParaRPr lang="it-IT" altLang="it-IT" sz="2000" dirty="0">
              <a:cs typeface="Arial" pitchFamily="34" charset="0"/>
            </a:endParaRPr>
          </a:p>
          <a:p>
            <a:pPr marL="342900" lvl="0" indent="-342900" algn="just" fontAlgn="base">
              <a:spcBef>
                <a:spcPct val="0"/>
              </a:spcBef>
              <a:spcAft>
                <a:spcPct val="0"/>
              </a:spcAft>
              <a:buClr>
                <a:srgbClr val="FF3300"/>
              </a:buClr>
              <a:buSzPct val="100000"/>
              <a:buFont typeface="Wingdings" panose="05000000000000000000" pitchFamily="2" charset="2"/>
              <a:buChar char="q"/>
            </a:pPr>
            <a:r>
              <a:rPr lang="it-IT" altLang="it-IT" sz="2000" b="1" dirty="0">
                <a:cs typeface="Arial" pitchFamily="34" charset="0"/>
              </a:rPr>
              <a:t>UNICA - </a:t>
            </a:r>
            <a:r>
              <a:rPr lang="it-IT" altLang="it-IT" sz="2000" dirty="0">
                <a:cs typeface="Arial" pitchFamily="34" charset="0"/>
              </a:rPr>
              <a:t>Network of </a:t>
            </a:r>
            <a:r>
              <a:rPr lang="it-IT" altLang="it-IT" sz="2000" dirty="0" err="1">
                <a:cs typeface="Arial" pitchFamily="34" charset="0"/>
              </a:rPr>
              <a:t>Universities</a:t>
            </a:r>
            <a:r>
              <a:rPr lang="it-IT" altLang="it-IT" sz="2000" dirty="0">
                <a:cs typeface="Arial" pitchFamily="34" charset="0"/>
              </a:rPr>
              <a:t> from the </a:t>
            </a:r>
            <a:r>
              <a:rPr lang="it-IT" altLang="it-IT" sz="2000" dirty="0" err="1">
                <a:cs typeface="Arial" pitchFamily="34" charset="0"/>
              </a:rPr>
              <a:t>Capitals</a:t>
            </a:r>
            <a:r>
              <a:rPr lang="it-IT" altLang="it-IT" sz="2000" dirty="0">
                <a:cs typeface="Arial" pitchFamily="34" charset="0"/>
              </a:rPr>
              <a:t> of Europe</a:t>
            </a:r>
          </a:p>
          <a:p>
            <a:pPr marL="342900" indent="-342900" algn="just" fontAlgn="base">
              <a:spcBef>
                <a:spcPct val="0"/>
              </a:spcBef>
              <a:spcAft>
                <a:spcPct val="0"/>
              </a:spcAft>
              <a:buClr>
                <a:srgbClr val="FF3300"/>
              </a:buClr>
              <a:buSzPct val="100000"/>
              <a:buFont typeface="Wingdings" panose="05000000000000000000" pitchFamily="2" charset="2"/>
              <a:buChar char="q"/>
            </a:pPr>
            <a:r>
              <a:rPr lang="en-US" sz="2000" b="1" dirty="0">
                <a:cs typeface="Arial" pitchFamily="34" charset="0"/>
              </a:rPr>
              <a:t>GCUB </a:t>
            </a:r>
            <a:r>
              <a:rPr lang="en-US" sz="2000" dirty="0">
                <a:cs typeface="Arial" pitchFamily="34" charset="0"/>
              </a:rPr>
              <a:t>- </a:t>
            </a:r>
            <a:r>
              <a:rPr lang="en-US" sz="2000" dirty="0" err="1">
                <a:cs typeface="Arial" pitchFamily="34" charset="0"/>
              </a:rPr>
              <a:t>Grupo</a:t>
            </a:r>
            <a:r>
              <a:rPr lang="en-US" sz="2000" dirty="0">
                <a:cs typeface="Arial" pitchFamily="34" charset="0"/>
              </a:rPr>
              <a:t> Coimbra de </a:t>
            </a:r>
            <a:r>
              <a:rPr lang="en-US" sz="2000" dirty="0" err="1">
                <a:cs typeface="Arial" pitchFamily="34" charset="0"/>
              </a:rPr>
              <a:t>Universidades</a:t>
            </a:r>
            <a:r>
              <a:rPr lang="en-US" sz="2000" dirty="0">
                <a:cs typeface="Arial" pitchFamily="34" charset="0"/>
              </a:rPr>
              <a:t> </a:t>
            </a:r>
            <a:r>
              <a:rPr lang="en-US" sz="2000" dirty="0" err="1">
                <a:cs typeface="Arial" pitchFamily="34" charset="0"/>
              </a:rPr>
              <a:t>Brasileiras</a:t>
            </a:r>
            <a:endParaRPr lang="it-IT" altLang="it-IT" sz="2000" dirty="0">
              <a:cs typeface="Arial" pitchFamily="34" charset="0"/>
            </a:endParaRPr>
          </a:p>
          <a:p>
            <a:pPr marL="342900" lvl="0" indent="-342900" algn="just" fontAlgn="base">
              <a:spcBef>
                <a:spcPct val="0"/>
              </a:spcBef>
              <a:spcAft>
                <a:spcPct val="0"/>
              </a:spcAft>
              <a:buClr>
                <a:srgbClr val="FF3300"/>
              </a:buClr>
              <a:buSzPct val="100000"/>
              <a:buFont typeface="Wingdings" panose="05000000000000000000" pitchFamily="2" charset="2"/>
              <a:buChar char="q"/>
            </a:pPr>
            <a:r>
              <a:rPr lang="it-IT" altLang="it-IT" sz="2000" b="1" dirty="0">
                <a:cs typeface="Arial" pitchFamily="34" charset="0"/>
              </a:rPr>
              <a:t>AAHCI</a:t>
            </a:r>
            <a:r>
              <a:rPr lang="it-IT" altLang="it-IT" sz="2000" dirty="0">
                <a:cs typeface="Arial" pitchFamily="34" charset="0"/>
              </a:rPr>
              <a:t> - </a:t>
            </a:r>
            <a:r>
              <a:rPr lang="en-US" sz="2000" dirty="0"/>
              <a:t>Association of Academic Health Centers International (AAHCI)</a:t>
            </a:r>
            <a:endParaRPr lang="it-IT" altLang="it-IT" sz="2000" dirty="0">
              <a:cs typeface="Arial" pitchFamily="34" charset="0"/>
            </a:endParaRPr>
          </a:p>
          <a:p>
            <a:endParaRPr lang="en-US" b="1" i="1" dirty="0">
              <a:ea typeface="Verdana" panose="020B0604030504040204" pitchFamily="34" charset="0"/>
              <a:cs typeface="Arial" panose="020B0604020202020204" pitchFamily="34" charset="0"/>
            </a:endParaRPr>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5502127"/>
            <a:ext cx="1613817" cy="66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52794"/>
            <a:ext cx="2541507" cy="68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842" y="6157804"/>
            <a:ext cx="2112655" cy="68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054" y="5452793"/>
            <a:ext cx="2749290" cy="87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649" y="5502127"/>
            <a:ext cx="1405831" cy="76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Immagine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6135285"/>
            <a:ext cx="1214369" cy="6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6"/>
          <p:cNvSpPr txBox="1">
            <a:spLocks noChangeArrowheads="1"/>
          </p:cNvSpPr>
          <p:nvPr/>
        </p:nvSpPr>
        <p:spPr bwMode="auto">
          <a:xfrm>
            <a:off x="457200" y="255552"/>
            <a:ext cx="5435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International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Cooperation</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25" name="Immagine 24"/>
          <p:cNvPicPr>
            <a:picLocks noChangeAspect="1"/>
          </p:cNvPicPr>
          <p:nvPr/>
        </p:nvPicPr>
        <p:blipFill>
          <a:blip r:embed="rId9"/>
          <a:stretch>
            <a:fillRect/>
          </a:stretch>
        </p:blipFill>
        <p:spPr>
          <a:xfrm>
            <a:off x="6713993" y="59888"/>
            <a:ext cx="2323982" cy="680719"/>
          </a:xfrm>
          <a:prstGeom prst="rect">
            <a:avLst/>
          </a:prstGeom>
        </p:spPr>
      </p:pic>
    </p:spTree>
    <p:extLst>
      <p:ext uri="{BB962C8B-B14F-4D97-AF65-F5344CB8AC3E}">
        <p14:creationId xmlns:p14="http://schemas.microsoft.com/office/powerpoint/2010/main" val="8993408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6614864" y="6381328"/>
            <a:ext cx="2133600" cy="365125"/>
          </a:xfrm>
        </p:spPr>
        <p:txBody>
          <a:bodyPr/>
          <a:lstStyle/>
          <a:p>
            <a:fld id="{21813FCA-B017-4765-9CDB-2157CF44D84A}" type="slidenum">
              <a:rPr lang="it-IT" sz="1800" b="1" smtClean="0">
                <a:solidFill>
                  <a:schemeClr val="bg1"/>
                </a:solidFill>
              </a:rPr>
              <a:pPr/>
              <a:t>15</a:t>
            </a:fld>
            <a:endParaRPr lang="it-IT" sz="1800" b="1" dirty="0">
              <a:solidFill>
                <a:schemeClr val="bg1"/>
              </a:solidFill>
            </a:endParaRPr>
          </a:p>
        </p:txBody>
      </p:sp>
      <p:sp>
        <p:nvSpPr>
          <p:cNvPr id="10" name="Rettangolo arrotondato 9"/>
          <p:cNvSpPr/>
          <p:nvPr/>
        </p:nvSpPr>
        <p:spPr>
          <a:xfrm>
            <a:off x="1311642" y="1840221"/>
            <a:ext cx="2160587" cy="1008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it-IT" dirty="0">
                <a:cs typeface="Arial" panose="020B0604020202020204" pitchFamily="34" charset="0"/>
              </a:rPr>
              <a:t>Erasmus+</a:t>
            </a:r>
          </a:p>
        </p:txBody>
      </p:sp>
      <p:sp>
        <p:nvSpPr>
          <p:cNvPr id="11" name="Rettangolo arrotondato 6"/>
          <p:cNvSpPr/>
          <p:nvPr/>
        </p:nvSpPr>
        <p:spPr>
          <a:xfrm>
            <a:off x="3367259" y="1481385"/>
            <a:ext cx="2592288" cy="719684"/>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it-IT" dirty="0">
                <a:cs typeface="Arial" panose="020B0604020202020204" pitchFamily="34" charset="0"/>
              </a:rPr>
              <a:t>Marie </a:t>
            </a:r>
            <a:r>
              <a:rPr lang="it-IT" dirty="0" err="1">
                <a:cs typeface="Arial" panose="020B0604020202020204" pitchFamily="34" charset="0"/>
              </a:rPr>
              <a:t>Skłodowska</a:t>
            </a:r>
            <a:r>
              <a:rPr lang="it-IT" dirty="0">
                <a:cs typeface="Arial" panose="020B0604020202020204" pitchFamily="34" charset="0"/>
              </a:rPr>
              <a:t>-Curie </a:t>
            </a:r>
            <a:r>
              <a:rPr lang="it-IT" dirty="0" err="1">
                <a:cs typeface="Arial" panose="020B0604020202020204" pitchFamily="34" charset="0"/>
              </a:rPr>
              <a:t>Actions</a:t>
            </a:r>
            <a:endParaRPr lang="it-IT" dirty="0">
              <a:cs typeface="Arial" panose="020B0604020202020204" pitchFamily="34" charset="0"/>
            </a:endParaRPr>
          </a:p>
        </p:txBody>
      </p:sp>
      <p:sp>
        <p:nvSpPr>
          <p:cNvPr id="12" name="Rettangolo arrotondato 11"/>
          <p:cNvSpPr/>
          <p:nvPr/>
        </p:nvSpPr>
        <p:spPr>
          <a:xfrm>
            <a:off x="5724128" y="1773238"/>
            <a:ext cx="2089150" cy="10080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it-IT" dirty="0" err="1">
                <a:cs typeface="Arial" panose="020B0604020202020204" pitchFamily="34" charset="0"/>
              </a:rPr>
              <a:t>Overseas</a:t>
            </a:r>
            <a:r>
              <a:rPr lang="it-IT" dirty="0">
                <a:cs typeface="Arial" panose="020B0604020202020204" pitchFamily="34" charset="0"/>
              </a:rPr>
              <a:t> </a:t>
            </a:r>
          </a:p>
          <a:p>
            <a:pPr algn="ctr" eaLnBrk="1" hangingPunct="1">
              <a:defRPr/>
            </a:pPr>
            <a:r>
              <a:rPr lang="it-IT" dirty="0" err="1">
                <a:cs typeface="Arial" panose="020B0604020202020204" pitchFamily="34" charset="0"/>
              </a:rPr>
              <a:t>Scholarships</a:t>
            </a:r>
            <a:endParaRPr lang="it-IT" dirty="0">
              <a:cs typeface="Arial" panose="020B0604020202020204" pitchFamily="34" charset="0"/>
            </a:endParaRPr>
          </a:p>
        </p:txBody>
      </p:sp>
      <p:sp>
        <p:nvSpPr>
          <p:cNvPr id="13" name="Rettangolo arrotondato 12"/>
          <p:cNvSpPr/>
          <p:nvPr/>
        </p:nvSpPr>
        <p:spPr>
          <a:xfrm>
            <a:off x="3711845" y="2524895"/>
            <a:ext cx="2012283"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cs typeface="Arial" panose="020B0604020202020204" pitchFamily="34" charset="0"/>
              </a:rPr>
              <a:t>Visiting Professor/</a:t>
            </a:r>
            <a:r>
              <a:rPr lang="it-IT" sz="1600" dirty="0" err="1" smtClean="0">
                <a:cs typeface="Arial" panose="020B0604020202020204" pitchFamily="34" charset="0"/>
              </a:rPr>
              <a:t>Scholars</a:t>
            </a:r>
            <a:endParaRPr lang="it-IT" sz="1600" dirty="0" smtClean="0">
              <a:cs typeface="Arial" panose="020B0604020202020204" pitchFamily="34" charset="0"/>
            </a:endParaRPr>
          </a:p>
          <a:p>
            <a:pPr algn="ctr"/>
            <a:r>
              <a:rPr lang="it-IT" sz="1600" dirty="0" smtClean="0">
                <a:cs typeface="Arial" panose="020B0604020202020204" pitchFamily="34" charset="0"/>
              </a:rPr>
              <a:t>Programs</a:t>
            </a:r>
            <a:endParaRPr lang="it-IT" sz="1600" dirty="0">
              <a:cs typeface="Arial" panose="020B0604020202020204" pitchFamily="34" charset="0"/>
            </a:endParaRPr>
          </a:p>
        </p:txBody>
      </p:sp>
      <p:sp>
        <p:nvSpPr>
          <p:cNvPr id="14" name="Rettangolo arrotondato 13"/>
          <p:cNvSpPr/>
          <p:nvPr/>
        </p:nvSpPr>
        <p:spPr>
          <a:xfrm>
            <a:off x="1476375" y="3287494"/>
            <a:ext cx="2232025" cy="10096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it-IT" dirty="0" err="1">
                <a:solidFill>
                  <a:srgbClr val="000000"/>
                </a:solidFill>
                <a:cs typeface="Arial" panose="020B0604020202020204" pitchFamily="34" charset="0"/>
              </a:rPr>
              <a:t>Final</a:t>
            </a:r>
            <a:r>
              <a:rPr lang="it-IT" dirty="0">
                <a:solidFill>
                  <a:srgbClr val="000000"/>
                </a:solidFill>
                <a:cs typeface="Arial" panose="020B0604020202020204" pitchFamily="34" charset="0"/>
              </a:rPr>
              <a:t> </a:t>
            </a:r>
            <a:r>
              <a:rPr lang="it-IT" dirty="0" err="1">
                <a:solidFill>
                  <a:srgbClr val="000000"/>
                </a:solidFill>
                <a:cs typeface="Arial" panose="020B0604020202020204" pitchFamily="34" charset="0"/>
              </a:rPr>
              <a:t>Dissertation</a:t>
            </a:r>
            <a:endParaRPr lang="it-IT" dirty="0">
              <a:solidFill>
                <a:srgbClr val="000000"/>
              </a:solidFill>
              <a:cs typeface="Arial" panose="020B0604020202020204" pitchFamily="34" charset="0"/>
            </a:endParaRPr>
          </a:p>
          <a:p>
            <a:pPr algn="ctr" eaLnBrk="1" hangingPunct="1">
              <a:defRPr/>
            </a:pPr>
            <a:r>
              <a:rPr lang="it-IT" dirty="0" err="1">
                <a:solidFill>
                  <a:srgbClr val="000000"/>
                </a:solidFill>
                <a:cs typeface="Arial" panose="020B0604020202020204" pitchFamily="34" charset="0"/>
              </a:rPr>
              <a:t>Scholarships</a:t>
            </a:r>
            <a:endParaRPr lang="it-IT" dirty="0">
              <a:solidFill>
                <a:srgbClr val="000000"/>
              </a:solidFill>
              <a:cs typeface="Arial" panose="020B0604020202020204" pitchFamily="34" charset="0"/>
            </a:endParaRPr>
          </a:p>
        </p:txBody>
      </p:sp>
      <p:sp>
        <p:nvSpPr>
          <p:cNvPr id="19" name="Rettangolo arrotondato 18"/>
          <p:cNvSpPr/>
          <p:nvPr/>
        </p:nvSpPr>
        <p:spPr>
          <a:xfrm>
            <a:off x="5759006" y="3285949"/>
            <a:ext cx="2089150" cy="9366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it-IT" dirty="0">
                <a:solidFill>
                  <a:srgbClr val="000000"/>
                </a:solidFill>
                <a:cs typeface="Arial" panose="020B0604020202020204" pitchFamily="34" charset="0"/>
              </a:rPr>
              <a:t>International </a:t>
            </a:r>
            <a:r>
              <a:rPr lang="it-IT" dirty="0" err="1">
                <a:solidFill>
                  <a:srgbClr val="000000"/>
                </a:solidFill>
                <a:cs typeface="Arial" panose="020B0604020202020204" pitchFamily="34" charset="0"/>
              </a:rPr>
              <a:t>Summer</a:t>
            </a:r>
            <a:r>
              <a:rPr lang="it-IT" dirty="0">
                <a:solidFill>
                  <a:srgbClr val="000000"/>
                </a:solidFill>
                <a:cs typeface="Arial" panose="020B0604020202020204" pitchFamily="34" charset="0"/>
              </a:rPr>
              <a:t> Schools</a:t>
            </a:r>
          </a:p>
        </p:txBody>
      </p:sp>
      <p:sp>
        <p:nvSpPr>
          <p:cNvPr id="20" name="Ovale 19"/>
          <p:cNvSpPr/>
          <p:nvPr/>
        </p:nvSpPr>
        <p:spPr>
          <a:xfrm>
            <a:off x="1543050" y="4575847"/>
            <a:ext cx="6701358" cy="23095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b="1" dirty="0" smtClean="0">
                <a:solidFill>
                  <a:schemeClr val="tx1"/>
                </a:solidFill>
                <a:cs typeface="Arial" panose="020B0604020202020204" pitchFamily="34" charset="0"/>
              </a:rPr>
              <a:t>An </a:t>
            </a:r>
            <a:r>
              <a:rPr lang="it-IT" sz="1400" b="1" dirty="0">
                <a:solidFill>
                  <a:schemeClr val="tx1"/>
                </a:solidFill>
                <a:cs typeface="Arial" panose="020B0604020202020204" pitchFamily="34" charset="0"/>
              </a:rPr>
              <a:t>Italian </a:t>
            </a:r>
            <a:r>
              <a:rPr lang="it-IT" sz="1400" b="1" dirty="0" err="1">
                <a:solidFill>
                  <a:schemeClr val="tx1"/>
                </a:solidFill>
                <a:cs typeface="Arial" panose="020B0604020202020204" pitchFamily="34" charset="0"/>
              </a:rPr>
              <a:t>language</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course</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is</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available</a:t>
            </a:r>
            <a:r>
              <a:rPr lang="it-IT" sz="1400" b="1" dirty="0">
                <a:solidFill>
                  <a:schemeClr val="tx1"/>
                </a:solidFill>
                <a:cs typeface="Arial" panose="020B0604020202020204" pitchFamily="34" charset="0"/>
              </a:rPr>
              <a:t> for </a:t>
            </a:r>
            <a:r>
              <a:rPr lang="it-IT" sz="1400" b="1" dirty="0" err="1">
                <a:solidFill>
                  <a:schemeClr val="tx1"/>
                </a:solidFill>
                <a:cs typeface="Arial" panose="020B0604020202020204" pitchFamily="34" charset="0"/>
              </a:rPr>
              <a:t>all</a:t>
            </a:r>
            <a:r>
              <a:rPr lang="it-IT" sz="1400" b="1" dirty="0">
                <a:solidFill>
                  <a:schemeClr val="tx1"/>
                </a:solidFill>
                <a:cs typeface="Arial" panose="020B0604020202020204" pitchFamily="34" charset="0"/>
              </a:rPr>
              <a:t> the </a:t>
            </a:r>
            <a:r>
              <a:rPr lang="it-IT" sz="1400" b="1" dirty="0" err="1">
                <a:solidFill>
                  <a:schemeClr val="tx1"/>
                </a:solidFill>
                <a:cs typeface="Arial" panose="020B0604020202020204" pitchFamily="34" charset="0"/>
              </a:rPr>
              <a:t>incoming</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students</a:t>
            </a:r>
            <a:r>
              <a:rPr lang="it-IT" sz="1400" b="1" dirty="0">
                <a:solidFill>
                  <a:schemeClr val="tx1"/>
                </a:solidFill>
                <a:cs typeface="Arial" panose="020B0604020202020204" pitchFamily="34" charset="0"/>
              </a:rPr>
              <a:t> </a:t>
            </a:r>
            <a:r>
              <a:rPr lang="it-IT" sz="1400" b="1" dirty="0" err="1" smtClean="0">
                <a:solidFill>
                  <a:schemeClr val="tx1"/>
                </a:solidFill>
                <a:cs typeface="Arial" panose="020B0604020202020204" pitchFamily="34" charset="0"/>
              </a:rPr>
              <a:t>at</a:t>
            </a:r>
            <a:r>
              <a:rPr lang="it-IT" sz="1400" b="1" dirty="0" smtClean="0">
                <a:solidFill>
                  <a:schemeClr val="tx1"/>
                </a:solidFill>
                <a:cs typeface="Arial" panose="020B0604020202020204" pitchFamily="34" charset="0"/>
              </a:rPr>
              <a:t> CLICI -</a:t>
            </a:r>
            <a:r>
              <a:rPr lang="en-US" sz="1400" dirty="0" smtClean="0">
                <a:solidFill>
                  <a:schemeClr val="tx1"/>
                </a:solidFill>
                <a:cs typeface="Arial" panose="020B0604020202020204" pitchFamily="34" charset="0"/>
              </a:rPr>
              <a:t> </a:t>
            </a:r>
            <a:r>
              <a:rPr lang="en-US" sz="1400" dirty="0">
                <a:solidFill>
                  <a:schemeClr val="tx1"/>
                </a:solidFill>
                <a:cs typeface="Arial" panose="020B0604020202020204" pitchFamily="34" charset="0"/>
              </a:rPr>
              <a:t>Center for Italian Language and Culture of </a:t>
            </a:r>
            <a:r>
              <a:rPr lang="en-US" sz="1400" dirty="0" smtClean="0">
                <a:solidFill>
                  <a:schemeClr val="tx1"/>
                </a:solidFill>
                <a:cs typeface="Arial" panose="020B0604020202020204" pitchFamily="34" charset="0"/>
              </a:rPr>
              <a:t>the</a:t>
            </a:r>
            <a:r>
              <a:rPr lang="en-US" sz="1400" dirty="0">
                <a:solidFill>
                  <a:schemeClr val="tx1"/>
                </a:solidFill>
                <a:cs typeface="Arial" panose="020B0604020202020204" pitchFamily="34" charset="0"/>
              </a:rPr>
              <a:t> University of Rome Tor </a:t>
            </a:r>
            <a:r>
              <a:rPr lang="en-US" sz="1400" dirty="0" smtClean="0">
                <a:solidFill>
                  <a:schemeClr val="tx1"/>
                </a:solidFill>
                <a:cs typeface="Arial" panose="020B0604020202020204" pitchFamily="34" charset="0"/>
              </a:rPr>
              <a:t>Vergata - </a:t>
            </a:r>
            <a:endParaRPr lang="it-IT" sz="1400" b="1" dirty="0">
              <a:solidFill>
                <a:schemeClr val="tx1"/>
              </a:solidFill>
              <a:cs typeface="Arial" panose="020B0604020202020204" pitchFamily="34" charset="0"/>
            </a:endParaRPr>
          </a:p>
          <a:p>
            <a:pPr algn="just" eaLnBrk="1" hangingPunct="1">
              <a:defRPr/>
            </a:pPr>
            <a:r>
              <a:rPr lang="it-IT" sz="1400" b="1" dirty="0" err="1" smtClean="0">
                <a:solidFill>
                  <a:schemeClr val="tx1"/>
                </a:solidFill>
                <a:cs typeface="Arial" panose="020B0604020202020204" pitchFamily="34" charset="0"/>
              </a:rPr>
              <a:t>at</a:t>
            </a:r>
            <a:r>
              <a:rPr lang="it-IT" sz="1400" b="1" dirty="0" smtClean="0">
                <a:solidFill>
                  <a:schemeClr val="tx1"/>
                </a:solidFill>
                <a:cs typeface="Arial" panose="020B0604020202020204" pitchFamily="34" charset="0"/>
              </a:rPr>
              <a:t> </a:t>
            </a:r>
            <a:r>
              <a:rPr lang="it-IT" sz="1400" b="1" dirty="0">
                <a:solidFill>
                  <a:schemeClr val="tx1"/>
                </a:solidFill>
                <a:cs typeface="Arial" panose="020B0604020202020204" pitchFamily="34" charset="0"/>
              </a:rPr>
              <a:t>the </a:t>
            </a:r>
            <a:r>
              <a:rPr lang="it-IT" sz="1400" b="1" dirty="0" err="1">
                <a:solidFill>
                  <a:schemeClr val="tx1"/>
                </a:solidFill>
                <a:cs typeface="Arial" panose="020B0604020202020204" pitchFamily="34" charset="0"/>
              </a:rPr>
              <a:t>beginning</a:t>
            </a:r>
            <a:r>
              <a:rPr lang="it-IT" sz="1400" b="1" dirty="0">
                <a:solidFill>
                  <a:schemeClr val="tx1"/>
                </a:solidFill>
                <a:cs typeface="Arial" panose="020B0604020202020204" pitchFamily="34" charset="0"/>
              </a:rPr>
              <a:t> of </a:t>
            </a:r>
            <a:r>
              <a:rPr lang="it-IT" sz="1400" b="1" dirty="0" err="1">
                <a:solidFill>
                  <a:schemeClr val="tx1"/>
                </a:solidFill>
                <a:cs typeface="Arial" panose="020B0604020202020204" pitchFamily="34" charset="0"/>
              </a:rPr>
              <a:t>each</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semester</a:t>
            </a:r>
            <a:endParaRPr lang="it-IT" sz="1400" b="1" dirty="0">
              <a:solidFill>
                <a:schemeClr val="tx1"/>
              </a:solidFill>
              <a:cs typeface="Arial" panose="020B0604020202020204" pitchFamily="34" charset="0"/>
            </a:endParaRPr>
          </a:p>
          <a:p>
            <a:pPr algn="just" eaLnBrk="1" hangingPunct="1">
              <a:defRPr/>
            </a:pPr>
            <a:r>
              <a:rPr lang="it-IT" sz="1400" b="1" dirty="0" smtClean="0">
                <a:solidFill>
                  <a:schemeClr val="tx1"/>
                </a:solidFill>
                <a:cs typeface="Arial" panose="020B0604020202020204" pitchFamily="34" charset="0"/>
                <a:hlinkClick r:id="rId3"/>
              </a:rPr>
              <a:t>www.scuolaiad.it</a:t>
            </a:r>
            <a:endParaRPr lang="it-IT" sz="1400" b="1" dirty="0" smtClean="0">
              <a:solidFill>
                <a:schemeClr val="tx1"/>
              </a:solidFill>
              <a:cs typeface="Arial" panose="020B0604020202020204" pitchFamily="34" charset="0"/>
            </a:endParaRPr>
          </a:p>
          <a:p>
            <a:pPr algn="just" eaLnBrk="1" hangingPunct="1">
              <a:defRPr/>
            </a:pPr>
            <a:endParaRPr lang="it-IT" sz="1400" b="1" dirty="0">
              <a:solidFill>
                <a:schemeClr val="tx1"/>
              </a:solidFill>
              <a:cs typeface="Arial" panose="020B0604020202020204" pitchFamily="34" charset="0"/>
            </a:endParaRPr>
          </a:p>
          <a:p>
            <a:pPr algn="just" eaLnBrk="1" hangingPunct="1">
              <a:defRPr/>
            </a:pPr>
            <a:r>
              <a:rPr lang="it-IT" sz="1400" b="1" dirty="0" smtClean="0">
                <a:solidFill>
                  <a:schemeClr val="tx1"/>
                </a:solidFill>
                <a:cs typeface="Arial" panose="020B0604020202020204" pitchFamily="34" charset="0"/>
              </a:rPr>
              <a:t>WELCOME WEEKS in </a:t>
            </a:r>
            <a:r>
              <a:rPr lang="it-IT" sz="1400" b="1" dirty="0" err="1">
                <a:solidFill>
                  <a:schemeClr val="tx1"/>
                </a:solidFill>
                <a:cs typeface="Arial" panose="020B0604020202020204" pitchFamily="34" charset="0"/>
              </a:rPr>
              <a:t>September</a:t>
            </a:r>
            <a:r>
              <a:rPr lang="it-IT" sz="1400" b="1" dirty="0">
                <a:solidFill>
                  <a:schemeClr val="tx1"/>
                </a:solidFill>
                <a:cs typeface="Arial" panose="020B0604020202020204" pitchFamily="34" charset="0"/>
              </a:rPr>
              <a:t> </a:t>
            </a:r>
            <a:r>
              <a:rPr lang="it-IT" sz="1400" b="1" dirty="0" smtClean="0">
                <a:solidFill>
                  <a:schemeClr val="tx1"/>
                </a:solidFill>
                <a:cs typeface="Arial" panose="020B0604020202020204" pitchFamily="34" charset="0"/>
              </a:rPr>
              <a:t>are </a:t>
            </a:r>
            <a:r>
              <a:rPr lang="it-IT" sz="1400" b="1" dirty="0" err="1">
                <a:solidFill>
                  <a:schemeClr val="tx1"/>
                </a:solidFill>
                <a:cs typeface="Arial" panose="020B0604020202020204" pitchFamily="34" charset="0"/>
              </a:rPr>
              <a:t>organized</a:t>
            </a:r>
            <a:r>
              <a:rPr lang="it-IT" sz="1400" b="1" dirty="0">
                <a:solidFill>
                  <a:schemeClr val="tx1"/>
                </a:solidFill>
                <a:cs typeface="Arial" panose="020B0604020202020204" pitchFamily="34" charset="0"/>
              </a:rPr>
              <a:t> to </a:t>
            </a:r>
            <a:r>
              <a:rPr lang="it-IT" sz="1400" b="1" dirty="0" err="1">
                <a:solidFill>
                  <a:schemeClr val="tx1"/>
                </a:solidFill>
                <a:cs typeface="Arial" panose="020B0604020202020204" pitchFamily="34" charset="0"/>
              </a:rPr>
              <a:t>support</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incoming</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students</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at</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their</a:t>
            </a:r>
            <a:r>
              <a:rPr lang="it-IT" sz="1400" b="1" dirty="0">
                <a:solidFill>
                  <a:schemeClr val="tx1"/>
                </a:solidFill>
                <a:cs typeface="Arial" panose="020B0604020202020204" pitchFamily="34" charset="0"/>
              </a:rPr>
              <a:t> </a:t>
            </a:r>
            <a:r>
              <a:rPr lang="it-IT" sz="1400" b="1" dirty="0" err="1">
                <a:solidFill>
                  <a:schemeClr val="tx1"/>
                </a:solidFill>
                <a:cs typeface="Arial" panose="020B0604020202020204" pitchFamily="34" charset="0"/>
              </a:rPr>
              <a:t>arrival</a:t>
            </a:r>
            <a:endParaRPr lang="it-IT" sz="1400" b="1" dirty="0">
              <a:solidFill>
                <a:schemeClr val="tx1"/>
              </a:solidFill>
              <a:cs typeface="Arial" panose="020B0604020202020204" pitchFamily="34" charset="0"/>
            </a:endParaRPr>
          </a:p>
          <a:p>
            <a:pPr algn="ctr" eaLnBrk="1" hangingPunct="1">
              <a:defRPr/>
            </a:pPr>
            <a:endParaRPr lang="it-IT" sz="1400" b="1" dirty="0">
              <a:solidFill>
                <a:schemeClr val="tx1"/>
              </a:solidFill>
              <a:cs typeface="Arial" panose="020B0604020202020204" pitchFamily="34" charset="0"/>
            </a:endParaRPr>
          </a:p>
        </p:txBody>
      </p:sp>
      <p:pic>
        <p:nvPicPr>
          <p:cNvPr id="1026" name="Picture 2" descr="C:\Users\mrssmt00\Documents\RETTORE\COMUNICAZIONE\simbolo 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472" y="2201069"/>
            <a:ext cx="640879" cy="6408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rssmt00\Documents\RETTORE\COMUNICAZIONE\simbolo 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1196752"/>
            <a:ext cx="825049" cy="8250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mrssmt00\Documents\RETTORE\COMUNICAZIONE\simbolo 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1789" y="2892128"/>
            <a:ext cx="640879" cy="6408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mrssmt00\Documents\RETTORE\COMUNICAZIONE\simbolo 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204" y="4797152"/>
            <a:ext cx="412525" cy="412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rssmt00\Documents\RETTORE\COMUNICAZIONE\simbolo O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6214" y="5949280"/>
            <a:ext cx="412525" cy="4125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International Mobility</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24" name="Immagine 23"/>
          <p:cNvPicPr>
            <a:picLocks noChangeAspect="1"/>
          </p:cNvPicPr>
          <p:nvPr/>
        </p:nvPicPr>
        <p:blipFill>
          <a:blip r:embed="rId6"/>
          <a:stretch>
            <a:fillRect/>
          </a:stretch>
        </p:blipFill>
        <p:spPr>
          <a:xfrm>
            <a:off x="6713993" y="23687"/>
            <a:ext cx="2323982" cy="680719"/>
          </a:xfrm>
          <a:prstGeom prst="rect">
            <a:avLst/>
          </a:prstGeom>
        </p:spPr>
      </p:pic>
    </p:spTree>
    <p:extLst>
      <p:ext uri="{BB962C8B-B14F-4D97-AF65-F5344CB8AC3E}">
        <p14:creationId xmlns:p14="http://schemas.microsoft.com/office/powerpoint/2010/main" val="398462093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9"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grpSp>
        <p:nvGrpSpPr>
          <p:cNvPr id="7" name="Gruppo 6"/>
          <p:cNvGrpSpPr/>
          <p:nvPr/>
        </p:nvGrpSpPr>
        <p:grpSpPr>
          <a:xfrm>
            <a:off x="188838" y="1052736"/>
            <a:ext cx="8902615" cy="5713927"/>
            <a:chOff x="796107" y="1522713"/>
            <a:chExt cx="8161538" cy="5095688"/>
          </a:xfrm>
        </p:grpSpPr>
        <p:sp>
          <p:nvSpPr>
            <p:cNvPr id="10" name="Figura a mano libera 9"/>
            <p:cNvSpPr/>
            <p:nvPr/>
          </p:nvSpPr>
          <p:spPr>
            <a:xfrm>
              <a:off x="2508306" y="1522713"/>
              <a:ext cx="6420862" cy="1946516"/>
            </a:xfrm>
            <a:custGeom>
              <a:avLst/>
              <a:gdLst>
                <a:gd name="connsiteX0" fmla="*/ 0 w 3479749"/>
                <a:gd name="connsiteY0" fmla="*/ 0 h 2044452"/>
                <a:gd name="connsiteX1" fmla="*/ 3139000 w 3479749"/>
                <a:gd name="connsiteY1" fmla="*/ 0 h 2044452"/>
                <a:gd name="connsiteX2" fmla="*/ 3479749 w 3479749"/>
                <a:gd name="connsiteY2" fmla="*/ 340749 h 2044452"/>
                <a:gd name="connsiteX3" fmla="*/ 3479749 w 3479749"/>
                <a:gd name="connsiteY3" fmla="*/ 2044452 h 2044452"/>
                <a:gd name="connsiteX4" fmla="*/ 0 w 3479749"/>
                <a:gd name="connsiteY4" fmla="*/ 2044452 h 2044452"/>
                <a:gd name="connsiteX5" fmla="*/ 0 w 3479749"/>
                <a:gd name="connsiteY5" fmla="*/ 0 h 20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2044452">
                  <a:moveTo>
                    <a:pt x="0" y="0"/>
                  </a:moveTo>
                  <a:lnTo>
                    <a:pt x="3139000" y="0"/>
                  </a:lnTo>
                  <a:lnTo>
                    <a:pt x="3479749" y="340749"/>
                  </a:lnTo>
                  <a:lnTo>
                    <a:pt x="3479749" y="2044452"/>
                  </a:lnTo>
                  <a:lnTo>
                    <a:pt x="0" y="2044452"/>
                  </a:lnTo>
                  <a:lnTo>
                    <a:pt x="0" y="0"/>
                  </a:lnTo>
                  <a:close/>
                </a:path>
              </a:pathLst>
            </a:custGeom>
            <a:noFill/>
            <a:ln>
              <a:solidFill>
                <a:schemeClr val="accent4">
                  <a:lumMod val="60000"/>
                  <a:lumOff val="40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530" tIns="219904" rIns="219904" bIns="49530" numCol="1" spcCol="1270" anchor="ctr" anchorCtr="0">
              <a:noAutofit/>
            </a:bodyPr>
            <a:lstStyle/>
            <a:p>
              <a:pPr algn="ctr" defTabSz="577850">
                <a:lnSpc>
                  <a:spcPct val="90000"/>
                </a:lnSpc>
                <a:spcAft>
                  <a:spcPct val="35000"/>
                </a:spcAft>
              </a:pPr>
              <a:r>
                <a:rPr lang="en-GB" altLang="it-IT" sz="1100" b="1" dirty="0" smtClean="0">
                  <a:solidFill>
                    <a:prstClr val="black"/>
                  </a:solidFill>
                  <a:ea typeface="Verdana" panose="020B0604030504040204" pitchFamily="34" charset="0"/>
                  <a:cs typeface="Arial" panose="020B0604020202020204" pitchFamily="34" charset="0"/>
                </a:rPr>
                <a:t>SCHOOL</a:t>
              </a:r>
              <a:r>
                <a:rPr lang="it-IT" altLang="it-IT" sz="1100" b="1" dirty="0" smtClean="0">
                  <a:solidFill>
                    <a:prstClr val="black"/>
                  </a:solidFill>
                  <a:ea typeface="Verdana" panose="020B0604030504040204" pitchFamily="34" charset="0"/>
                  <a:cs typeface="Arial" panose="020B0604020202020204" pitchFamily="34" charset="0"/>
                </a:rPr>
                <a:t> </a:t>
              </a:r>
              <a:r>
                <a:rPr lang="en-GB" altLang="it-IT" sz="1100" b="1" dirty="0" smtClean="0">
                  <a:solidFill>
                    <a:prstClr val="black"/>
                  </a:solidFill>
                  <a:ea typeface="Verdana" panose="020B0604030504040204" pitchFamily="34" charset="0"/>
                  <a:cs typeface="Arial" panose="020B0604020202020204" pitchFamily="34" charset="0"/>
                </a:rPr>
                <a:t>OF </a:t>
              </a:r>
              <a:r>
                <a:rPr lang="fr-FR" altLang="it-IT" sz="1100" b="1" dirty="0" smtClean="0">
                  <a:solidFill>
                    <a:prstClr val="black"/>
                  </a:solidFill>
                  <a:ea typeface="Verdana" panose="020B0604030504040204" pitchFamily="34" charset="0"/>
                  <a:cs typeface="Arial" panose="020B0604020202020204" pitchFamily="34" charset="0"/>
                </a:rPr>
                <a:t>E</a:t>
              </a:r>
              <a:r>
                <a:rPr lang="en-GB" altLang="it-IT" sz="1100" b="1" dirty="0" smtClean="0">
                  <a:solidFill>
                    <a:prstClr val="black"/>
                  </a:solidFill>
                  <a:ea typeface="Verdana" panose="020B0604030504040204" pitchFamily="34" charset="0"/>
                  <a:cs typeface="Arial" panose="020B0604020202020204" pitchFamily="34" charset="0"/>
                </a:rPr>
                <a:t>CONOMICS</a:t>
              </a:r>
            </a:p>
            <a:p>
              <a:pPr defTabSz="577850">
                <a:lnSpc>
                  <a:spcPct val="90000"/>
                </a:lnSpc>
                <a:spcAft>
                  <a:spcPct val="35000"/>
                </a:spcAft>
              </a:pPr>
              <a:r>
                <a:rPr lang="it-IT" sz="1100" b="1" i="1" u="sng" dirty="0" err="1" smtClean="0">
                  <a:solidFill>
                    <a:prstClr val="black"/>
                  </a:solidFill>
                  <a:ea typeface="Verdana" panose="020B0604030504040204" pitchFamily="34" charset="0"/>
                  <a:cs typeface="Arial" panose="020B0604020202020204" pitchFamily="34" charset="0"/>
                </a:rPr>
                <a:t>B.Sc</a:t>
              </a:r>
              <a:r>
                <a:rPr lang="it-IT" sz="1100" b="1" i="1" u="sng" dirty="0">
                  <a:solidFill>
                    <a:prstClr val="black"/>
                  </a:solidFill>
                  <a:ea typeface="Verdana" panose="020B0604030504040204" pitchFamily="34" charset="0"/>
                  <a:cs typeface="Arial" panose="020B0604020202020204" pitchFamily="34" charset="0"/>
                </a:rPr>
                <a:t>. in Business Administration and Econo</a:t>
              </a:r>
              <a:r>
                <a:rPr lang="it-IT" sz="1100" dirty="0">
                  <a:solidFill>
                    <a:prstClr val="black"/>
                  </a:solidFill>
                  <a:ea typeface="Verdana" panose="020B0604030504040204" pitchFamily="34" charset="0"/>
                  <a:cs typeface="Arial" panose="020B0604020202020204" pitchFamily="34" charset="0"/>
                </a:rPr>
                <a:t>mics – </a:t>
              </a:r>
              <a:r>
                <a:rPr lang="it-IT" sz="1100" dirty="0" err="1">
                  <a:solidFill>
                    <a:prstClr val="black"/>
                  </a:solidFill>
                  <a:ea typeface="Verdana" panose="020B0604030504040204" pitchFamily="34" charset="0"/>
                  <a:cs typeface="Arial" panose="020B0604020202020204" pitchFamily="34" charset="0"/>
                </a:rPr>
                <a:t>dual</a:t>
              </a:r>
              <a:r>
                <a:rPr lang="it-IT" sz="1100" dirty="0">
                  <a:solidFill>
                    <a:prstClr val="black"/>
                  </a:solidFill>
                  <a:ea typeface="Verdana" panose="020B0604030504040204" pitchFamily="34" charset="0"/>
                  <a:cs typeface="Arial" panose="020B0604020202020204" pitchFamily="34" charset="0"/>
                </a:rPr>
                <a:t> degree with Skopje American </a:t>
              </a:r>
              <a:r>
                <a:rPr lang="it-IT" sz="1100" dirty="0" smtClean="0">
                  <a:solidFill>
                    <a:prstClr val="black"/>
                  </a:solidFill>
                  <a:ea typeface="Verdana" panose="020B0604030504040204" pitchFamily="34" charset="0"/>
                  <a:cs typeface="Arial" panose="020B0604020202020204" pitchFamily="34" charset="0"/>
                </a:rPr>
                <a:t>College</a:t>
              </a:r>
            </a:p>
            <a:p>
              <a:pPr algn="ctr" defTabSz="577850">
                <a:lnSpc>
                  <a:spcPct val="90000"/>
                </a:lnSpc>
                <a:spcAft>
                  <a:spcPct val="35000"/>
                </a:spcAft>
              </a:pPr>
              <a:r>
                <a:rPr lang="it-IT" sz="1100" dirty="0">
                  <a:solidFill>
                    <a:prstClr val="black"/>
                  </a:solidFill>
                  <a:ea typeface="Verdana" panose="020B0604030504040204" pitchFamily="34" charset="0"/>
                  <a:cs typeface="Arial" panose="020B0604020202020204" pitchFamily="34" charset="0"/>
                </a:rPr>
                <a:t> </a:t>
              </a:r>
              <a:r>
                <a:rPr lang="it-IT" sz="1100" dirty="0" smtClean="0">
                  <a:solidFill>
                    <a:prstClr val="black"/>
                  </a:solidFill>
                  <a:ea typeface="Verdana" panose="020B0604030504040204" pitchFamily="34" charset="0"/>
                  <a:cs typeface="Arial" panose="020B0604020202020204" pitchFamily="34" charset="0"/>
                </a:rPr>
                <a:t>                                                                                - </a:t>
              </a:r>
              <a:r>
                <a:rPr lang="it-IT" sz="1100" dirty="0" err="1" smtClean="0">
                  <a:solidFill>
                    <a:prstClr val="black"/>
                  </a:solidFill>
                  <a:ea typeface="Verdana" panose="020B0604030504040204" pitchFamily="34" charset="0"/>
                  <a:cs typeface="Arial" panose="020B0604020202020204" pitchFamily="34" charset="0"/>
                </a:rPr>
                <a:t>dual</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degree</a:t>
              </a:r>
              <a:r>
                <a:rPr lang="it-IT" sz="1100" dirty="0" smtClean="0">
                  <a:solidFill>
                    <a:prstClr val="black"/>
                  </a:solidFill>
                  <a:ea typeface="Verdana" panose="020B0604030504040204" pitchFamily="34" charset="0"/>
                  <a:cs typeface="Arial" panose="020B0604020202020204" pitchFamily="34" charset="0"/>
                </a:rPr>
                <a:t> with High School of </a:t>
              </a:r>
              <a:r>
                <a:rPr lang="it-IT" sz="1100" dirty="0" err="1" smtClean="0">
                  <a:solidFill>
                    <a:prstClr val="black"/>
                  </a:solidFill>
                  <a:ea typeface="Verdana" panose="020B0604030504040204" pitchFamily="34" charset="0"/>
                  <a:cs typeface="Arial" panose="020B0604020202020204" pitchFamily="34" charset="0"/>
                </a:rPr>
                <a:t>Economics</a:t>
              </a:r>
              <a:r>
                <a:rPr lang="it-IT" sz="1100" dirty="0" smtClean="0">
                  <a:solidFill>
                    <a:prstClr val="black"/>
                  </a:solidFill>
                  <a:ea typeface="Verdana" panose="020B0604030504040204" pitchFamily="34" charset="0"/>
                  <a:cs typeface="Arial" panose="020B0604020202020204" pitchFamily="34" charset="0"/>
                </a:rPr>
                <a:t> - Saint Petersburg</a:t>
              </a:r>
              <a:endParaRPr lang="it-IT" sz="1100" dirty="0">
                <a:solidFill>
                  <a:prstClr val="black"/>
                </a:solidFill>
                <a:ea typeface="Verdana" panose="020B0604030504040204" pitchFamily="34" charset="0"/>
                <a:cs typeface="Arial" panose="020B0604020202020204" pitchFamily="34" charset="0"/>
              </a:endParaRPr>
            </a:p>
            <a:p>
              <a:pPr defTabSz="577850">
                <a:lnSpc>
                  <a:spcPct val="90000"/>
                </a:lnSpc>
                <a:spcAft>
                  <a:spcPct val="35000"/>
                </a:spcAft>
              </a:pPr>
              <a:r>
                <a:rPr lang="it-IT" sz="1100" b="1" i="1" u="sng" dirty="0" smtClean="0">
                  <a:solidFill>
                    <a:prstClr val="black"/>
                  </a:solidFill>
                  <a:ea typeface="Verdana" panose="020B0604030504040204" pitchFamily="34" charset="0"/>
                  <a:cs typeface="Arial" panose="020B0604020202020204" pitchFamily="34" charset="0"/>
                </a:rPr>
                <a:t>B.A. in </a:t>
              </a:r>
              <a:r>
                <a:rPr lang="it-IT" sz="1100" b="1" i="1" u="sng" dirty="0" err="1" smtClean="0">
                  <a:solidFill>
                    <a:prstClr val="black"/>
                  </a:solidFill>
                  <a:ea typeface="Verdana" panose="020B0604030504040204" pitchFamily="34" charset="0"/>
                  <a:cs typeface="Arial" panose="020B0604020202020204" pitchFamily="34" charset="0"/>
                </a:rPr>
                <a:t>Gloobal</a:t>
              </a:r>
              <a:r>
                <a:rPr lang="it-IT" sz="1100" b="1" i="1" u="sng" dirty="0" smtClean="0">
                  <a:solidFill>
                    <a:prstClr val="black"/>
                  </a:solidFill>
                  <a:ea typeface="Verdana" panose="020B0604030504040204" pitchFamily="34" charset="0"/>
                  <a:cs typeface="Arial" panose="020B0604020202020204" pitchFamily="34" charset="0"/>
                </a:rPr>
                <a:t> </a:t>
              </a:r>
              <a:r>
                <a:rPr lang="it-IT" sz="1100" b="1" i="1" u="sng" dirty="0" err="1" smtClean="0">
                  <a:solidFill>
                    <a:prstClr val="black"/>
                  </a:solidFill>
                  <a:ea typeface="Verdana" panose="020B0604030504040204" pitchFamily="34" charset="0"/>
                  <a:cs typeface="Arial" panose="020B0604020202020204" pitchFamily="34" charset="0"/>
                </a:rPr>
                <a:t>Governance</a:t>
              </a:r>
              <a:r>
                <a:rPr lang="it-IT" sz="1100" b="1" i="1" u="sng" dirty="0" smtClean="0">
                  <a:solidFill>
                    <a:prstClr val="black"/>
                  </a:solidFill>
                  <a:ea typeface="Verdana" panose="020B0604030504040204" pitchFamily="34" charset="0"/>
                  <a:cs typeface="Arial" panose="020B0604020202020204" pitchFamily="34" charset="0"/>
                </a:rPr>
                <a:t> </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dual</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degree</a:t>
              </a:r>
              <a:r>
                <a:rPr lang="it-IT" sz="1100" dirty="0" smtClean="0">
                  <a:solidFill>
                    <a:prstClr val="black"/>
                  </a:solidFill>
                  <a:ea typeface="Verdana" panose="020B0604030504040204" pitchFamily="34" charset="0"/>
                  <a:cs typeface="Arial" panose="020B0604020202020204" pitchFamily="34" charset="0"/>
                </a:rPr>
                <a:t> with </a:t>
              </a:r>
              <a:r>
                <a:rPr lang="it-IT" sz="1100" dirty="0">
                  <a:solidFill>
                    <a:prstClr val="black"/>
                  </a:solidFill>
                  <a:ea typeface="Verdana" panose="020B0604030504040204" pitchFamily="34" charset="0"/>
                  <a:cs typeface="Arial" panose="020B0604020202020204" pitchFamily="34" charset="0"/>
                </a:rPr>
                <a:t>High School of </a:t>
              </a:r>
              <a:r>
                <a:rPr lang="it-IT" sz="1100" dirty="0" err="1">
                  <a:solidFill>
                    <a:prstClr val="black"/>
                  </a:solidFill>
                  <a:ea typeface="Verdana" panose="020B0604030504040204" pitchFamily="34" charset="0"/>
                  <a:cs typeface="Arial" panose="020B0604020202020204" pitchFamily="34" charset="0"/>
                </a:rPr>
                <a:t>Economics</a:t>
              </a:r>
              <a:r>
                <a:rPr lang="it-IT" sz="1100" dirty="0">
                  <a:solidFill>
                    <a:prstClr val="black"/>
                  </a:solidFill>
                  <a:ea typeface="Verdana" panose="020B0604030504040204" pitchFamily="34" charset="0"/>
                  <a:cs typeface="Arial" panose="020B0604020202020204" pitchFamily="34" charset="0"/>
                </a:rPr>
                <a:t> Saint </a:t>
              </a:r>
              <a:r>
                <a:rPr lang="it-IT" sz="1100" dirty="0" err="1">
                  <a:solidFill>
                    <a:prstClr val="black"/>
                  </a:solidFill>
                  <a:ea typeface="Verdana" panose="020B0604030504040204" pitchFamily="34" charset="0"/>
                  <a:cs typeface="Arial" panose="020B0604020202020204" pitchFamily="34" charset="0"/>
                </a:rPr>
                <a:t>Ptersburg</a:t>
              </a:r>
              <a:endParaRPr lang="it-IT" sz="1100" dirty="0">
                <a:solidFill>
                  <a:prstClr val="black"/>
                </a:solidFill>
                <a:ea typeface="Verdana" panose="020B0604030504040204" pitchFamily="34" charset="0"/>
                <a:cs typeface="Arial" panose="020B0604020202020204" pitchFamily="34" charset="0"/>
              </a:endParaRPr>
            </a:p>
            <a:p>
              <a:pPr defTabSz="577850">
                <a:spcAft>
                  <a:spcPct val="35000"/>
                </a:spcAft>
              </a:pPr>
              <a:r>
                <a:rPr lang="it-IT" sz="1100" b="1" i="1" u="sng" dirty="0" smtClean="0">
                  <a:solidFill>
                    <a:prstClr val="black"/>
                  </a:solidFill>
                  <a:ea typeface="Verdana" panose="020B0604030504040204" pitchFamily="34" charset="0"/>
                  <a:cs typeface="Arial" panose="020B0604020202020204" pitchFamily="34" charset="0"/>
                </a:rPr>
                <a:t>M.Sc</a:t>
              </a:r>
              <a:r>
                <a:rPr lang="it-IT" sz="1100" b="1" i="1" u="sng" dirty="0">
                  <a:solidFill>
                    <a:prstClr val="black"/>
                  </a:solidFill>
                  <a:ea typeface="Verdana" panose="020B0604030504040204" pitchFamily="34" charset="0"/>
                  <a:cs typeface="Arial" panose="020B0604020202020204" pitchFamily="34" charset="0"/>
                </a:rPr>
                <a:t>. in Finance and Banking </a:t>
              </a:r>
              <a:r>
                <a:rPr lang="it-IT" sz="1100" dirty="0">
                  <a:solidFill>
                    <a:prstClr val="black"/>
                  </a:solidFill>
                  <a:ea typeface="Verdana" panose="020B0604030504040204" pitchFamily="34" charset="0"/>
                  <a:cs typeface="Arial" panose="020B0604020202020204" pitchFamily="34" charset="0"/>
                </a:rPr>
                <a:t>– </a:t>
              </a:r>
              <a:r>
                <a:rPr lang="it-IT" sz="1100" dirty="0" err="1">
                  <a:solidFill>
                    <a:prstClr val="black"/>
                  </a:solidFill>
                  <a:ea typeface="Verdana" panose="020B0604030504040204" pitchFamily="34" charset="0"/>
                  <a:cs typeface="Arial" panose="020B0604020202020204" pitchFamily="34" charset="0"/>
                </a:rPr>
                <a:t>dual</a:t>
              </a:r>
              <a:r>
                <a:rPr lang="it-IT" sz="1100" dirty="0">
                  <a:solidFill>
                    <a:prstClr val="black"/>
                  </a:solidFill>
                  <a:ea typeface="Verdana" panose="020B0604030504040204" pitchFamily="34" charset="0"/>
                  <a:cs typeface="Arial" panose="020B0604020202020204" pitchFamily="34" charset="0"/>
                </a:rPr>
                <a:t> degree with University of </a:t>
              </a:r>
              <a:r>
                <a:rPr lang="it-IT" sz="1100" dirty="0" err="1" smtClean="0">
                  <a:solidFill>
                    <a:prstClr val="black"/>
                  </a:solidFill>
                  <a:ea typeface="Verdana" panose="020B0604030504040204" pitchFamily="34" charset="0"/>
                  <a:cs typeface="Arial" panose="020B0604020202020204" pitchFamily="34" charset="0"/>
                </a:rPr>
                <a:t>Gothenburg</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Sweden</a:t>
              </a:r>
              <a:endParaRPr lang="it-IT" sz="1100" dirty="0" smtClean="0">
                <a:solidFill>
                  <a:prstClr val="black"/>
                </a:solidFill>
                <a:ea typeface="Verdana" panose="020B0604030504040204" pitchFamily="34" charset="0"/>
                <a:cs typeface="Arial" panose="020B0604020202020204" pitchFamily="34" charset="0"/>
              </a:endParaRPr>
            </a:p>
            <a:p>
              <a:pPr defTabSz="577850">
                <a:spcAft>
                  <a:spcPct val="35000"/>
                </a:spcAft>
              </a:pPr>
              <a:r>
                <a:rPr lang="it-IT" sz="1100" dirty="0" smtClean="0">
                  <a:solidFill>
                    <a:prstClr val="black"/>
                  </a:solidFill>
                  <a:ea typeface="Verdana" panose="020B0604030504040204" pitchFamily="34" charset="0"/>
                  <a:cs typeface="Arial" panose="020B0604020202020204" pitchFamily="34" charset="0"/>
                </a:rPr>
                <a:t>                                                      - </a:t>
              </a:r>
              <a:r>
                <a:rPr lang="it-IT" sz="1100" dirty="0" err="1">
                  <a:solidFill>
                    <a:prstClr val="black"/>
                  </a:solidFill>
                  <a:ea typeface="Verdana" panose="020B0604030504040204" pitchFamily="34" charset="0"/>
                  <a:cs typeface="Arial" panose="020B0604020202020204" pitchFamily="34" charset="0"/>
                </a:rPr>
                <a:t>dual</a:t>
              </a:r>
              <a:r>
                <a:rPr lang="it-IT" sz="1100" dirty="0">
                  <a:solidFill>
                    <a:prstClr val="black"/>
                  </a:solidFill>
                  <a:ea typeface="Verdana" panose="020B0604030504040204" pitchFamily="34" charset="0"/>
                  <a:cs typeface="Arial" panose="020B0604020202020204" pitchFamily="34" charset="0"/>
                </a:rPr>
                <a:t> </a:t>
              </a:r>
              <a:r>
                <a:rPr lang="it-IT" sz="1100" dirty="0" err="1">
                  <a:solidFill>
                    <a:prstClr val="black"/>
                  </a:solidFill>
                  <a:ea typeface="Verdana" panose="020B0604030504040204" pitchFamily="34" charset="0"/>
                  <a:cs typeface="Arial" panose="020B0604020202020204" pitchFamily="34" charset="0"/>
                </a:rPr>
                <a:t>degree</a:t>
              </a:r>
              <a:r>
                <a:rPr lang="it-IT" sz="1100" dirty="0">
                  <a:solidFill>
                    <a:prstClr val="black"/>
                  </a:solidFill>
                  <a:ea typeface="Verdana" panose="020B0604030504040204" pitchFamily="34" charset="0"/>
                  <a:cs typeface="Arial" panose="020B0604020202020204" pitchFamily="34" charset="0"/>
                </a:rPr>
                <a:t> with </a:t>
              </a:r>
              <a:r>
                <a:rPr lang="it-IT" sz="1100" dirty="0" err="1">
                  <a:solidFill>
                    <a:prstClr val="black"/>
                  </a:solidFill>
                  <a:ea typeface="Verdana" panose="020B0604030504040204" pitchFamily="34" charset="0"/>
                  <a:cs typeface="Arial" panose="020B0604020202020204" pitchFamily="34" charset="0"/>
                </a:rPr>
                <a:t>University</a:t>
              </a:r>
              <a:r>
                <a:rPr lang="it-IT" sz="1100" dirty="0">
                  <a:solidFill>
                    <a:prstClr val="black"/>
                  </a:solidFill>
                  <a:ea typeface="Verdana" panose="020B0604030504040204" pitchFamily="34" charset="0"/>
                  <a:cs typeface="Arial" panose="020B0604020202020204" pitchFamily="34" charset="0"/>
                </a:rPr>
                <a:t> of </a:t>
              </a:r>
              <a:r>
                <a:rPr lang="it-IT" sz="1100" dirty="0" err="1" smtClean="0">
                  <a:solidFill>
                    <a:prstClr val="black"/>
                  </a:solidFill>
                  <a:ea typeface="Verdana" panose="020B0604030504040204" pitchFamily="34" charset="0"/>
                  <a:cs typeface="Arial" panose="020B0604020202020204" pitchFamily="34" charset="0"/>
                </a:rPr>
                <a:t>Konzminsky</a:t>
              </a:r>
              <a:r>
                <a:rPr lang="it-IT" sz="1100" dirty="0" smtClean="0">
                  <a:solidFill>
                    <a:prstClr val="black"/>
                  </a:solidFill>
                  <a:ea typeface="Verdana" panose="020B0604030504040204" pitchFamily="34" charset="0"/>
                  <a:cs typeface="Arial" panose="020B0604020202020204" pitchFamily="34" charset="0"/>
                </a:rPr>
                <a:t>, Poland</a:t>
              </a:r>
              <a:endParaRPr lang="it-IT" sz="1100" dirty="0">
                <a:solidFill>
                  <a:prstClr val="black"/>
                </a:solidFill>
                <a:ea typeface="Verdana" panose="020B0604030504040204" pitchFamily="34" charset="0"/>
                <a:cs typeface="Arial" panose="020B0604020202020204" pitchFamily="34" charset="0"/>
              </a:endParaRPr>
            </a:p>
            <a:p>
              <a:pPr defTabSz="577850">
                <a:spcAft>
                  <a:spcPct val="35000"/>
                </a:spcAft>
              </a:pPr>
              <a:r>
                <a:rPr lang="it-IT" sz="1100" b="1" i="1" u="sng" dirty="0" smtClean="0">
                  <a:solidFill>
                    <a:prstClr val="black"/>
                  </a:solidFill>
                  <a:ea typeface="Verdana" panose="020B0604030504040204" pitchFamily="34" charset="0"/>
                  <a:cs typeface="Arial" panose="020B0604020202020204" pitchFamily="34" charset="0"/>
                </a:rPr>
                <a:t>M.Sc</a:t>
              </a:r>
              <a:r>
                <a:rPr lang="it-IT" sz="1100" b="1" i="1" u="sng" dirty="0">
                  <a:solidFill>
                    <a:prstClr val="black"/>
                  </a:solidFill>
                  <a:ea typeface="Verdana" panose="020B0604030504040204" pitchFamily="34" charset="0"/>
                  <a:cs typeface="Arial" panose="020B0604020202020204" pitchFamily="34" charset="0"/>
                </a:rPr>
                <a:t>. in </a:t>
              </a:r>
              <a:r>
                <a:rPr lang="it-IT" sz="1100" b="1" i="1" u="sng" dirty="0" err="1">
                  <a:solidFill>
                    <a:prstClr val="black"/>
                  </a:solidFill>
                  <a:ea typeface="Verdana" panose="020B0604030504040204" pitchFamily="34" charset="0"/>
                  <a:cs typeface="Arial" panose="020B0604020202020204" pitchFamily="34" charset="0"/>
                </a:rPr>
                <a:t>Economics</a:t>
              </a:r>
              <a:r>
                <a:rPr lang="it-IT" sz="1100" b="1" i="1" u="sng" dirty="0">
                  <a:solidFill>
                    <a:prstClr val="black"/>
                  </a:solidFill>
                  <a:ea typeface="Verdana" panose="020B0604030504040204" pitchFamily="34" charset="0"/>
                  <a:cs typeface="Arial" panose="020B0604020202020204" pitchFamily="34" charset="0"/>
                </a:rPr>
                <a:t> </a:t>
              </a:r>
              <a:r>
                <a:rPr lang="it-IT" sz="1100" dirty="0">
                  <a:solidFill>
                    <a:prstClr val="black"/>
                  </a:solidFill>
                  <a:ea typeface="Verdana" panose="020B0604030504040204" pitchFamily="34" charset="0"/>
                  <a:cs typeface="Arial" panose="020B0604020202020204" pitchFamily="34" charset="0"/>
                </a:rPr>
                <a:t>– </a:t>
              </a:r>
              <a:r>
                <a:rPr lang="it-IT" sz="1100" dirty="0" err="1">
                  <a:solidFill>
                    <a:prstClr val="black"/>
                  </a:solidFill>
                  <a:ea typeface="Verdana" panose="020B0604030504040204" pitchFamily="34" charset="0"/>
                  <a:cs typeface="Arial" panose="020B0604020202020204" pitchFamily="34" charset="0"/>
                </a:rPr>
                <a:t>dual</a:t>
              </a:r>
              <a:r>
                <a:rPr lang="it-IT" sz="1100" dirty="0">
                  <a:solidFill>
                    <a:prstClr val="black"/>
                  </a:solidFill>
                  <a:ea typeface="Verdana" panose="020B0604030504040204" pitchFamily="34" charset="0"/>
                  <a:cs typeface="Arial" panose="020B0604020202020204" pitchFamily="34" charset="0"/>
                </a:rPr>
                <a:t> degree with University of </a:t>
              </a:r>
              <a:r>
                <a:rPr lang="it-IT" sz="1100" dirty="0" err="1" smtClean="0">
                  <a:solidFill>
                    <a:prstClr val="black"/>
                  </a:solidFill>
                  <a:ea typeface="Verdana" panose="020B0604030504040204" pitchFamily="34" charset="0"/>
                  <a:cs typeface="Arial" panose="020B0604020202020204" pitchFamily="34" charset="0"/>
                </a:rPr>
                <a:t>Gothenburg</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Sweden</a:t>
              </a:r>
              <a:endParaRPr lang="it-IT" sz="1100" dirty="0" smtClean="0">
                <a:solidFill>
                  <a:prstClr val="black"/>
                </a:solidFill>
                <a:ea typeface="Verdana" panose="020B0604030504040204" pitchFamily="34" charset="0"/>
                <a:cs typeface="Arial" panose="020B0604020202020204" pitchFamily="34" charset="0"/>
              </a:endParaRPr>
            </a:p>
            <a:p>
              <a:pPr defTabSz="577850">
                <a:spcAft>
                  <a:spcPct val="35000"/>
                </a:spcAft>
              </a:pPr>
              <a:r>
                <a:rPr lang="it-IT" sz="1100" dirty="0" smtClean="0">
                  <a:solidFill>
                    <a:prstClr val="black"/>
                  </a:solidFill>
                  <a:ea typeface="Verdana" panose="020B0604030504040204" pitchFamily="34" charset="0"/>
                  <a:cs typeface="Arial" panose="020B0604020202020204" pitchFamily="34" charset="0"/>
                </a:rPr>
                <a:t>                                     – </a:t>
              </a:r>
              <a:r>
                <a:rPr lang="it-IT" sz="1100" dirty="0" err="1">
                  <a:solidFill>
                    <a:prstClr val="black"/>
                  </a:solidFill>
                  <a:ea typeface="Verdana" panose="020B0604030504040204" pitchFamily="34" charset="0"/>
                  <a:cs typeface="Arial" panose="020B0604020202020204" pitchFamily="34" charset="0"/>
                </a:rPr>
                <a:t>dual</a:t>
              </a:r>
              <a:r>
                <a:rPr lang="it-IT" sz="1100" dirty="0">
                  <a:solidFill>
                    <a:prstClr val="black"/>
                  </a:solidFill>
                  <a:ea typeface="Verdana" panose="020B0604030504040204" pitchFamily="34" charset="0"/>
                  <a:cs typeface="Arial" panose="020B0604020202020204" pitchFamily="34" charset="0"/>
                </a:rPr>
                <a:t> </a:t>
              </a:r>
              <a:r>
                <a:rPr lang="it-IT" sz="1100" dirty="0" err="1">
                  <a:solidFill>
                    <a:prstClr val="black"/>
                  </a:solidFill>
                  <a:ea typeface="Verdana" panose="020B0604030504040204" pitchFamily="34" charset="0"/>
                  <a:cs typeface="Arial" panose="020B0604020202020204" pitchFamily="34" charset="0"/>
                </a:rPr>
                <a:t>degree</a:t>
              </a:r>
              <a:r>
                <a:rPr lang="it-IT" sz="1100" dirty="0">
                  <a:solidFill>
                    <a:prstClr val="black"/>
                  </a:solidFill>
                  <a:ea typeface="Verdana" panose="020B0604030504040204" pitchFamily="34" charset="0"/>
                  <a:cs typeface="Arial" panose="020B0604020202020204" pitchFamily="34" charset="0"/>
                </a:rPr>
                <a:t> with </a:t>
              </a:r>
              <a:r>
                <a:rPr lang="it-IT" sz="1100" dirty="0" err="1">
                  <a:solidFill>
                    <a:prstClr val="black"/>
                  </a:solidFill>
                  <a:ea typeface="Verdana" panose="020B0604030504040204" pitchFamily="34" charset="0"/>
                  <a:cs typeface="Arial" panose="020B0604020202020204" pitchFamily="34" charset="0"/>
                </a:rPr>
                <a:t>University</a:t>
              </a:r>
              <a:r>
                <a:rPr lang="it-IT" sz="1100" dirty="0">
                  <a:solidFill>
                    <a:prstClr val="black"/>
                  </a:solidFill>
                  <a:ea typeface="Verdana" panose="020B0604030504040204" pitchFamily="34" charset="0"/>
                  <a:cs typeface="Arial" panose="020B0604020202020204" pitchFamily="34" charset="0"/>
                </a:rPr>
                <a:t> of </a:t>
              </a:r>
              <a:r>
                <a:rPr lang="it-IT" sz="1100" dirty="0" err="1" smtClean="0">
                  <a:solidFill>
                    <a:prstClr val="black"/>
                  </a:solidFill>
                  <a:ea typeface="Verdana" panose="020B0604030504040204" pitchFamily="34" charset="0"/>
                  <a:cs typeface="Arial" panose="020B0604020202020204" pitchFamily="34" charset="0"/>
                </a:rPr>
                <a:t>Konstanz</a:t>
              </a:r>
              <a:r>
                <a:rPr lang="it-IT" sz="1100" dirty="0" smtClean="0">
                  <a:solidFill>
                    <a:prstClr val="black"/>
                  </a:solidFill>
                  <a:ea typeface="Verdana" panose="020B0604030504040204" pitchFamily="34" charset="0"/>
                  <a:cs typeface="Arial" panose="020B0604020202020204" pitchFamily="34" charset="0"/>
                </a:rPr>
                <a:t>, Germany</a:t>
              </a:r>
              <a:endParaRPr lang="it-IT" sz="1100" dirty="0">
                <a:solidFill>
                  <a:prstClr val="black"/>
                </a:solidFill>
                <a:ea typeface="Verdana" panose="020B0604030504040204" pitchFamily="34" charset="0"/>
                <a:cs typeface="Arial" panose="020B0604020202020204" pitchFamily="34" charset="0"/>
              </a:endParaRPr>
            </a:p>
            <a:p>
              <a:pPr defTabSz="577850">
                <a:spcAft>
                  <a:spcPct val="35000"/>
                </a:spcAft>
              </a:pPr>
              <a:r>
                <a:rPr lang="it-IT" sz="1100" b="1" i="1" u="sng" dirty="0" err="1" smtClean="0">
                  <a:solidFill>
                    <a:prstClr val="black"/>
                  </a:solidFill>
                  <a:ea typeface="Verdana" panose="020B0604030504040204" pitchFamily="34" charset="0"/>
                  <a:cs typeface="Arial" panose="020B0604020202020204" pitchFamily="34" charset="0"/>
                </a:rPr>
                <a:t>M.Sc</a:t>
              </a:r>
              <a:r>
                <a:rPr lang="it-IT" sz="1100" b="1" i="1" u="sng" dirty="0" smtClean="0">
                  <a:solidFill>
                    <a:prstClr val="black"/>
                  </a:solidFill>
                  <a:ea typeface="Verdana" panose="020B0604030504040204" pitchFamily="34" charset="0"/>
                  <a:cs typeface="Arial" panose="020B0604020202020204" pitchFamily="34" charset="0"/>
                </a:rPr>
                <a:t>. in </a:t>
              </a:r>
              <a:r>
                <a:rPr lang="it-IT" sz="1100" b="1" i="1" u="sng" dirty="0">
                  <a:solidFill>
                    <a:prstClr val="black"/>
                  </a:solidFill>
                  <a:ea typeface="Verdana" panose="020B0604030504040204" pitchFamily="34" charset="0"/>
                  <a:cs typeface="Arial" panose="020B0604020202020204" pitchFamily="34" charset="0"/>
                </a:rPr>
                <a:t>Business </a:t>
              </a:r>
              <a:r>
                <a:rPr lang="it-IT" sz="1100" b="1" i="1" u="sng" dirty="0" smtClean="0">
                  <a:solidFill>
                    <a:prstClr val="black"/>
                  </a:solidFill>
                  <a:ea typeface="Verdana" panose="020B0604030504040204" pitchFamily="34" charset="0"/>
                  <a:cs typeface="Arial" panose="020B0604020202020204" pitchFamily="34" charset="0"/>
                </a:rPr>
                <a:t>Administration </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dual</a:t>
              </a:r>
              <a:r>
                <a:rPr lang="it-IT" sz="1100" dirty="0" smtClean="0">
                  <a:solidFill>
                    <a:prstClr val="black"/>
                  </a:solidFill>
                  <a:ea typeface="Verdana" panose="020B0604030504040204" pitchFamily="34" charset="0"/>
                  <a:cs typeface="Arial" panose="020B0604020202020204" pitchFamily="34" charset="0"/>
                </a:rPr>
                <a:t> degree with Capital University of Economics and Business </a:t>
              </a:r>
              <a:r>
                <a:rPr lang="it-IT" sz="1100" dirty="0">
                  <a:solidFill>
                    <a:prstClr val="black"/>
                  </a:solidFill>
                  <a:ea typeface="Verdana" panose="020B0604030504040204" pitchFamily="34" charset="0"/>
                  <a:cs typeface="Arial" panose="020B0604020202020204" pitchFamily="34" charset="0"/>
                </a:rPr>
                <a:t>Beijing, </a:t>
              </a:r>
              <a:r>
                <a:rPr lang="it-IT" sz="1100" dirty="0" smtClean="0">
                  <a:solidFill>
                    <a:prstClr val="black"/>
                  </a:solidFill>
                  <a:ea typeface="Verdana" panose="020B0604030504040204" pitchFamily="34" charset="0"/>
                  <a:cs typeface="Arial" panose="020B0604020202020204" pitchFamily="34" charset="0"/>
                </a:rPr>
                <a:t>China</a:t>
              </a:r>
            </a:p>
            <a:p>
              <a:pPr algn="ctr" defTabSz="577850">
                <a:spcAft>
                  <a:spcPct val="35000"/>
                </a:spcAft>
              </a:pPr>
              <a:endParaRPr lang="it-IT" sz="1100" dirty="0">
                <a:solidFill>
                  <a:prstClr val="black"/>
                </a:solidFill>
                <a:latin typeface="Arial" panose="020B0604020202020204" pitchFamily="34" charset="0"/>
                <a:cs typeface="Arial" panose="020B0604020202020204" pitchFamily="34" charset="0"/>
              </a:endParaRPr>
            </a:p>
          </p:txBody>
        </p:sp>
        <p:sp>
          <p:nvSpPr>
            <p:cNvPr id="12" name="Figura a mano libera 11"/>
            <p:cNvSpPr/>
            <p:nvPr/>
          </p:nvSpPr>
          <p:spPr>
            <a:xfrm>
              <a:off x="4718869" y="3557454"/>
              <a:ext cx="4238776" cy="2107685"/>
            </a:xfrm>
            <a:custGeom>
              <a:avLst/>
              <a:gdLst>
                <a:gd name="connsiteX0" fmla="*/ 0 w 3479749"/>
                <a:gd name="connsiteY0" fmla="*/ 0 h 1946511"/>
                <a:gd name="connsiteX1" fmla="*/ 3155324 w 3479749"/>
                <a:gd name="connsiteY1" fmla="*/ 0 h 1946511"/>
                <a:gd name="connsiteX2" fmla="*/ 3479749 w 3479749"/>
                <a:gd name="connsiteY2" fmla="*/ 324425 h 1946511"/>
                <a:gd name="connsiteX3" fmla="*/ 3479749 w 3479749"/>
                <a:gd name="connsiteY3" fmla="*/ 1946511 h 1946511"/>
                <a:gd name="connsiteX4" fmla="*/ 0 w 3479749"/>
                <a:gd name="connsiteY4" fmla="*/ 1946511 h 1946511"/>
                <a:gd name="connsiteX5" fmla="*/ 0 w 3479749"/>
                <a:gd name="connsiteY5" fmla="*/ 0 h 19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1946511">
                  <a:moveTo>
                    <a:pt x="0" y="0"/>
                  </a:moveTo>
                  <a:lnTo>
                    <a:pt x="3155324" y="0"/>
                  </a:lnTo>
                  <a:lnTo>
                    <a:pt x="3479749" y="324425"/>
                  </a:lnTo>
                  <a:lnTo>
                    <a:pt x="3479749" y="1946511"/>
                  </a:lnTo>
                  <a:lnTo>
                    <a:pt x="0" y="1946511"/>
                  </a:lnTo>
                  <a:lnTo>
                    <a:pt x="0" y="0"/>
                  </a:lnTo>
                  <a:close/>
                </a:path>
              </a:pathLst>
            </a:custGeom>
            <a:no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9530" tIns="211742" rIns="211742" bIns="49530" numCol="1" spcCol="1270" anchor="ctr" anchorCtr="0">
              <a:noAutofit/>
            </a:bodyPr>
            <a:lstStyle/>
            <a:p>
              <a:pPr algn="ctr" defTabSz="577850">
                <a:lnSpc>
                  <a:spcPct val="90000"/>
                </a:lnSpc>
                <a:spcAft>
                  <a:spcPct val="35000"/>
                </a:spcAft>
              </a:pPr>
              <a:r>
                <a:rPr lang="en-GB" altLang="it-IT" sz="1300" b="1" dirty="0" smtClean="0">
                  <a:solidFill>
                    <a:prstClr val="black"/>
                  </a:solidFill>
                  <a:ea typeface="Verdana" panose="020B0604030504040204" pitchFamily="34" charset="0"/>
                  <a:cs typeface="Arial" panose="020B0604020202020204" pitchFamily="34" charset="0"/>
                </a:rPr>
                <a:t>SCHOOL OF MATHEMATICAL PHYSICAL AND NATURAL SCIENCES</a:t>
              </a:r>
            </a:p>
            <a:p>
              <a:pPr marL="285750" indent="-285750" defTabSz="577850">
                <a:lnSpc>
                  <a:spcPct val="90000"/>
                </a:lnSpc>
                <a:spcAft>
                  <a:spcPct val="35000"/>
                </a:spcAft>
                <a:buFont typeface="Wingdings" panose="05000000000000000000" pitchFamily="2" charset="2"/>
                <a:buChar char="§"/>
              </a:pPr>
              <a:r>
                <a:rPr lang="en-GB" sz="1300" b="1" i="1" u="sng" dirty="0" smtClean="0">
                  <a:solidFill>
                    <a:prstClr val="black"/>
                  </a:solidFill>
                  <a:ea typeface="Verdana" panose="020B0604030504040204" pitchFamily="34" charset="0"/>
                  <a:cs typeface="Arial" panose="020B0604020202020204" pitchFamily="34" charset="0"/>
                </a:rPr>
                <a:t>M.Sc. in </a:t>
              </a:r>
              <a:r>
                <a:rPr lang="en-GB" sz="1300" b="1" i="1" u="sng" dirty="0">
                  <a:solidFill>
                    <a:prstClr val="black"/>
                  </a:solidFill>
                  <a:ea typeface="Verdana" panose="020B0604030504040204" pitchFamily="34" charset="0"/>
                  <a:cs typeface="Arial" panose="020B0604020202020204" pitchFamily="34" charset="0"/>
                </a:rPr>
                <a:t>Physics</a:t>
              </a:r>
              <a:r>
                <a:rPr lang="en-GB" sz="1300" dirty="0">
                  <a:solidFill>
                    <a:prstClr val="black"/>
                  </a:solidFill>
                  <a:ea typeface="Verdana" panose="020B0604030504040204" pitchFamily="34" charset="0"/>
                  <a:cs typeface="Arial" panose="020B0604020202020204" pitchFamily="34" charset="0"/>
                </a:rPr>
                <a:t>, curriculum in English in Astrophysics (Joint Master Degree </a:t>
              </a:r>
              <a:r>
                <a:rPr lang="en-GB" sz="1300" dirty="0" err="1">
                  <a:solidFill>
                    <a:prstClr val="black"/>
                  </a:solidFill>
                  <a:ea typeface="Verdana" panose="020B0604030504040204" pitchFamily="34" charset="0"/>
                  <a:cs typeface="Arial" panose="020B0604020202020204" pitchFamily="34" charset="0"/>
                </a:rPr>
                <a:t>Astromundus</a:t>
              </a:r>
              <a:r>
                <a:rPr lang="en-GB" sz="1300" dirty="0">
                  <a:solidFill>
                    <a:prstClr val="black"/>
                  </a:solidFill>
                  <a:ea typeface="Verdana" panose="020B0604030504040204" pitchFamily="34" charset="0"/>
                  <a:cs typeface="Arial" panose="020B0604020202020204" pitchFamily="34" charset="0"/>
                </a:rPr>
                <a:t> with Innsbruck, </a:t>
              </a:r>
              <a:r>
                <a:rPr lang="en-GB" sz="1300" dirty="0" err="1">
                  <a:solidFill>
                    <a:prstClr val="black"/>
                  </a:solidFill>
                  <a:ea typeface="Verdana" panose="020B0604030504040204" pitchFamily="34" charset="0"/>
                  <a:cs typeface="Arial" panose="020B0604020202020204" pitchFamily="34" charset="0"/>
                </a:rPr>
                <a:t>Goettinghen</a:t>
              </a:r>
              <a:r>
                <a:rPr lang="en-GB" sz="1300" dirty="0">
                  <a:solidFill>
                    <a:prstClr val="black"/>
                  </a:solidFill>
                  <a:ea typeface="Verdana" panose="020B0604030504040204" pitchFamily="34" charset="0"/>
                  <a:cs typeface="Arial" panose="020B0604020202020204" pitchFamily="34" charset="0"/>
                </a:rPr>
                <a:t>, </a:t>
              </a:r>
              <a:r>
                <a:rPr lang="en-GB" sz="1300" dirty="0" err="1">
                  <a:solidFill>
                    <a:prstClr val="black"/>
                  </a:solidFill>
                  <a:ea typeface="Verdana" panose="020B0604030504040204" pitchFamily="34" charset="0"/>
                  <a:cs typeface="Arial" panose="020B0604020202020204" pitchFamily="34" charset="0"/>
                </a:rPr>
                <a:t>Padova</a:t>
              </a:r>
              <a:r>
                <a:rPr lang="en-GB" sz="1300" dirty="0">
                  <a:solidFill>
                    <a:prstClr val="black"/>
                  </a:solidFill>
                  <a:ea typeface="Verdana" panose="020B0604030504040204" pitchFamily="34" charset="0"/>
                  <a:cs typeface="Arial" panose="020B0604020202020204" pitchFamily="34" charset="0"/>
                </a:rPr>
                <a:t>, Belgrade in Astronomy and Astrophysics)</a:t>
              </a:r>
              <a:endParaRPr lang="it-IT" sz="1300" dirty="0">
                <a:solidFill>
                  <a:prstClr val="black"/>
                </a:solidFill>
                <a:ea typeface="Verdana" panose="020B0604030504040204" pitchFamily="34" charset="0"/>
                <a:cs typeface="Arial" panose="020B0604020202020204" pitchFamily="34" charset="0"/>
              </a:endParaRPr>
            </a:p>
            <a:p>
              <a:pPr marL="285750" indent="-285750" defTabSz="577850">
                <a:lnSpc>
                  <a:spcPct val="90000"/>
                </a:lnSpc>
                <a:spcAft>
                  <a:spcPct val="35000"/>
                </a:spcAft>
                <a:buFont typeface="Wingdings" panose="05000000000000000000" pitchFamily="2" charset="2"/>
                <a:buChar char="§"/>
              </a:pPr>
              <a:r>
                <a:rPr lang="it-IT" sz="1300" b="1" i="1" u="sng" dirty="0" smtClean="0">
                  <a:solidFill>
                    <a:prstClr val="black"/>
                  </a:solidFill>
                  <a:ea typeface="Verdana" panose="020B0604030504040204" pitchFamily="34" charset="0"/>
                  <a:cs typeface="Arial" panose="020B0604020202020204" pitchFamily="34" charset="0"/>
                </a:rPr>
                <a:t>M.Sc. </a:t>
              </a:r>
              <a:r>
                <a:rPr lang="it-IT" sz="1300" b="1" i="1" u="sng" dirty="0">
                  <a:solidFill>
                    <a:prstClr val="black"/>
                  </a:solidFill>
                  <a:ea typeface="Verdana" panose="020B0604030504040204" pitchFamily="34" charset="0"/>
                  <a:cs typeface="Arial" panose="020B0604020202020204" pitchFamily="34" charset="0"/>
                </a:rPr>
                <a:t>i</a:t>
              </a:r>
              <a:r>
                <a:rPr lang="it-IT" sz="1300" b="1" i="1" u="sng" dirty="0" smtClean="0">
                  <a:solidFill>
                    <a:prstClr val="black"/>
                  </a:solidFill>
                  <a:ea typeface="Verdana" panose="020B0604030504040204" pitchFamily="34" charset="0"/>
                  <a:cs typeface="Arial" panose="020B0604020202020204" pitchFamily="34" charset="0"/>
                </a:rPr>
                <a:t>n Science and Technology of </a:t>
              </a:r>
              <a:r>
                <a:rPr lang="it-IT" sz="1300" b="1" i="1" u="sng" dirty="0" err="1" smtClean="0">
                  <a:solidFill>
                    <a:prstClr val="black"/>
                  </a:solidFill>
                  <a:ea typeface="Verdana" panose="020B0604030504040204" pitchFamily="34" charset="0"/>
                  <a:cs typeface="Arial" panose="020B0604020202020204" pitchFamily="34" charset="0"/>
                </a:rPr>
                <a:t>Materials</a:t>
              </a:r>
              <a:r>
                <a:rPr lang="it-IT" sz="1300" b="1" i="1" u="sng" dirty="0" smtClean="0">
                  <a:solidFill>
                    <a:prstClr val="black"/>
                  </a:solidFill>
                  <a:ea typeface="Verdana" panose="020B0604030504040204" pitchFamily="34" charset="0"/>
                  <a:cs typeface="Arial" panose="020B0604020202020204" pitchFamily="34" charset="0"/>
                </a:rPr>
                <a:t> </a:t>
              </a:r>
              <a:r>
                <a:rPr lang="it-IT" sz="1300" dirty="0" smtClean="0">
                  <a:solidFill>
                    <a:prstClr val="black"/>
                  </a:solidFill>
                  <a:ea typeface="Verdana" panose="020B0604030504040204" pitchFamily="34" charset="0"/>
                  <a:cs typeface="Arial" panose="020B0604020202020204" pitchFamily="34" charset="0"/>
                </a:rPr>
                <a:t>– </a:t>
              </a:r>
              <a:r>
                <a:rPr lang="it-IT" sz="1300" dirty="0" err="1" smtClean="0">
                  <a:solidFill>
                    <a:prstClr val="black"/>
                  </a:solidFill>
                  <a:ea typeface="Verdana" panose="020B0604030504040204" pitchFamily="34" charset="0"/>
                  <a:cs typeface="Arial" panose="020B0604020202020204" pitchFamily="34" charset="0"/>
                </a:rPr>
                <a:t>dual</a:t>
              </a:r>
              <a:r>
                <a:rPr lang="it-IT" sz="1300" dirty="0" smtClean="0">
                  <a:solidFill>
                    <a:prstClr val="black"/>
                  </a:solidFill>
                  <a:ea typeface="Verdana" panose="020B0604030504040204" pitchFamily="34" charset="0"/>
                  <a:cs typeface="Arial" panose="020B0604020202020204" pitchFamily="34" charset="0"/>
                </a:rPr>
                <a:t> degree with </a:t>
              </a:r>
              <a:r>
                <a:rPr lang="en-US" sz="1300" dirty="0">
                  <a:solidFill>
                    <a:prstClr val="black"/>
                  </a:solidFill>
                  <a:ea typeface="Verdana" panose="020B0604030504040204" pitchFamily="34" charset="0"/>
                  <a:cs typeface="Arial" panose="020B0604020202020204" pitchFamily="34" charset="0"/>
                </a:rPr>
                <a:t>Technical University of Applied Sciences - </a:t>
              </a:r>
              <a:r>
                <a:rPr lang="en-US" sz="1300" dirty="0" err="1">
                  <a:solidFill>
                    <a:prstClr val="black"/>
                  </a:solidFill>
                  <a:ea typeface="Verdana" panose="020B0604030504040204" pitchFamily="34" charset="0"/>
                  <a:cs typeface="Arial" panose="020B0604020202020204" pitchFamily="34" charset="0"/>
                </a:rPr>
                <a:t>Wildau</a:t>
              </a:r>
              <a:r>
                <a:rPr lang="en-US" sz="1300" dirty="0">
                  <a:solidFill>
                    <a:prstClr val="black"/>
                  </a:solidFill>
                  <a:ea typeface="Verdana" panose="020B0604030504040204" pitchFamily="34" charset="0"/>
                  <a:cs typeface="Arial" panose="020B0604020202020204" pitchFamily="34" charset="0"/>
                </a:rPr>
                <a:t> </a:t>
              </a:r>
              <a:r>
                <a:rPr lang="it-IT" sz="1300" dirty="0" smtClean="0">
                  <a:solidFill>
                    <a:prstClr val="black"/>
                  </a:solidFill>
                  <a:ea typeface="Verdana" panose="020B0604030504040204" pitchFamily="34" charset="0"/>
                  <a:cs typeface="Arial" panose="020B0604020202020204" pitchFamily="34" charset="0"/>
                </a:rPr>
                <a:t> </a:t>
              </a:r>
            </a:p>
            <a:p>
              <a:pPr marL="285750" indent="-285750" algn="ctr" defTabSz="577850">
                <a:lnSpc>
                  <a:spcPct val="90000"/>
                </a:lnSpc>
                <a:spcAft>
                  <a:spcPct val="35000"/>
                </a:spcAft>
                <a:buFontTx/>
                <a:buChar char="─"/>
              </a:pPr>
              <a:endParaRPr lang="it-IT" sz="1400" dirty="0" smtClean="0">
                <a:solidFill>
                  <a:prstClr val="black"/>
                </a:solidFill>
                <a:cs typeface="Arial" panose="020B0604020202020204" pitchFamily="34" charset="0"/>
              </a:endParaRPr>
            </a:p>
            <a:p>
              <a:pPr marL="285750" indent="-285750" algn="ctr" defTabSz="577850">
                <a:lnSpc>
                  <a:spcPct val="90000"/>
                </a:lnSpc>
                <a:spcAft>
                  <a:spcPct val="35000"/>
                </a:spcAft>
                <a:buFontTx/>
                <a:buChar char="─"/>
              </a:pPr>
              <a:endParaRPr lang="it-IT" sz="1400" dirty="0" smtClean="0">
                <a:solidFill>
                  <a:prstClr val="black"/>
                </a:solidFill>
              </a:endParaRPr>
            </a:p>
          </p:txBody>
        </p:sp>
        <p:sp>
          <p:nvSpPr>
            <p:cNvPr id="13" name="Figura a mano libera 12"/>
            <p:cNvSpPr/>
            <p:nvPr/>
          </p:nvSpPr>
          <p:spPr>
            <a:xfrm>
              <a:off x="796107" y="3499120"/>
              <a:ext cx="3879363" cy="2282682"/>
            </a:xfrm>
            <a:custGeom>
              <a:avLst/>
              <a:gdLst>
                <a:gd name="connsiteX0" fmla="*/ 0 w 3479749"/>
                <a:gd name="connsiteY0" fmla="*/ 0 h 950276"/>
                <a:gd name="connsiteX1" fmla="*/ 3321366 w 3479749"/>
                <a:gd name="connsiteY1" fmla="*/ 0 h 950276"/>
                <a:gd name="connsiteX2" fmla="*/ 3479749 w 3479749"/>
                <a:gd name="connsiteY2" fmla="*/ 158383 h 950276"/>
                <a:gd name="connsiteX3" fmla="*/ 3479749 w 3479749"/>
                <a:gd name="connsiteY3" fmla="*/ 950276 h 950276"/>
                <a:gd name="connsiteX4" fmla="*/ 0 w 3479749"/>
                <a:gd name="connsiteY4" fmla="*/ 950276 h 950276"/>
                <a:gd name="connsiteX5" fmla="*/ 0 w 3479749"/>
                <a:gd name="connsiteY5" fmla="*/ 0 h 9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950276">
                  <a:moveTo>
                    <a:pt x="0" y="0"/>
                  </a:moveTo>
                  <a:lnTo>
                    <a:pt x="3321366" y="0"/>
                  </a:lnTo>
                  <a:lnTo>
                    <a:pt x="3479749" y="158383"/>
                  </a:lnTo>
                  <a:lnTo>
                    <a:pt x="3479749" y="950276"/>
                  </a:lnTo>
                  <a:lnTo>
                    <a:pt x="0" y="950276"/>
                  </a:lnTo>
                  <a:lnTo>
                    <a:pt x="0" y="0"/>
                  </a:lnTo>
                  <a:close/>
                </a:path>
              </a:pathLst>
            </a:custGeom>
            <a:noFill/>
            <a:ln>
              <a:solidFill>
                <a:srgbClr val="FFCCFF"/>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9530" tIns="128721" rIns="128721" bIns="49530" numCol="1" spcCol="1270" anchor="ctr" anchorCtr="0">
              <a:noAutofit/>
            </a:bodyPr>
            <a:lstStyle/>
            <a:p>
              <a:pPr algn="ctr" defTabSz="577850">
                <a:lnSpc>
                  <a:spcPct val="90000"/>
                </a:lnSpc>
                <a:spcAft>
                  <a:spcPct val="35000"/>
                </a:spcAft>
              </a:pPr>
              <a:r>
                <a:rPr lang="en-GB" altLang="it-IT" sz="1200" b="1" dirty="0" smtClean="0">
                  <a:solidFill>
                    <a:prstClr val="black"/>
                  </a:solidFill>
                  <a:ea typeface="Verdana" panose="020B0604030504040204" pitchFamily="34" charset="0"/>
                  <a:cs typeface="Arial" panose="020B0604020202020204" pitchFamily="34" charset="0"/>
                </a:rPr>
                <a:t>SCHOOL</a:t>
              </a:r>
              <a:r>
                <a:rPr lang="it-IT" altLang="it-IT" sz="1200" b="1" dirty="0" smtClean="0">
                  <a:solidFill>
                    <a:prstClr val="black"/>
                  </a:solidFill>
                  <a:ea typeface="Verdana" panose="020B0604030504040204" pitchFamily="34" charset="0"/>
                  <a:cs typeface="Arial" panose="020B0604020202020204" pitchFamily="34" charset="0"/>
                </a:rPr>
                <a:t> </a:t>
              </a:r>
              <a:r>
                <a:rPr lang="en-GB" altLang="it-IT" sz="1200" b="1" dirty="0" smtClean="0">
                  <a:solidFill>
                    <a:prstClr val="black"/>
                  </a:solidFill>
                  <a:ea typeface="Verdana" panose="020B0604030504040204" pitchFamily="34" charset="0"/>
                  <a:cs typeface="Arial" panose="020B0604020202020204" pitchFamily="34" charset="0"/>
                </a:rPr>
                <a:t>OF </a:t>
              </a:r>
              <a:r>
                <a:rPr lang="it-IT" altLang="it-IT" sz="1200" b="1" dirty="0" smtClean="0">
                  <a:solidFill>
                    <a:prstClr val="black"/>
                  </a:solidFill>
                  <a:ea typeface="Verdana" panose="020B0604030504040204" pitchFamily="34" charset="0"/>
                  <a:cs typeface="Arial" panose="020B0604020202020204" pitchFamily="34" charset="0"/>
                </a:rPr>
                <a:t>HUMANITIES AND PHILOSOPHY</a:t>
              </a:r>
              <a:endParaRPr lang="fr-FR" altLang="it-IT" sz="1200" b="1" dirty="0" smtClean="0">
                <a:solidFill>
                  <a:prstClr val="black"/>
                </a:solidFill>
                <a:ea typeface="Verdana" panose="020B0604030504040204" pitchFamily="34" charset="0"/>
                <a:cs typeface="Arial" panose="020B0604020202020204" pitchFamily="34" charset="0"/>
              </a:endParaRPr>
            </a:p>
            <a:p>
              <a:pPr marL="285750" indent="-285750" algn="just" defTabSz="577850">
                <a:lnSpc>
                  <a:spcPct val="90000"/>
                </a:lnSpc>
                <a:spcAft>
                  <a:spcPct val="35000"/>
                </a:spcAft>
                <a:buFont typeface="Wingdings" panose="05000000000000000000" pitchFamily="2" charset="2"/>
                <a:buChar char="§"/>
              </a:pPr>
              <a:r>
                <a:rPr lang="it-IT" sz="1200" b="1" i="1" u="sng" dirty="0" smtClean="0">
                  <a:solidFill>
                    <a:prstClr val="black"/>
                  </a:solidFill>
                  <a:ea typeface="Verdana" panose="020B0604030504040204" pitchFamily="34" charset="0"/>
                  <a:cs typeface="Arial" panose="020B0604020202020204" pitchFamily="34" charset="0"/>
                </a:rPr>
                <a:t>M.A. in </a:t>
              </a:r>
              <a:r>
                <a:rPr lang="it-IT" sz="1200" b="1" i="1" u="sng" dirty="0" err="1" smtClean="0">
                  <a:solidFill>
                    <a:prstClr val="black"/>
                  </a:solidFill>
                  <a:ea typeface="Verdana" panose="020B0604030504040204" pitchFamily="34" charset="0"/>
                  <a:cs typeface="Arial" panose="020B0604020202020204" pitchFamily="34" charset="0"/>
                </a:rPr>
                <a:t>European</a:t>
              </a:r>
              <a:r>
                <a:rPr lang="it-IT" sz="1200" b="1" i="1" u="sng" dirty="0" smtClean="0">
                  <a:solidFill>
                    <a:prstClr val="black"/>
                  </a:solidFill>
                  <a:ea typeface="Verdana" panose="020B0604030504040204" pitchFamily="34" charset="0"/>
                  <a:cs typeface="Arial" panose="020B0604020202020204" pitchFamily="34" charset="0"/>
                </a:rPr>
                <a:t> </a:t>
              </a:r>
              <a:r>
                <a:rPr lang="it-IT" sz="1200" b="1" i="1" u="sng" dirty="0" err="1" smtClean="0">
                  <a:solidFill>
                    <a:prstClr val="black"/>
                  </a:solidFill>
                  <a:ea typeface="Verdana" panose="020B0604030504040204" pitchFamily="34" charset="0"/>
                  <a:cs typeface="Arial" panose="020B0604020202020204" pitchFamily="34" charset="0"/>
                </a:rPr>
                <a:t>History</a:t>
              </a:r>
              <a:r>
                <a:rPr lang="it-IT" sz="1200" b="1" i="1" u="sng" dirty="0" smtClean="0">
                  <a:solidFill>
                    <a:prstClr val="black"/>
                  </a:solidFill>
                  <a:ea typeface="Verdana" panose="020B0604030504040204" pitchFamily="34" charset="0"/>
                  <a:cs typeface="Arial" panose="020B0604020202020204" pitchFamily="34" charset="0"/>
                </a:rPr>
                <a:t> </a:t>
              </a:r>
              <a:r>
                <a:rPr lang="it-IT" sz="1200" dirty="0" smtClean="0">
                  <a:solidFill>
                    <a:prstClr val="black"/>
                  </a:solidFill>
                  <a:ea typeface="Verdana" panose="020B0604030504040204" pitchFamily="34" charset="0"/>
                  <a:cs typeface="Arial" panose="020B0604020202020204" pitchFamily="34" charset="0"/>
                </a:rPr>
                <a:t>– multiple degree with </a:t>
              </a:r>
              <a:r>
                <a:rPr lang="it-IT" sz="1100" dirty="0" err="1" smtClean="0">
                  <a:solidFill>
                    <a:prstClr val="black"/>
                  </a:solidFill>
                  <a:ea typeface="Verdana" panose="020B0604030504040204" pitchFamily="34" charset="0"/>
                  <a:cs typeface="Arial" panose="020B0604020202020204" pitchFamily="34" charset="0"/>
                </a:rPr>
                <a:t>Universidad</a:t>
              </a:r>
              <a:r>
                <a:rPr lang="it-IT" sz="1100" dirty="0" smtClean="0">
                  <a:solidFill>
                    <a:prstClr val="black"/>
                  </a:solidFill>
                  <a:ea typeface="Verdana" panose="020B0604030504040204" pitchFamily="34" charset="0"/>
                  <a:cs typeface="Arial" panose="020B0604020202020204" pitchFamily="34" charset="0"/>
                </a:rPr>
                <a:t> Complutense de Madrid, Tallinn University, </a:t>
              </a:r>
              <a:r>
                <a:rPr lang="it-IT" sz="1100" dirty="0" err="1" smtClean="0">
                  <a:solidFill>
                    <a:prstClr val="black"/>
                  </a:solidFill>
                  <a:ea typeface="Verdana" panose="020B0604030504040204" pitchFamily="34" charset="0"/>
                  <a:cs typeface="Arial" panose="020B0604020202020204" pitchFamily="34" charset="0"/>
                </a:rPr>
                <a:t>Université</a:t>
              </a:r>
              <a:r>
                <a:rPr lang="it-IT" sz="1100" dirty="0" smtClean="0">
                  <a:solidFill>
                    <a:prstClr val="black"/>
                  </a:solidFill>
                  <a:ea typeface="Verdana" panose="020B0604030504040204" pitchFamily="34" charset="0"/>
                  <a:cs typeface="Arial" panose="020B0604020202020204" pitchFamily="34" charset="0"/>
                </a:rPr>
                <a:t> Paris </a:t>
              </a:r>
              <a:r>
                <a:rPr lang="it-IT" sz="1100" dirty="0" err="1" smtClean="0">
                  <a:solidFill>
                    <a:prstClr val="black"/>
                  </a:solidFill>
                  <a:ea typeface="Verdana" panose="020B0604030504040204" pitchFamily="34" charset="0"/>
                  <a:cs typeface="Arial" panose="020B0604020202020204" pitchFamily="34" charset="0"/>
                </a:rPr>
                <a:t>Diderot</a:t>
              </a:r>
              <a:r>
                <a:rPr lang="it-IT" sz="1100" dirty="0" smtClean="0">
                  <a:solidFill>
                    <a:prstClr val="black"/>
                  </a:solidFill>
                  <a:ea typeface="Verdana" panose="020B0604030504040204" pitchFamily="34" charset="0"/>
                  <a:cs typeface="Arial" panose="020B0604020202020204" pitchFamily="34" charset="0"/>
                </a:rPr>
                <a:t>, University of Roma Tre, University College </a:t>
              </a:r>
              <a:r>
                <a:rPr lang="it-IT" sz="1100" dirty="0" err="1" smtClean="0">
                  <a:solidFill>
                    <a:prstClr val="black"/>
                  </a:solidFill>
                  <a:ea typeface="Verdana" panose="020B0604030504040204" pitchFamily="34" charset="0"/>
                  <a:cs typeface="Arial" panose="020B0604020202020204" pitchFamily="34" charset="0"/>
                </a:rPr>
                <a:t>Dublin</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King's</a:t>
              </a:r>
              <a:r>
                <a:rPr lang="it-IT" sz="1100" dirty="0" smtClean="0">
                  <a:solidFill>
                    <a:prstClr val="black"/>
                  </a:solidFill>
                  <a:ea typeface="Verdana" panose="020B0604030504040204" pitchFamily="34" charset="0"/>
                  <a:cs typeface="Arial" panose="020B0604020202020204" pitchFamily="34" charset="0"/>
                </a:rPr>
                <a:t> College </a:t>
              </a:r>
              <a:r>
                <a:rPr lang="it-IT" sz="1100" dirty="0" err="1" smtClean="0">
                  <a:solidFill>
                    <a:prstClr val="black"/>
                  </a:solidFill>
                  <a:ea typeface="Verdana" panose="020B0604030504040204" pitchFamily="34" charset="0"/>
                  <a:cs typeface="Arial" panose="020B0604020202020204" pitchFamily="34" charset="0"/>
                </a:rPr>
                <a:t>London</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Freie</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Berlin</a:t>
              </a:r>
              <a:r>
                <a:rPr lang="it-IT" sz="1100" dirty="0" smtClean="0">
                  <a:solidFill>
                    <a:prstClr val="black"/>
                  </a:solidFill>
                  <a:ea typeface="Verdana" panose="020B0604030504040204" pitchFamily="34" charset="0"/>
                  <a:cs typeface="Arial" panose="020B0604020202020204" pitchFamily="34" charset="0"/>
                </a:rPr>
                <a:t> University, </a:t>
              </a:r>
              <a:r>
                <a:rPr lang="it-IT" sz="1100" dirty="0" err="1" smtClean="0">
                  <a:solidFill>
                    <a:prstClr val="black"/>
                  </a:solidFill>
                  <a:ea typeface="Verdana" panose="020B0604030504040204" pitchFamily="34" charset="0"/>
                  <a:cs typeface="Arial" panose="020B0604020202020204" pitchFamily="34" charset="0"/>
                </a:rPr>
                <a:t>Humboldt</a:t>
              </a:r>
              <a:r>
                <a:rPr lang="it-IT" sz="1100" dirty="0" smtClean="0">
                  <a:solidFill>
                    <a:prstClr val="black"/>
                  </a:solidFill>
                  <a:ea typeface="Verdana" panose="020B0604030504040204" pitchFamily="34" charset="0"/>
                  <a:cs typeface="Arial" panose="020B0604020202020204" pitchFamily="34" charset="0"/>
                </a:rPr>
                <a:t> </a:t>
              </a:r>
              <a:r>
                <a:rPr lang="it-IT" sz="1100" dirty="0" err="1" smtClean="0">
                  <a:solidFill>
                    <a:prstClr val="black"/>
                  </a:solidFill>
                  <a:ea typeface="Verdana" panose="020B0604030504040204" pitchFamily="34" charset="0"/>
                  <a:cs typeface="Arial" panose="020B0604020202020204" pitchFamily="34" charset="0"/>
                </a:rPr>
                <a:t>Berlin</a:t>
              </a:r>
              <a:r>
                <a:rPr lang="it-IT" sz="1100" dirty="0" smtClean="0">
                  <a:solidFill>
                    <a:prstClr val="black"/>
                  </a:solidFill>
                  <a:ea typeface="Verdana" panose="020B0604030504040204" pitchFamily="34" charset="0"/>
                  <a:cs typeface="Arial" panose="020B0604020202020204" pitchFamily="34" charset="0"/>
                </a:rPr>
                <a:t> University, University of Vienna</a:t>
              </a:r>
            </a:p>
            <a:p>
              <a:pPr marL="285750" indent="-285750" algn="just" defTabSz="577850">
                <a:lnSpc>
                  <a:spcPct val="90000"/>
                </a:lnSpc>
                <a:spcAft>
                  <a:spcPct val="35000"/>
                </a:spcAft>
                <a:buFont typeface="Wingdings" panose="05000000000000000000" pitchFamily="2" charset="2"/>
                <a:buChar char="§"/>
              </a:pPr>
              <a:r>
                <a:rPr lang="it-IT" sz="1200" b="1" i="1" u="sng" dirty="0" smtClean="0">
                  <a:solidFill>
                    <a:prstClr val="black"/>
                  </a:solidFill>
                  <a:ea typeface="Verdana" panose="020B0604030504040204" pitchFamily="34" charset="0"/>
                  <a:cs typeface="Arial" panose="020B0604020202020204" pitchFamily="34" charset="0"/>
                </a:rPr>
                <a:t>B.A. in </a:t>
              </a:r>
              <a:r>
                <a:rPr lang="it-IT" sz="1200" b="1" i="1" u="sng" dirty="0" err="1" smtClean="0">
                  <a:solidFill>
                    <a:prstClr val="black"/>
                  </a:solidFill>
                  <a:ea typeface="Verdana" panose="020B0604030504040204" pitchFamily="34" charset="0"/>
                  <a:cs typeface="Arial" panose="020B0604020202020204" pitchFamily="34" charset="0"/>
                </a:rPr>
                <a:t>Languages</a:t>
              </a:r>
              <a:r>
                <a:rPr lang="it-IT" sz="1200" b="1" i="1" u="sng" dirty="0" smtClean="0">
                  <a:solidFill>
                    <a:prstClr val="black"/>
                  </a:solidFill>
                  <a:ea typeface="Verdana" panose="020B0604030504040204" pitchFamily="34" charset="0"/>
                  <a:cs typeface="Arial" panose="020B0604020202020204" pitchFamily="34" charset="0"/>
                </a:rPr>
                <a:t> for Information Society </a:t>
              </a:r>
              <a:r>
                <a:rPr lang="it-IT" sz="1200" dirty="0" smtClean="0">
                  <a:solidFill>
                    <a:prstClr val="black"/>
                  </a:solidFill>
                  <a:ea typeface="Verdana" panose="020B0604030504040204" pitchFamily="34" charset="0"/>
                  <a:cs typeface="Arial" panose="020B0604020202020204" pitchFamily="34" charset="0"/>
                </a:rPr>
                <a:t>– </a:t>
              </a:r>
              <a:r>
                <a:rPr lang="it-IT" sz="1200" dirty="0" err="1" smtClean="0">
                  <a:solidFill>
                    <a:prstClr val="black"/>
                  </a:solidFill>
                  <a:ea typeface="Verdana" panose="020B0604030504040204" pitchFamily="34" charset="0"/>
                  <a:cs typeface="Arial" panose="020B0604020202020204" pitchFamily="34" charset="0"/>
                </a:rPr>
                <a:t>dual</a:t>
              </a:r>
              <a:r>
                <a:rPr lang="it-IT" sz="1200" dirty="0" smtClean="0">
                  <a:solidFill>
                    <a:prstClr val="black"/>
                  </a:solidFill>
                  <a:ea typeface="Verdana" panose="020B0604030504040204" pitchFamily="34" charset="0"/>
                  <a:cs typeface="Arial" panose="020B0604020202020204" pitchFamily="34" charset="0"/>
                </a:rPr>
                <a:t> </a:t>
              </a:r>
              <a:r>
                <a:rPr lang="it-IT" sz="1200" dirty="0">
                  <a:solidFill>
                    <a:prstClr val="black"/>
                  </a:solidFill>
                  <a:ea typeface="Verdana" panose="020B0604030504040204" pitchFamily="34" charset="0"/>
                  <a:cs typeface="Arial" panose="020B0604020202020204" pitchFamily="34" charset="0"/>
                </a:rPr>
                <a:t>degree with </a:t>
              </a:r>
              <a:r>
                <a:rPr lang="it-IT" sz="1200" dirty="0" err="1">
                  <a:solidFill>
                    <a:prstClr val="black"/>
                  </a:solidFill>
                  <a:ea typeface="Verdana" panose="020B0604030504040204" pitchFamily="34" charset="0"/>
                  <a:cs typeface="Arial" panose="020B0604020202020204" pitchFamily="34" charset="0"/>
                </a:rPr>
                <a:t>Université</a:t>
              </a:r>
              <a:r>
                <a:rPr lang="it-IT" sz="1200" dirty="0">
                  <a:solidFill>
                    <a:prstClr val="black"/>
                  </a:solidFill>
                  <a:ea typeface="Verdana" panose="020B0604030504040204" pitchFamily="34" charset="0"/>
                  <a:cs typeface="Arial" panose="020B0604020202020204" pitchFamily="34" charset="0"/>
                </a:rPr>
                <a:t> </a:t>
              </a:r>
              <a:r>
                <a:rPr lang="it-IT" sz="1200" dirty="0" err="1">
                  <a:solidFill>
                    <a:prstClr val="black"/>
                  </a:solidFill>
                  <a:ea typeface="Verdana" panose="020B0604030504040204" pitchFamily="34" charset="0"/>
                  <a:cs typeface="Arial" panose="020B0604020202020204" pitchFamily="34" charset="0"/>
                </a:rPr>
                <a:t>Catholique</a:t>
              </a:r>
              <a:r>
                <a:rPr lang="it-IT" sz="1200" dirty="0">
                  <a:solidFill>
                    <a:prstClr val="black"/>
                  </a:solidFill>
                  <a:ea typeface="Verdana" panose="020B0604030504040204" pitchFamily="34" charset="0"/>
                  <a:cs typeface="Arial" panose="020B0604020202020204" pitchFamily="34" charset="0"/>
                </a:rPr>
                <a:t> del </a:t>
              </a:r>
              <a:r>
                <a:rPr lang="it-IT" sz="1200" dirty="0" smtClean="0">
                  <a:solidFill>
                    <a:prstClr val="black"/>
                  </a:solidFill>
                  <a:ea typeface="Verdana" panose="020B0604030504040204" pitchFamily="34" charset="0"/>
                  <a:cs typeface="Arial" panose="020B0604020202020204" pitchFamily="34" charset="0"/>
                </a:rPr>
                <a:t>Lille</a:t>
              </a:r>
            </a:p>
            <a:p>
              <a:pPr marL="285750" indent="-285750" algn="just" defTabSz="577850">
                <a:lnSpc>
                  <a:spcPct val="90000"/>
                </a:lnSpc>
                <a:spcAft>
                  <a:spcPct val="35000"/>
                </a:spcAft>
                <a:buFont typeface="Wingdings" panose="05000000000000000000" pitchFamily="2" charset="2"/>
                <a:buChar char="§"/>
              </a:pPr>
              <a:r>
                <a:rPr lang="it-IT" sz="1200" b="1" i="1" u="sng" dirty="0" smtClean="0">
                  <a:solidFill>
                    <a:prstClr val="black"/>
                  </a:solidFill>
                  <a:ea typeface="Verdana" panose="020B0604030504040204" pitchFamily="34" charset="0"/>
                  <a:cs typeface="Arial" panose="020B0604020202020204" pitchFamily="34" charset="0"/>
                </a:rPr>
                <a:t>M.A. in </a:t>
              </a:r>
              <a:r>
                <a:rPr lang="it-IT" sz="1200" b="1" i="1" u="sng" dirty="0" err="1" smtClean="0">
                  <a:solidFill>
                    <a:prstClr val="black"/>
                  </a:solidFill>
                  <a:ea typeface="Verdana" panose="020B0604030504040204" pitchFamily="34" charset="0"/>
                  <a:cs typeface="Arial" panose="020B0604020202020204" pitchFamily="34" charset="0"/>
                </a:rPr>
                <a:t>Philosophy</a:t>
              </a:r>
              <a:r>
                <a:rPr lang="it-IT" sz="1200" dirty="0" smtClean="0">
                  <a:solidFill>
                    <a:prstClr val="black"/>
                  </a:solidFill>
                  <a:ea typeface="Verdana" panose="020B0604030504040204" pitchFamily="34" charset="0"/>
                  <a:cs typeface="Arial" panose="020B0604020202020204" pitchFamily="34" charset="0"/>
                </a:rPr>
                <a:t> – </a:t>
              </a:r>
              <a:r>
                <a:rPr lang="it-IT" sz="1200" dirty="0" err="1" smtClean="0">
                  <a:solidFill>
                    <a:prstClr val="black"/>
                  </a:solidFill>
                  <a:ea typeface="Verdana" panose="020B0604030504040204" pitchFamily="34" charset="0"/>
                  <a:cs typeface="Arial" panose="020B0604020202020204" pitchFamily="34" charset="0"/>
                </a:rPr>
                <a:t>dual</a:t>
              </a:r>
              <a:r>
                <a:rPr lang="it-IT" sz="1200" dirty="0" smtClean="0">
                  <a:solidFill>
                    <a:prstClr val="black"/>
                  </a:solidFill>
                  <a:ea typeface="Verdana" panose="020B0604030504040204" pitchFamily="34" charset="0"/>
                  <a:cs typeface="Arial" panose="020B0604020202020204" pitchFamily="34" charset="0"/>
                </a:rPr>
                <a:t> </a:t>
              </a:r>
              <a:r>
                <a:rPr lang="it-IT" sz="1200" dirty="0" err="1" smtClean="0">
                  <a:solidFill>
                    <a:prstClr val="black"/>
                  </a:solidFill>
                  <a:ea typeface="Verdana" panose="020B0604030504040204" pitchFamily="34" charset="0"/>
                  <a:cs typeface="Arial" panose="020B0604020202020204" pitchFamily="34" charset="0"/>
                </a:rPr>
                <a:t>degree</a:t>
              </a:r>
              <a:r>
                <a:rPr lang="it-IT" sz="1200" dirty="0" smtClean="0">
                  <a:solidFill>
                    <a:prstClr val="black"/>
                  </a:solidFill>
                  <a:ea typeface="Verdana" panose="020B0604030504040204" pitchFamily="34" charset="0"/>
                  <a:cs typeface="Arial" panose="020B0604020202020204" pitchFamily="34" charset="0"/>
                </a:rPr>
                <a:t> with Martin Luther </a:t>
              </a:r>
              <a:r>
                <a:rPr lang="it-IT" sz="1200" dirty="0" err="1" smtClean="0">
                  <a:solidFill>
                    <a:prstClr val="black"/>
                  </a:solidFill>
                  <a:ea typeface="Verdana" panose="020B0604030504040204" pitchFamily="34" charset="0"/>
                  <a:cs typeface="Arial" panose="020B0604020202020204" pitchFamily="34" charset="0"/>
                </a:rPr>
                <a:t>University</a:t>
              </a:r>
              <a:r>
                <a:rPr lang="it-IT" sz="1200" dirty="0">
                  <a:solidFill>
                    <a:prstClr val="black"/>
                  </a:solidFill>
                  <a:ea typeface="Verdana" panose="020B0604030504040204" pitchFamily="34" charset="0"/>
                  <a:cs typeface="Arial" panose="020B0604020202020204" pitchFamily="34" charset="0"/>
                </a:rPr>
                <a:t> of Halle-Wittenberg</a:t>
              </a:r>
              <a:endParaRPr lang="it-IT" sz="1200" dirty="0" smtClean="0">
                <a:solidFill>
                  <a:prstClr val="black"/>
                </a:solidFill>
                <a:ea typeface="Verdana" panose="020B0604030504040204" pitchFamily="34" charset="0"/>
                <a:cs typeface="Arial" panose="020B0604020202020204" pitchFamily="34" charset="0"/>
              </a:endParaRPr>
            </a:p>
          </p:txBody>
        </p:sp>
        <p:sp>
          <p:nvSpPr>
            <p:cNvPr id="14" name="Figura a mano libera 13"/>
            <p:cNvSpPr/>
            <p:nvPr/>
          </p:nvSpPr>
          <p:spPr>
            <a:xfrm>
              <a:off x="3032029" y="5826122"/>
              <a:ext cx="5545311" cy="792279"/>
            </a:xfrm>
            <a:custGeom>
              <a:avLst/>
              <a:gdLst>
                <a:gd name="connsiteX0" fmla="*/ 0 w 2671985"/>
                <a:gd name="connsiteY0" fmla="*/ 0 h 1756629"/>
                <a:gd name="connsiteX1" fmla="*/ 2379208 w 2671985"/>
                <a:gd name="connsiteY1" fmla="*/ 0 h 1756629"/>
                <a:gd name="connsiteX2" fmla="*/ 2671985 w 2671985"/>
                <a:gd name="connsiteY2" fmla="*/ 292777 h 1756629"/>
                <a:gd name="connsiteX3" fmla="*/ 2671985 w 2671985"/>
                <a:gd name="connsiteY3" fmla="*/ 1756629 h 1756629"/>
                <a:gd name="connsiteX4" fmla="*/ 0 w 2671985"/>
                <a:gd name="connsiteY4" fmla="*/ 1756629 h 1756629"/>
                <a:gd name="connsiteX5" fmla="*/ 0 w 2671985"/>
                <a:gd name="connsiteY5" fmla="*/ 0 h 17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985" h="1756629">
                  <a:moveTo>
                    <a:pt x="0" y="0"/>
                  </a:moveTo>
                  <a:lnTo>
                    <a:pt x="2379208" y="0"/>
                  </a:lnTo>
                  <a:lnTo>
                    <a:pt x="2671985" y="292777"/>
                  </a:lnTo>
                  <a:lnTo>
                    <a:pt x="2671985" y="1756629"/>
                  </a:lnTo>
                  <a:lnTo>
                    <a:pt x="0" y="1756629"/>
                  </a:lnTo>
                  <a:lnTo>
                    <a:pt x="0" y="0"/>
                  </a:ln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46389" rIns="146389" bIns="0" numCol="1" spcCol="1270" anchor="ctr" anchorCtr="0">
              <a:noAutofit/>
            </a:bodyPr>
            <a:lstStyle/>
            <a:p>
              <a:pPr algn="ctr" defTabSz="577850">
                <a:lnSpc>
                  <a:spcPct val="90000"/>
                </a:lnSpc>
                <a:spcAft>
                  <a:spcPct val="35000"/>
                </a:spcAft>
              </a:pPr>
              <a:r>
                <a:rPr lang="en-GB" altLang="it-IT" sz="1400" b="1" dirty="0" smtClean="0">
                  <a:solidFill>
                    <a:prstClr val="black"/>
                  </a:solidFill>
                  <a:ea typeface="Verdana" panose="020B0604030504040204" pitchFamily="34" charset="0"/>
                  <a:cs typeface="Arial" panose="020B0604020202020204" pitchFamily="34" charset="0"/>
                </a:rPr>
                <a:t>SCHOOL</a:t>
              </a:r>
              <a:r>
                <a:rPr lang="it-IT" altLang="it-IT" sz="1400" b="1" dirty="0" smtClean="0">
                  <a:solidFill>
                    <a:prstClr val="black"/>
                  </a:solidFill>
                  <a:ea typeface="Verdana" panose="020B0604030504040204" pitchFamily="34" charset="0"/>
                  <a:cs typeface="Arial" panose="020B0604020202020204" pitchFamily="34" charset="0"/>
                </a:rPr>
                <a:t> </a:t>
              </a:r>
              <a:r>
                <a:rPr lang="en-GB" altLang="it-IT" sz="1400" b="1" dirty="0" smtClean="0">
                  <a:solidFill>
                    <a:prstClr val="black"/>
                  </a:solidFill>
                  <a:ea typeface="Verdana" panose="020B0604030504040204" pitchFamily="34" charset="0"/>
                  <a:cs typeface="Arial" panose="020B0604020202020204" pitchFamily="34" charset="0"/>
                </a:rPr>
                <a:t>OF ENG</a:t>
              </a:r>
              <a:r>
                <a:rPr lang="fr-FR" altLang="it-IT" sz="1400" b="1" dirty="0" smtClean="0">
                  <a:solidFill>
                    <a:prstClr val="black"/>
                  </a:solidFill>
                  <a:ea typeface="Verdana" panose="020B0604030504040204" pitchFamily="34" charset="0"/>
                  <a:cs typeface="Arial" panose="020B0604020202020204" pitchFamily="34" charset="0"/>
                </a:rPr>
                <a:t>INEERING</a:t>
              </a:r>
            </a:p>
            <a:p>
              <a:pPr marL="285750" indent="-285750" defTabSz="577850">
                <a:lnSpc>
                  <a:spcPct val="90000"/>
                </a:lnSpc>
                <a:spcAft>
                  <a:spcPct val="35000"/>
                </a:spcAft>
                <a:buFont typeface="Wingdings" panose="05000000000000000000" pitchFamily="2" charset="2"/>
                <a:buChar char="§"/>
              </a:pPr>
              <a:r>
                <a:rPr lang="it-IT" sz="1400" b="1" i="1" u="sng" dirty="0" smtClean="0">
                  <a:solidFill>
                    <a:prstClr val="black"/>
                  </a:solidFill>
                  <a:ea typeface="Verdana" panose="020B0604030504040204" pitchFamily="34" charset="0"/>
                  <a:cs typeface="Arial" panose="020B0604020202020204" pitchFamily="34" charset="0"/>
                </a:rPr>
                <a:t>M.Sc. in </a:t>
              </a:r>
              <a:r>
                <a:rPr lang="it-IT" sz="1400" b="1" i="1" u="sng" dirty="0" err="1" smtClean="0">
                  <a:solidFill>
                    <a:prstClr val="black"/>
                  </a:solidFill>
                  <a:ea typeface="Verdana" panose="020B0604030504040204" pitchFamily="34" charset="0"/>
                  <a:cs typeface="Arial" panose="020B0604020202020204" pitchFamily="34" charset="0"/>
                </a:rPr>
                <a:t>Chemistry</a:t>
              </a:r>
              <a:r>
                <a:rPr lang="it-IT" sz="1400" b="1" i="1" u="sng" dirty="0" smtClean="0">
                  <a:solidFill>
                    <a:prstClr val="black"/>
                  </a:solidFill>
                  <a:ea typeface="Verdana" panose="020B0604030504040204" pitchFamily="34" charset="0"/>
                  <a:cs typeface="Arial" panose="020B0604020202020204" pitchFamily="34" charset="0"/>
                </a:rPr>
                <a:t> for nano Engineering </a:t>
              </a:r>
              <a:r>
                <a:rPr lang="it-IT" sz="1400" dirty="0" smtClean="0">
                  <a:solidFill>
                    <a:prstClr val="black"/>
                  </a:solidFill>
                  <a:ea typeface="Verdana" panose="020B0604030504040204" pitchFamily="34" charset="0"/>
                  <a:cs typeface="Arial" panose="020B0604020202020204" pitchFamily="34" charset="0"/>
                </a:rPr>
                <a:t>– </a:t>
              </a:r>
              <a:r>
                <a:rPr lang="it-IT" sz="1400" dirty="0" err="1" smtClean="0">
                  <a:solidFill>
                    <a:prstClr val="black"/>
                  </a:solidFill>
                  <a:ea typeface="Verdana" panose="020B0604030504040204" pitchFamily="34" charset="0"/>
                  <a:cs typeface="Arial" panose="020B0604020202020204" pitchFamily="34" charset="0"/>
                </a:rPr>
                <a:t>European</a:t>
              </a:r>
              <a:r>
                <a:rPr lang="it-IT" sz="1400" dirty="0" smtClean="0">
                  <a:solidFill>
                    <a:prstClr val="black"/>
                  </a:solidFill>
                  <a:ea typeface="Verdana" panose="020B0604030504040204" pitchFamily="34" charset="0"/>
                  <a:cs typeface="Arial" panose="020B0604020202020204" pitchFamily="34" charset="0"/>
                </a:rPr>
                <a:t> Joint Master Degree</a:t>
              </a:r>
            </a:p>
          </p:txBody>
        </p:sp>
      </p:grpSp>
    </p:spTree>
    <p:extLst>
      <p:ext uri="{BB962C8B-B14F-4D97-AF65-F5344CB8AC3E}">
        <p14:creationId xmlns:p14="http://schemas.microsoft.com/office/powerpoint/2010/main" val="341072367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367990" y="1353718"/>
            <a:ext cx="7885492" cy="707886"/>
          </a:xfrm>
          <a:prstGeom prst="rect">
            <a:avLst/>
          </a:prstGeom>
          <a:noFill/>
        </p:spPr>
        <p:txBody>
          <a:bodyPr wrap="none" rtlCol="0">
            <a:spAutoFit/>
          </a:bodyPr>
          <a:lstStyle/>
          <a:p>
            <a:r>
              <a:rPr lang="en-US" sz="2000" dirty="0"/>
              <a:t>The inter-governmental Bologna Process, launched in </a:t>
            </a:r>
            <a:r>
              <a:rPr lang="en-US" sz="2000" b="1" dirty="0"/>
              <a:t>1999</a:t>
            </a:r>
            <a:r>
              <a:rPr lang="en-US" sz="2000" dirty="0"/>
              <a:t> </a:t>
            </a:r>
            <a:r>
              <a:rPr lang="en-US" sz="2000" dirty="0" smtClean="0"/>
              <a:t>processes the </a:t>
            </a:r>
          </a:p>
          <a:p>
            <a:r>
              <a:rPr lang="en-US" sz="2000" dirty="0" smtClean="0"/>
              <a:t>European </a:t>
            </a:r>
            <a:r>
              <a:rPr lang="en-US" sz="2000" dirty="0"/>
              <a:t>Higher Education Area (EHEA) </a:t>
            </a:r>
            <a:endParaRPr lang="it-IT" sz="2000" dirty="0"/>
          </a:p>
        </p:txBody>
      </p:sp>
      <p:sp>
        <p:nvSpPr>
          <p:cNvPr id="6" name="CasellaDiTesto 5"/>
          <p:cNvSpPr txBox="1"/>
          <p:nvPr/>
        </p:nvSpPr>
        <p:spPr>
          <a:xfrm>
            <a:off x="981511" y="2059903"/>
            <a:ext cx="7080785" cy="1015663"/>
          </a:xfrm>
          <a:prstGeom prst="rect">
            <a:avLst/>
          </a:prstGeom>
          <a:noFill/>
        </p:spPr>
        <p:txBody>
          <a:bodyPr wrap="none" rtlCol="0">
            <a:spAutoFit/>
          </a:bodyPr>
          <a:lstStyle/>
          <a:p>
            <a:r>
              <a:rPr lang="en-US" sz="2000" dirty="0"/>
              <a:t>I</a:t>
            </a:r>
            <a:r>
              <a:rPr lang="en-US" sz="2000" dirty="0" smtClean="0"/>
              <a:t>ntroduced </a:t>
            </a:r>
            <a:r>
              <a:rPr lang="en-US" sz="2000" dirty="0"/>
              <a:t>transparency instruments to support student </a:t>
            </a:r>
            <a:r>
              <a:rPr lang="en-US" sz="2000" dirty="0" smtClean="0"/>
              <a:t>mobility:</a:t>
            </a:r>
          </a:p>
          <a:p>
            <a:pPr marL="342900" indent="-342900">
              <a:buFontTx/>
              <a:buChar char="-"/>
            </a:pPr>
            <a:r>
              <a:rPr lang="it-IT" sz="2000" dirty="0" err="1"/>
              <a:t>European</a:t>
            </a:r>
            <a:r>
              <a:rPr lang="it-IT" sz="2000" dirty="0"/>
              <a:t> Credit Transfer System </a:t>
            </a:r>
            <a:r>
              <a:rPr lang="it-IT" sz="2000" dirty="0" smtClean="0"/>
              <a:t>(</a:t>
            </a:r>
            <a:r>
              <a:rPr lang="en-US" sz="2000" dirty="0" smtClean="0"/>
              <a:t>ECTS)</a:t>
            </a:r>
          </a:p>
          <a:p>
            <a:pPr marL="342900" indent="-342900">
              <a:buFontTx/>
              <a:buChar char="-"/>
            </a:pPr>
            <a:r>
              <a:rPr lang="en-US" sz="2000" dirty="0" smtClean="0"/>
              <a:t>Diploma Supplement </a:t>
            </a:r>
            <a:endParaRPr lang="it-IT" sz="2000" dirty="0"/>
          </a:p>
        </p:txBody>
      </p:sp>
      <p:sp>
        <p:nvSpPr>
          <p:cNvPr id="7" name="CasellaDiTesto 6"/>
          <p:cNvSpPr txBox="1"/>
          <p:nvPr/>
        </p:nvSpPr>
        <p:spPr>
          <a:xfrm>
            <a:off x="340644" y="3130473"/>
            <a:ext cx="8531503" cy="707886"/>
          </a:xfrm>
          <a:prstGeom prst="rect">
            <a:avLst/>
          </a:prstGeom>
          <a:noFill/>
        </p:spPr>
        <p:txBody>
          <a:bodyPr wrap="none" rtlCol="0">
            <a:spAutoFit/>
          </a:bodyPr>
          <a:lstStyle/>
          <a:p>
            <a:r>
              <a:rPr lang="it-IT" sz="2000" b="1" dirty="0" err="1"/>
              <a:t>Prague</a:t>
            </a:r>
            <a:r>
              <a:rPr lang="it-IT" sz="2000" b="1" dirty="0"/>
              <a:t> </a:t>
            </a:r>
            <a:r>
              <a:rPr lang="it-IT" sz="2000" b="1" dirty="0" smtClean="0"/>
              <a:t>2001</a:t>
            </a:r>
            <a:r>
              <a:rPr lang="it-IT" sz="2000" dirty="0" smtClean="0"/>
              <a:t>:  </a:t>
            </a:r>
            <a:r>
              <a:rPr lang="en-US" sz="2000" dirty="0"/>
              <a:t>Joint </a:t>
            </a:r>
            <a:r>
              <a:rPr lang="en-US" sz="2000" dirty="0" err="1"/>
              <a:t>programmes</a:t>
            </a:r>
            <a:r>
              <a:rPr lang="en-US" sz="2000" dirty="0"/>
              <a:t> have been encouraged by the Bologna Process </a:t>
            </a:r>
            <a:endParaRPr lang="en-US" sz="2000" dirty="0" smtClean="0"/>
          </a:p>
          <a:p>
            <a:r>
              <a:rPr lang="en-US" sz="2000" dirty="0" smtClean="0"/>
              <a:t>For the first time</a:t>
            </a:r>
            <a:endParaRPr lang="it-IT" sz="2000" dirty="0"/>
          </a:p>
        </p:txBody>
      </p:sp>
      <p:sp>
        <p:nvSpPr>
          <p:cNvPr id="8" name="CasellaDiTesto 7"/>
          <p:cNvSpPr txBox="1"/>
          <p:nvPr/>
        </p:nvSpPr>
        <p:spPr>
          <a:xfrm>
            <a:off x="686924" y="856745"/>
            <a:ext cx="2805576" cy="461665"/>
          </a:xfrm>
          <a:prstGeom prst="rect">
            <a:avLst/>
          </a:prstGeom>
          <a:noFill/>
        </p:spPr>
        <p:txBody>
          <a:bodyPr wrap="none" rtlCol="0">
            <a:spAutoFit/>
          </a:bodyPr>
          <a:lstStyle/>
          <a:p>
            <a:r>
              <a:rPr lang="it-IT" sz="2400" dirty="0" err="1" smtClean="0"/>
              <a:t>Historical</a:t>
            </a:r>
            <a:r>
              <a:rPr lang="it-IT" sz="2400" dirty="0" smtClean="0"/>
              <a:t> excursus….</a:t>
            </a:r>
            <a:endParaRPr lang="it-IT" sz="2400" dirty="0"/>
          </a:p>
        </p:txBody>
      </p:sp>
      <p:sp>
        <p:nvSpPr>
          <p:cNvPr id="9" name="CasellaDiTesto 8"/>
          <p:cNvSpPr txBox="1"/>
          <p:nvPr/>
        </p:nvSpPr>
        <p:spPr>
          <a:xfrm>
            <a:off x="367990" y="3907189"/>
            <a:ext cx="7667484" cy="707886"/>
          </a:xfrm>
          <a:prstGeom prst="rect">
            <a:avLst/>
          </a:prstGeom>
          <a:noFill/>
        </p:spPr>
        <p:txBody>
          <a:bodyPr wrap="none" rtlCol="0">
            <a:spAutoFit/>
          </a:bodyPr>
          <a:lstStyle/>
          <a:p>
            <a:r>
              <a:rPr lang="en-US" sz="2000" b="1" dirty="0" smtClean="0"/>
              <a:t>Berlin 2003</a:t>
            </a:r>
            <a:r>
              <a:rPr lang="en-US" sz="2000" dirty="0"/>
              <a:t>:</a:t>
            </a:r>
            <a:r>
              <a:rPr lang="en-US" sz="2000" dirty="0" smtClean="0"/>
              <a:t> </a:t>
            </a:r>
            <a:r>
              <a:rPr lang="en-US" sz="2000" dirty="0"/>
              <a:t>M</a:t>
            </a:r>
            <a:r>
              <a:rPr lang="en-US" sz="2000" dirty="0" smtClean="0"/>
              <a:t>inisters </a:t>
            </a:r>
            <a:r>
              <a:rPr lang="en-US" sz="2000" dirty="0"/>
              <a:t>explicitly agreed on supporting the development </a:t>
            </a:r>
            <a:endParaRPr lang="en-US" sz="2000" dirty="0" smtClean="0"/>
          </a:p>
          <a:p>
            <a:r>
              <a:rPr lang="en-US" sz="2000" dirty="0" smtClean="0"/>
              <a:t>and </a:t>
            </a:r>
            <a:r>
              <a:rPr lang="en-US" sz="2000" dirty="0"/>
              <a:t>quality assurance of integrated curricula leading to joint degrees </a:t>
            </a:r>
            <a:endParaRPr lang="it-IT" sz="2000" dirty="0"/>
          </a:p>
        </p:txBody>
      </p:sp>
      <p:sp>
        <p:nvSpPr>
          <p:cNvPr id="10" name="CasellaDiTesto 9"/>
          <p:cNvSpPr txBox="1"/>
          <p:nvPr/>
        </p:nvSpPr>
        <p:spPr>
          <a:xfrm>
            <a:off x="277470" y="5855576"/>
            <a:ext cx="8866530" cy="707886"/>
          </a:xfrm>
          <a:prstGeom prst="rect">
            <a:avLst/>
          </a:prstGeom>
          <a:noFill/>
        </p:spPr>
        <p:txBody>
          <a:bodyPr wrap="none" rtlCol="0">
            <a:spAutoFit/>
          </a:bodyPr>
          <a:lstStyle/>
          <a:p>
            <a:r>
              <a:rPr lang="en-US" sz="2000" b="1" dirty="0"/>
              <a:t>2005 and in </a:t>
            </a:r>
            <a:r>
              <a:rPr lang="en-US" sz="2000" b="1" dirty="0" smtClean="0"/>
              <a:t>2007</a:t>
            </a:r>
            <a:r>
              <a:rPr lang="en-US" sz="2000" dirty="0" smtClean="0"/>
              <a:t>: </a:t>
            </a:r>
            <a:r>
              <a:rPr lang="en-US" sz="2000" dirty="0"/>
              <a:t>Joint </a:t>
            </a:r>
            <a:r>
              <a:rPr lang="en-US" sz="2000" dirty="0" err="1"/>
              <a:t>programmes</a:t>
            </a:r>
            <a:r>
              <a:rPr lang="en-US" sz="2000" dirty="0"/>
              <a:t> support various Bologna action lines, </a:t>
            </a:r>
            <a:endParaRPr lang="en-US" sz="2000" dirty="0" smtClean="0"/>
          </a:p>
          <a:p>
            <a:r>
              <a:rPr lang="en-US" sz="2000" dirty="0" smtClean="0"/>
              <a:t>such </a:t>
            </a:r>
            <a:r>
              <a:rPr lang="en-US" sz="2000" dirty="0"/>
              <a:t>as student mobility</a:t>
            </a:r>
            <a:r>
              <a:rPr lang="en-US" sz="2000" dirty="0" smtClean="0"/>
              <a:t>, </a:t>
            </a:r>
            <a:r>
              <a:rPr lang="en-US" sz="2000" dirty="0"/>
              <a:t>joint curriculum development and joint quality assurance </a:t>
            </a:r>
            <a:endParaRPr lang="it-IT" sz="2000" dirty="0"/>
          </a:p>
        </p:txBody>
      </p:sp>
      <p:sp>
        <p:nvSpPr>
          <p:cNvPr id="12" name="CasellaDiTesto 11"/>
          <p:cNvSpPr txBox="1"/>
          <p:nvPr/>
        </p:nvSpPr>
        <p:spPr>
          <a:xfrm>
            <a:off x="340644" y="4344490"/>
            <a:ext cx="7978466" cy="1631216"/>
          </a:xfrm>
          <a:prstGeom prst="rect">
            <a:avLst/>
          </a:prstGeom>
          <a:noFill/>
        </p:spPr>
        <p:txBody>
          <a:bodyPr wrap="none" rtlCol="0">
            <a:spAutoFit/>
          </a:bodyPr>
          <a:lstStyle/>
          <a:p>
            <a:endParaRPr lang="it-IT" sz="2000" dirty="0"/>
          </a:p>
          <a:p>
            <a:r>
              <a:rPr lang="it-IT" sz="2000" dirty="0"/>
              <a:t>T</a:t>
            </a:r>
            <a:r>
              <a:rPr lang="en-US" sz="2000" dirty="0" smtClean="0"/>
              <a:t>he </a:t>
            </a:r>
            <a:r>
              <a:rPr lang="en-US" sz="2000" dirty="0"/>
              <a:t>most officially </a:t>
            </a:r>
            <a:r>
              <a:rPr lang="en-US" sz="2000" dirty="0" err="1"/>
              <a:t>recognised</a:t>
            </a:r>
            <a:r>
              <a:rPr lang="en-US" sz="2000" dirty="0"/>
              <a:t> definitions in Europe are those made by the </a:t>
            </a:r>
            <a:endParaRPr lang="en-US" sz="2000" dirty="0" smtClean="0"/>
          </a:p>
          <a:p>
            <a:r>
              <a:rPr lang="en-US" sz="2000" dirty="0" smtClean="0"/>
              <a:t>inter-governmental</a:t>
            </a:r>
            <a:r>
              <a:rPr lang="en-US" sz="2000" dirty="0"/>
              <a:t>, </a:t>
            </a:r>
            <a:r>
              <a:rPr lang="en-US" sz="2000" dirty="0" smtClean="0"/>
              <a:t>regional </a:t>
            </a:r>
            <a:r>
              <a:rPr lang="en-US" sz="2000" dirty="0"/>
              <a:t>UNESCO </a:t>
            </a:r>
            <a:r>
              <a:rPr lang="en-US" sz="2000" b="1" i="1" u="sng" dirty="0"/>
              <a:t>Lisbon Recognition Convention</a:t>
            </a:r>
            <a:r>
              <a:rPr lang="en-US" sz="2000" dirty="0"/>
              <a:t>, </a:t>
            </a:r>
            <a:endParaRPr lang="en-US" sz="2000" dirty="0" smtClean="0"/>
          </a:p>
          <a:p>
            <a:r>
              <a:rPr lang="en-US" sz="2000" dirty="0" smtClean="0"/>
              <a:t>in </a:t>
            </a:r>
            <a:r>
              <a:rPr lang="en-US" sz="2000" dirty="0"/>
              <a:t>the Recommendation on the Recognition of Joint Degrees (2004) </a:t>
            </a:r>
          </a:p>
          <a:p>
            <a:endParaRPr lang="it-IT" sz="2000" dirty="0"/>
          </a:p>
        </p:txBody>
      </p:sp>
    </p:spTree>
    <p:extLst>
      <p:ext uri="{BB962C8B-B14F-4D97-AF65-F5344CB8AC3E}">
        <p14:creationId xmlns:p14="http://schemas.microsoft.com/office/powerpoint/2010/main" val="49282700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8" name="CasellaDiTesto 7"/>
          <p:cNvSpPr txBox="1"/>
          <p:nvPr/>
        </p:nvSpPr>
        <p:spPr>
          <a:xfrm>
            <a:off x="686924" y="856745"/>
            <a:ext cx="2805576" cy="461665"/>
          </a:xfrm>
          <a:prstGeom prst="rect">
            <a:avLst/>
          </a:prstGeom>
          <a:noFill/>
        </p:spPr>
        <p:txBody>
          <a:bodyPr wrap="none" rtlCol="0">
            <a:spAutoFit/>
          </a:bodyPr>
          <a:lstStyle/>
          <a:p>
            <a:r>
              <a:rPr lang="it-IT" sz="2400" dirty="0" err="1" smtClean="0"/>
              <a:t>Historical</a:t>
            </a:r>
            <a:r>
              <a:rPr lang="it-IT" sz="2400" dirty="0" smtClean="0"/>
              <a:t> excursus….</a:t>
            </a:r>
            <a:endParaRPr lang="it-IT" sz="2400" dirty="0"/>
          </a:p>
        </p:txBody>
      </p:sp>
      <p:sp>
        <p:nvSpPr>
          <p:cNvPr id="11" name="CasellaDiTesto 10"/>
          <p:cNvSpPr txBox="1"/>
          <p:nvPr/>
        </p:nvSpPr>
        <p:spPr>
          <a:xfrm>
            <a:off x="190908" y="1408433"/>
            <a:ext cx="8953092" cy="1477328"/>
          </a:xfrm>
          <a:prstGeom prst="rect">
            <a:avLst/>
          </a:prstGeom>
          <a:noFill/>
        </p:spPr>
        <p:txBody>
          <a:bodyPr wrap="none" rtlCol="0">
            <a:spAutoFit/>
          </a:bodyPr>
          <a:lstStyle/>
          <a:p>
            <a:r>
              <a:rPr lang="en-US" sz="1800" b="1" dirty="0" smtClean="0"/>
              <a:t>Financial Support</a:t>
            </a:r>
            <a:r>
              <a:rPr lang="en-US" sz="1800" dirty="0" smtClean="0"/>
              <a:t>:</a:t>
            </a:r>
          </a:p>
          <a:p>
            <a:r>
              <a:rPr lang="en-US" sz="1800" dirty="0" smtClean="0"/>
              <a:t>Joint </a:t>
            </a:r>
            <a:r>
              <a:rPr lang="en-US" sz="1800" dirty="0"/>
              <a:t>curricula were initially supported in the Lifelong Learning </a:t>
            </a:r>
            <a:r>
              <a:rPr lang="en-US" sz="1800" dirty="0" err="1"/>
              <a:t>Programme</a:t>
            </a:r>
            <a:r>
              <a:rPr lang="en-US" sz="1800" dirty="0"/>
              <a:t> through Erasmus. </a:t>
            </a:r>
            <a:endParaRPr lang="en-US" sz="1800" dirty="0" smtClean="0"/>
          </a:p>
          <a:p>
            <a:r>
              <a:rPr lang="en-US" sz="1800" dirty="0" smtClean="0"/>
              <a:t>Later </a:t>
            </a:r>
            <a:r>
              <a:rPr lang="en-US" sz="1800" dirty="0"/>
              <a:t>joint </a:t>
            </a:r>
            <a:r>
              <a:rPr lang="en-US" sz="1800" dirty="0" err="1"/>
              <a:t>programme</a:t>
            </a:r>
            <a:r>
              <a:rPr lang="en-US" sz="1800" dirty="0"/>
              <a:t> initiatives </a:t>
            </a:r>
            <a:r>
              <a:rPr lang="en-US" sz="1800" dirty="0" smtClean="0"/>
              <a:t>were </a:t>
            </a:r>
            <a:r>
              <a:rPr lang="en-US" sz="1800" dirty="0"/>
              <a:t>financed through </a:t>
            </a:r>
            <a:r>
              <a:rPr lang="en-US" sz="1800" dirty="0" err="1"/>
              <a:t>programmes</a:t>
            </a:r>
            <a:r>
              <a:rPr lang="en-US" sz="1800" dirty="0"/>
              <a:t> such </a:t>
            </a:r>
            <a:endParaRPr lang="en-US" sz="1800" dirty="0" smtClean="0"/>
          </a:p>
          <a:p>
            <a:r>
              <a:rPr lang="en-US" sz="1800" dirty="0" smtClean="0"/>
              <a:t>as </a:t>
            </a:r>
            <a:r>
              <a:rPr lang="en-US" sz="1800" dirty="0"/>
              <a:t>Erasmus Mundus, EU-USA Atlantis, EU-Canada, the ICI-ECP </a:t>
            </a:r>
            <a:r>
              <a:rPr lang="en-US" sz="1800" dirty="0" err="1"/>
              <a:t>programme</a:t>
            </a:r>
            <a:r>
              <a:rPr lang="en-US" sz="1800" dirty="0"/>
              <a:t> </a:t>
            </a:r>
            <a:endParaRPr lang="en-US" sz="1800" dirty="0" smtClean="0"/>
          </a:p>
          <a:p>
            <a:r>
              <a:rPr lang="en-US" sz="1800" dirty="0" smtClean="0"/>
              <a:t>with </a:t>
            </a:r>
            <a:r>
              <a:rPr lang="en-US" sz="1800" dirty="0" err="1"/>
              <a:t>industrialised</a:t>
            </a:r>
            <a:r>
              <a:rPr lang="en-US" sz="1800" dirty="0"/>
              <a:t> countries, and Tempus </a:t>
            </a:r>
            <a:endParaRPr lang="it-IT" sz="1800" dirty="0"/>
          </a:p>
        </p:txBody>
      </p:sp>
      <p:sp>
        <p:nvSpPr>
          <p:cNvPr id="12" name="CasellaDiTesto 11"/>
          <p:cNvSpPr txBox="1"/>
          <p:nvPr/>
        </p:nvSpPr>
        <p:spPr>
          <a:xfrm>
            <a:off x="209320" y="3158574"/>
            <a:ext cx="8106706" cy="923330"/>
          </a:xfrm>
          <a:prstGeom prst="rect">
            <a:avLst/>
          </a:prstGeom>
          <a:noFill/>
        </p:spPr>
        <p:txBody>
          <a:bodyPr wrap="none" rtlCol="0">
            <a:spAutoFit/>
          </a:bodyPr>
          <a:lstStyle/>
          <a:p>
            <a:r>
              <a:rPr lang="en-US" sz="1800" dirty="0"/>
              <a:t>For Latin America, the 2006 </a:t>
            </a:r>
            <a:r>
              <a:rPr lang="en-US" sz="1800" b="1" dirty="0"/>
              <a:t>Asturias declaration </a:t>
            </a:r>
            <a:r>
              <a:rPr lang="en-US" sz="1800" dirty="0"/>
              <a:t>stressed the development of joint </a:t>
            </a:r>
            <a:endParaRPr lang="en-US" sz="1800" dirty="0" smtClean="0"/>
          </a:p>
          <a:p>
            <a:r>
              <a:rPr lang="en-US" sz="1800" dirty="0" err="1" smtClean="0"/>
              <a:t>programmes</a:t>
            </a:r>
            <a:r>
              <a:rPr lang="en-US" sz="1800" dirty="0" smtClean="0"/>
              <a:t> </a:t>
            </a:r>
            <a:r>
              <a:rPr lang="en-US" sz="1800" dirty="0"/>
              <a:t>as a priority area </a:t>
            </a:r>
            <a:r>
              <a:rPr lang="en-US" sz="1800" dirty="0" smtClean="0"/>
              <a:t>for </a:t>
            </a:r>
            <a:r>
              <a:rPr lang="en-US" sz="1800" dirty="0"/>
              <a:t>higher education collaboration with EU countries, </a:t>
            </a:r>
            <a:endParaRPr lang="en-US" sz="1800" dirty="0" smtClean="0"/>
          </a:p>
          <a:p>
            <a:r>
              <a:rPr lang="en-US" sz="1800" dirty="0" smtClean="0"/>
              <a:t>and </a:t>
            </a:r>
            <a:r>
              <a:rPr lang="en-US" sz="1800" dirty="0"/>
              <a:t>as a way to facilitate academic staff, researcher and student mobility </a:t>
            </a:r>
            <a:endParaRPr lang="it-IT" sz="1800" dirty="0"/>
          </a:p>
        </p:txBody>
      </p:sp>
      <p:sp>
        <p:nvSpPr>
          <p:cNvPr id="13" name="CasellaDiTesto 12"/>
          <p:cNvSpPr txBox="1"/>
          <p:nvPr/>
        </p:nvSpPr>
        <p:spPr>
          <a:xfrm>
            <a:off x="289433" y="4371278"/>
            <a:ext cx="7016664" cy="646331"/>
          </a:xfrm>
          <a:prstGeom prst="rect">
            <a:avLst/>
          </a:prstGeom>
          <a:noFill/>
        </p:spPr>
        <p:txBody>
          <a:bodyPr wrap="none" rtlCol="0">
            <a:spAutoFit/>
          </a:bodyPr>
          <a:lstStyle/>
          <a:p>
            <a:r>
              <a:rPr lang="en-US" sz="1800" b="1" dirty="0"/>
              <a:t>2009</a:t>
            </a:r>
            <a:r>
              <a:rPr lang="en-US" sz="1800" dirty="0"/>
              <a:t> </a:t>
            </a:r>
            <a:r>
              <a:rPr lang="en-US" sz="1800" dirty="0" smtClean="0"/>
              <a:t>Campus </a:t>
            </a:r>
            <a:r>
              <a:rPr lang="en-US" sz="1800" dirty="0"/>
              <a:t>Asia </a:t>
            </a:r>
            <a:r>
              <a:rPr lang="en-US" sz="1800" dirty="0" err="1" smtClean="0"/>
              <a:t>programme</a:t>
            </a:r>
            <a:r>
              <a:rPr lang="en-US" sz="1800" dirty="0" smtClean="0"/>
              <a:t> was created, </a:t>
            </a:r>
            <a:r>
              <a:rPr lang="en-US" sz="1800" dirty="0"/>
              <a:t>a regional initiative </a:t>
            </a:r>
            <a:endParaRPr lang="en-US" sz="1800" dirty="0" smtClean="0"/>
          </a:p>
          <a:p>
            <a:r>
              <a:rPr lang="en-US" sz="1800" dirty="0" smtClean="0"/>
              <a:t>similar </a:t>
            </a:r>
            <a:r>
              <a:rPr lang="en-US" sz="1800" dirty="0"/>
              <a:t>to the European Erasmus Mundus </a:t>
            </a:r>
            <a:r>
              <a:rPr lang="en-US" sz="1800" dirty="0" smtClean="0"/>
              <a:t>with focus on joint </a:t>
            </a:r>
            <a:r>
              <a:rPr lang="en-US" sz="1800" dirty="0" err="1" smtClean="0"/>
              <a:t>programme</a:t>
            </a:r>
            <a:endParaRPr lang="it-IT" sz="1800" dirty="0"/>
          </a:p>
        </p:txBody>
      </p:sp>
      <p:sp>
        <p:nvSpPr>
          <p:cNvPr id="14" name="CasellaDiTesto 13"/>
          <p:cNvSpPr txBox="1"/>
          <p:nvPr/>
        </p:nvSpPr>
        <p:spPr>
          <a:xfrm>
            <a:off x="190908" y="5340437"/>
            <a:ext cx="8792792" cy="646331"/>
          </a:xfrm>
          <a:prstGeom prst="rect">
            <a:avLst/>
          </a:prstGeom>
          <a:noFill/>
        </p:spPr>
        <p:txBody>
          <a:bodyPr wrap="none" rtlCol="0">
            <a:spAutoFit/>
          </a:bodyPr>
          <a:lstStyle/>
          <a:p>
            <a:r>
              <a:rPr lang="it-IT" sz="1800" b="1" dirty="0" smtClean="0"/>
              <a:t>2010</a:t>
            </a:r>
            <a:r>
              <a:rPr lang="it-IT" sz="1800" dirty="0" smtClean="0"/>
              <a:t> Africa and Middle East </a:t>
            </a:r>
            <a:r>
              <a:rPr lang="it-IT" sz="1800" dirty="0" err="1" smtClean="0"/>
              <a:t>developed</a:t>
            </a:r>
            <a:r>
              <a:rPr lang="it-IT" sz="1800" dirty="0" smtClean="0"/>
              <a:t> a joint </a:t>
            </a:r>
            <a:r>
              <a:rPr lang="it-IT" sz="1800" dirty="0" err="1" smtClean="0"/>
              <a:t>programmes</a:t>
            </a:r>
            <a:r>
              <a:rPr lang="it-IT" sz="1800" dirty="0" smtClean="0"/>
              <a:t> </a:t>
            </a:r>
            <a:r>
              <a:rPr lang="it-IT" sz="1800" dirty="0" err="1" smtClean="0"/>
              <a:t>as</a:t>
            </a:r>
            <a:r>
              <a:rPr lang="it-IT" sz="1800" dirty="0" smtClean="0"/>
              <a:t> a </a:t>
            </a:r>
            <a:r>
              <a:rPr lang="it-IT" sz="1800" dirty="0" err="1" smtClean="0"/>
              <a:t>tool</a:t>
            </a:r>
            <a:r>
              <a:rPr lang="it-IT" sz="1800" dirty="0" smtClean="0"/>
              <a:t> of </a:t>
            </a:r>
            <a:r>
              <a:rPr lang="it-IT" sz="1800" dirty="0" err="1" smtClean="0"/>
              <a:t>internationalization</a:t>
            </a:r>
            <a:r>
              <a:rPr lang="it-IT" sz="1800" dirty="0" smtClean="0"/>
              <a:t> </a:t>
            </a:r>
          </a:p>
          <a:p>
            <a:r>
              <a:rPr lang="it-IT" sz="1800" dirty="0" smtClean="0"/>
              <a:t>with </a:t>
            </a:r>
            <a:r>
              <a:rPr lang="it-IT" sz="1800" dirty="0" err="1" smtClean="0"/>
              <a:t>other</a:t>
            </a:r>
            <a:r>
              <a:rPr lang="it-IT" sz="1800" dirty="0" smtClean="0"/>
              <a:t> </a:t>
            </a:r>
            <a:r>
              <a:rPr lang="it-IT" sz="1800" dirty="0" err="1" smtClean="0"/>
              <a:t>countries</a:t>
            </a:r>
            <a:r>
              <a:rPr lang="it-IT" sz="1800" dirty="0" smtClean="0"/>
              <a:t> </a:t>
            </a:r>
            <a:endParaRPr lang="it-IT" sz="1800" dirty="0"/>
          </a:p>
        </p:txBody>
      </p:sp>
    </p:spTree>
    <p:extLst>
      <p:ext uri="{BB962C8B-B14F-4D97-AF65-F5344CB8AC3E}">
        <p14:creationId xmlns:p14="http://schemas.microsoft.com/office/powerpoint/2010/main" val="302368822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Courses</a:t>
            </a: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457200" y="1086792"/>
            <a:ext cx="1773242" cy="461665"/>
          </a:xfrm>
          <a:prstGeom prst="rect">
            <a:avLst/>
          </a:prstGeom>
          <a:noFill/>
        </p:spPr>
        <p:txBody>
          <a:bodyPr wrap="none" rtlCol="0">
            <a:spAutoFit/>
          </a:bodyPr>
          <a:lstStyle/>
          <a:p>
            <a:r>
              <a:rPr lang="it-IT" sz="2400" dirty="0" err="1" smtClean="0"/>
              <a:t>Definitions</a:t>
            </a:r>
            <a:r>
              <a:rPr lang="it-IT" sz="2400" dirty="0" smtClean="0"/>
              <a:t>…</a:t>
            </a:r>
            <a:endParaRPr lang="it-IT" sz="2400" dirty="0"/>
          </a:p>
        </p:txBody>
      </p:sp>
      <p:sp>
        <p:nvSpPr>
          <p:cNvPr id="6" name="CasellaDiTesto 5"/>
          <p:cNvSpPr txBox="1"/>
          <p:nvPr/>
        </p:nvSpPr>
        <p:spPr>
          <a:xfrm>
            <a:off x="434564" y="1585378"/>
            <a:ext cx="8709436" cy="4893647"/>
          </a:xfrm>
          <a:prstGeom prst="rect">
            <a:avLst/>
          </a:prstGeom>
          <a:noFill/>
        </p:spPr>
        <p:txBody>
          <a:bodyPr wrap="none" rtlCol="0">
            <a:spAutoFit/>
          </a:bodyPr>
          <a:lstStyle/>
          <a:p>
            <a:r>
              <a:rPr lang="en-US" sz="2400" b="1" dirty="0"/>
              <a:t>J</a:t>
            </a:r>
            <a:r>
              <a:rPr lang="en-US" sz="2400" b="1" dirty="0" smtClean="0"/>
              <a:t>oint </a:t>
            </a:r>
            <a:r>
              <a:rPr lang="en-US" sz="2400" b="1" dirty="0" err="1" smtClean="0"/>
              <a:t>programme</a:t>
            </a:r>
            <a:endParaRPr lang="en-US" sz="2400" dirty="0" smtClean="0"/>
          </a:p>
          <a:p>
            <a:endParaRPr lang="it-IT" sz="1800" dirty="0"/>
          </a:p>
          <a:p>
            <a:r>
              <a:rPr lang="en-US" sz="1800" dirty="0"/>
              <a:t> </a:t>
            </a:r>
            <a:r>
              <a:rPr lang="en-US" sz="1800" dirty="0" smtClean="0"/>
              <a:t>The </a:t>
            </a:r>
            <a:r>
              <a:rPr lang="en-US" sz="1800" dirty="0" err="1"/>
              <a:t>programmes</a:t>
            </a:r>
            <a:r>
              <a:rPr lang="en-US" sz="1800" dirty="0"/>
              <a:t> are jointly developed and/or approved by several institutions; </a:t>
            </a:r>
            <a:endParaRPr lang="en-US" sz="1800" dirty="0" smtClean="0"/>
          </a:p>
          <a:p>
            <a:endParaRPr lang="en-US" sz="1800" dirty="0"/>
          </a:p>
          <a:p>
            <a:r>
              <a:rPr lang="en-US" sz="1800" dirty="0"/>
              <a:t> Students from each participating institution study parts of the </a:t>
            </a:r>
            <a:r>
              <a:rPr lang="en-US" sz="1800" dirty="0" err="1"/>
              <a:t>programme</a:t>
            </a:r>
            <a:r>
              <a:rPr lang="en-US" sz="1800" dirty="0"/>
              <a:t> </a:t>
            </a:r>
            <a:endParaRPr lang="en-US" sz="1800" dirty="0" smtClean="0"/>
          </a:p>
          <a:p>
            <a:r>
              <a:rPr lang="en-US" sz="1800" dirty="0" smtClean="0"/>
              <a:t>at </a:t>
            </a:r>
            <a:r>
              <a:rPr lang="en-US" sz="1800" dirty="0"/>
              <a:t>other institutions; </a:t>
            </a:r>
            <a:endParaRPr lang="en-US" sz="1800" dirty="0" smtClean="0"/>
          </a:p>
          <a:p>
            <a:endParaRPr lang="en-US" sz="1800" dirty="0"/>
          </a:p>
          <a:p>
            <a:r>
              <a:rPr lang="en-US" sz="1800" dirty="0"/>
              <a:t> The students' stays at the participating institutions are of comparable length; </a:t>
            </a:r>
            <a:endParaRPr lang="en-US" sz="1800" dirty="0" smtClean="0"/>
          </a:p>
          <a:p>
            <a:endParaRPr lang="en-US" sz="1800" dirty="0"/>
          </a:p>
          <a:p>
            <a:r>
              <a:rPr lang="en-US" sz="1800" dirty="0"/>
              <a:t> Periods of study and exams passed at the partner institution(s) are fully and </a:t>
            </a:r>
            <a:endParaRPr lang="en-US" sz="1800" dirty="0" smtClean="0"/>
          </a:p>
          <a:p>
            <a:r>
              <a:rPr lang="en-US" sz="1800" dirty="0" smtClean="0"/>
              <a:t>automatically </a:t>
            </a:r>
            <a:r>
              <a:rPr lang="en-US" sz="1800" dirty="0" err="1"/>
              <a:t>recognised</a:t>
            </a:r>
            <a:r>
              <a:rPr lang="en-US" sz="1800" dirty="0"/>
              <a:t>; </a:t>
            </a:r>
            <a:endParaRPr lang="en-US" sz="1800" dirty="0" smtClean="0"/>
          </a:p>
          <a:p>
            <a:endParaRPr lang="en-US" sz="1800" dirty="0"/>
          </a:p>
          <a:p>
            <a:r>
              <a:rPr lang="en-US" sz="1800" dirty="0"/>
              <a:t> Professors of each participating institution also teach at the other institutions, </a:t>
            </a:r>
            <a:endParaRPr lang="en-US" sz="1800" dirty="0" smtClean="0"/>
          </a:p>
          <a:p>
            <a:r>
              <a:rPr lang="en-US" sz="1800" dirty="0" smtClean="0"/>
              <a:t>jointly </a:t>
            </a:r>
            <a:r>
              <a:rPr lang="en-US" sz="1800" dirty="0"/>
              <a:t>work out the curriculum, and form joint admission and examination commissions</a:t>
            </a:r>
            <a:r>
              <a:rPr lang="en-US" sz="1800" dirty="0" smtClean="0"/>
              <a:t>;</a:t>
            </a:r>
          </a:p>
          <a:p>
            <a:r>
              <a:rPr lang="en-US" sz="1800" dirty="0" smtClean="0"/>
              <a:t> </a:t>
            </a:r>
            <a:endParaRPr lang="en-US" sz="1800" dirty="0"/>
          </a:p>
          <a:p>
            <a:r>
              <a:rPr lang="en-US" sz="1800" dirty="0"/>
              <a:t> After completion of the full </a:t>
            </a:r>
            <a:r>
              <a:rPr lang="en-US" sz="1800" dirty="0" err="1"/>
              <a:t>programme</a:t>
            </a:r>
            <a:r>
              <a:rPr lang="en-US" sz="1800" dirty="0"/>
              <a:t>, the student either obtains </a:t>
            </a:r>
            <a:endParaRPr lang="en-US" sz="1800" dirty="0" smtClean="0"/>
          </a:p>
          <a:p>
            <a:r>
              <a:rPr lang="en-US" sz="1800" dirty="0" smtClean="0"/>
              <a:t>the </a:t>
            </a:r>
            <a:r>
              <a:rPr lang="en-US" sz="1800" dirty="0"/>
              <a:t>national degrees of each participating institution or a degree awarded jointly by them. </a:t>
            </a:r>
          </a:p>
        </p:txBody>
      </p:sp>
    </p:spTree>
    <p:extLst>
      <p:ext uri="{BB962C8B-B14F-4D97-AF65-F5344CB8AC3E}">
        <p14:creationId xmlns:p14="http://schemas.microsoft.com/office/powerpoint/2010/main" val="2484992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313333" y="307329"/>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Who</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we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are  </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33"/>
          <p:cNvSpPr/>
          <p:nvPr/>
        </p:nvSpPr>
        <p:spPr>
          <a:xfrm>
            <a:off x="172641" y="870888"/>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007D34"/>
              </a:solidFill>
              <a:latin typeface="Roboto Regular"/>
            </a:endParaRPr>
          </a:p>
        </p:txBody>
      </p:sp>
      <p:sp>
        <p:nvSpPr>
          <p:cNvPr id="11" name="Segnaposto contenuto 8"/>
          <p:cNvSpPr txBox="1">
            <a:spLocks/>
          </p:cNvSpPr>
          <p:nvPr/>
        </p:nvSpPr>
        <p:spPr>
          <a:xfrm>
            <a:off x="457200" y="1658081"/>
            <a:ext cx="8229600" cy="2099674"/>
          </a:xfrm>
          <a:prstGeom prst="rect">
            <a:avLst/>
          </a:prstGeom>
        </p:spPr>
        <p:txBody>
          <a:bodyPr>
            <a:normAutofit/>
          </a:bodyPr>
          <a:lstStyle>
            <a:lvl1pPr marL="342893" indent="-342893" algn="l" defTabSz="9143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000" dirty="0">
              <a:latin typeface="Calibri" panose="020F0502020204030204" pitchFamily="34" charset="0"/>
              <a:ea typeface="ＭＳ Ｐゴシック" pitchFamily="34" charset="-128"/>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1" y="1598549"/>
            <a:ext cx="8648816" cy="36306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469900" y="5564778"/>
            <a:ext cx="7594600" cy="830997"/>
          </a:xfrm>
          <a:prstGeom prst="rect">
            <a:avLst/>
          </a:prstGeom>
        </p:spPr>
        <p:txBody>
          <a:bodyPr wrap="square">
            <a:spAutoFit/>
          </a:bodyPr>
          <a:lstStyle/>
          <a:p>
            <a:pPr algn="ctr">
              <a:buClr>
                <a:srgbClr val="0000FF"/>
              </a:buClr>
            </a:pPr>
            <a:r>
              <a:rPr lang="en-US" sz="2400" b="1" dirty="0">
                <a:solidFill>
                  <a:srgbClr val="007D34"/>
                </a:solidFill>
                <a:cs typeface="Arial" panose="020B0604020202020204" pitchFamily="34" charset="0"/>
              </a:rPr>
              <a:t>The University of Rome Tor Vergata is a public University, </a:t>
            </a:r>
            <a:r>
              <a:rPr lang="en-US" sz="2400" b="1" dirty="0" smtClean="0">
                <a:solidFill>
                  <a:srgbClr val="007D34"/>
                </a:solidFill>
                <a:cs typeface="Arial" panose="020B0604020202020204" pitchFamily="34" charset="0"/>
              </a:rPr>
              <a:t>established </a:t>
            </a:r>
            <a:r>
              <a:rPr lang="en-US" sz="2400" b="1" dirty="0">
                <a:solidFill>
                  <a:srgbClr val="007D34"/>
                </a:solidFill>
                <a:cs typeface="Arial" panose="020B0604020202020204" pitchFamily="34" charset="0"/>
              </a:rPr>
              <a:t>in 1982. </a:t>
            </a:r>
          </a:p>
        </p:txBody>
      </p:sp>
    </p:spTree>
    <p:extLst>
      <p:ext uri="{BB962C8B-B14F-4D97-AF65-F5344CB8AC3E}">
        <p14:creationId xmlns:p14="http://schemas.microsoft.com/office/powerpoint/2010/main" val="197480195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Courses</a:t>
            </a: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457200" y="1086792"/>
            <a:ext cx="1773242" cy="461665"/>
          </a:xfrm>
          <a:prstGeom prst="rect">
            <a:avLst/>
          </a:prstGeom>
          <a:noFill/>
        </p:spPr>
        <p:txBody>
          <a:bodyPr wrap="none" rtlCol="0">
            <a:spAutoFit/>
          </a:bodyPr>
          <a:lstStyle/>
          <a:p>
            <a:r>
              <a:rPr lang="it-IT" sz="2400" dirty="0" err="1" smtClean="0"/>
              <a:t>Definitions</a:t>
            </a:r>
            <a:r>
              <a:rPr lang="it-IT" sz="2400" dirty="0" smtClean="0"/>
              <a:t>…</a:t>
            </a:r>
            <a:endParaRPr lang="it-IT" sz="2400" dirty="0"/>
          </a:p>
        </p:txBody>
      </p:sp>
      <p:sp>
        <p:nvSpPr>
          <p:cNvPr id="6" name="CasellaDiTesto 5"/>
          <p:cNvSpPr txBox="1"/>
          <p:nvPr/>
        </p:nvSpPr>
        <p:spPr>
          <a:xfrm>
            <a:off x="434564" y="1585378"/>
            <a:ext cx="8501045" cy="5632311"/>
          </a:xfrm>
          <a:prstGeom prst="rect">
            <a:avLst/>
          </a:prstGeom>
          <a:noFill/>
        </p:spPr>
        <p:txBody>
          <a:bodyPr wrap="none" rtlCol="0">
            <a:spAutoFit/>
          </a:bodyPr>
          <a:lstStyle/>
          <a:p>
            <a:r>
              <a:rPr lang="it-IT" sz="2400" b="1" dirty="0" smtClean="0"/>
              <a:t>Joint </a:t>
            </a:r>
            <a:r>
              <a:rPr lang="it-IT" sz="2400" b="1" dirty="0" err="1" smtClean="0"/>
              <a:t>Degree</a:t>
            </a:r>
            <a:endParaRPr lang="it-IT" sz="2400" dirty="0" smtClean="0"/>
          </a:p>
          <a:p>
            <a:pPr marL="342900" indent="-342900">
              <a:lnSpc>
                <a:spcPct val="150000"/>
              </a:lnSpc>
              <a:buFontTx/>
              <a:buChar char="-"/>
            </a:pPr>
            <a:r>
              <a:rPr lang="it-IT" sz="2400" dirty="0" smtClean="0"/>
              <a:t>Joint </a:t>
            </a:r>
            <a:r>
              <a:rPr lang="it-IT" sz="2400" dirty="0" err="1" smtClean="0"/>
              <a:t>programme</a:t>
            </a:r>
            <a:r>
              <a:rPr lang="it-IT" sz="2400" dirty="0" smtClean="0"/>
              <a:t> </a:t>
            </a:r>
            <a:r>
              <a:rPr lang="it-IT" sz="2400" b="1" dirty="0" err="1" smtClean="0"/>
              <a:t>created</a:t>
            </a:r>
            <a:r>
              <a:rPr lang="it-IT" sz="2400" dirty="0" smtClean="0"/>
              <a:t> </a:t>
            </a:r>
            <a:r>
              <a:rPr lang="it-IT" sz="2400" b="1" dirty="0" smtClean="0"/>
              <a:t>ex novo </a:t>
            </a:r>
            <a:r>
              <a:rPr lang="it-IT" sz="2400" dirty="0" smtClean="0"/>
              <a:t>in the </a:t>
            </a:r>
            <a:r>
              <a:rPr lang="it-IT" sz="2400" dirty="0" err="1" smtClean="0"/>
              <a:t>Institutions</a:t>
            </a:r>
            <a:r>
              <a:rPr lang="it-IT" sz="2400" dirty="0" smtClean="0"/>
              <a:t> </a:t>
            </a:r>
            <a:r>
              <a:rPr lang="it-IT" sz="2400" dirty="0" err="1" smtClean="0"/>
              <a:t>involved</a:t>
            </a:r>
            <a:r>
              <a:rPr lang="it-IT" sz="2400" dirty="0" smtClean="0"/>
              <a:t>;</a:t>
            </a:r>
          </a:p>
          <a:p>
            <a:pPr marL="342900" indent="-342900">
              <a:lnSpc>
                <a:spcPct val="150000"/>
              </a:lnSpc>
              <a:buFontTx/>
              <a:buChar char="-"/>
            </a:pPr>
            <a:r>
              <a:rPr lang="it-IT" sz="2400" dirty="0" err="1" smtClean="0"/>
              <a:t>Structured</a:t>
            </a:r>
            <a:r>
              <a:rPr lang="it-IT" sz="2400" dirty="0" smtClean="0"/>
              <a:t> </a:t>
            </a:r>
            <a:r>
              <a:rPr lang="it-IT" sz="2400" dirty="0" err="1" smtClean="0"/>
              <a:t>mobility</a:t>
            </a:r>
            <a:r>
              <a:rPr lang="it-IT" sz="2400" dirty="0" smtClean="0"/>
              <a:t> in the </a:t>
            </a:r>
            <a:r>
              <a:rPr lang="it-IT" sz="2400" dirty="0" err="1" smtClean="0"/>
              <a:t>host</a:t>
            </a:r>
            <a:r>
              <a:rPr lang="it-IT" sz="2400" dirty="0" smtClean="0"/>
              <a:t> </a:t>
            </a:r>
            <a:r>
              <a:rPr lang="it-IT" sz="2400" dirty="0" err="1" smtClean="0"/>
              <a:t>institution</a:t>
            </a:r>
            <a:r>
              <a:rPr lang="it-IT" sz="2400" dirty="0" smtClean="0"/>
              <a:t>: </a:t>
            </a:r>
            <a:r>
              <a:rPr lang="it-IT" sz="2400" dirty="0" err="1" smtClean="0"/>
              <a:t>one</a:t>
            </a:r>
            <a:r>
              <a:rPr lang="it-IT" sz="2400" dirty="0" smtClean="0"/>
              <a:t>, </a:t>
            </a:r>
            <a:r>
              <a:rPr lang="it-IT" sz="2400" dirty="0" err="1" smtClean="0"/>
              <a:t>two</a:t>
            </a:r>
            <a:r>
              <a:rPr lang="it-IT" sz="2400" dirty="0" smtClean="0"/>
              <a:t> or more </a:t>
            </a:r>
          </a:p>
          <a:p>
            <a:pPr>
              <a:lnSpc>
                <a:spcPct val="150000"/>
              </a:lnSpc>
            </a:pPr>
            <a:r>
              <a:rPr lang="it-IT" sz="2400" dirty="0" err="1" smtClean="0"/>
              <a:t>semesters</a:t>
            </a:r>
            <a:r>
              <a:rPr lang="it-IT" sz="2400" dirty="0" smtClean="0"/>
              <a:t>;</a:t>
            </a:r>
          </a:p>
          <a:p>
            <a:pPr marL="342900" indent="-342900">
              <a:lnSpc>
                <a:spcPct val="150000"/>
              </a:lnSpc>
              <a:buFontTx/>
              <a:buChar char="-"/>
            </a:pPr>
            <a:r>
              <a:rPr lang="it-IT" sz="2400" dirty="0" err="1" smtClean="0"/>
              <a:t>All</a:t>
            </a:r>
            <a:r>
              <a:rPr lang="it-IT" sz="2400" dirty="0" smtClean="0"/>
              <a:t> the </a:t>
            </a:r>
            <a:r>
              <a:rPr lang="it-IT" sz="2400" dirty="0" err="1" smtClean="0"/>
              <a:t>students</a:t>
            </a:r>
            <a:r>
              <a:rPr lang="it-IT" sz="2400" dirty="0" smtClean="0"/>
              <a:t> </a:t>
            </a:r>
            <a:r>
              <a:rPr lang="it-IT" sz="2400" dirty="0" err="1" smtClean="0"/>
              <a:t>enrolled</a:t>
            </a:r>
            <a:r>
              <a:rPr lang="it-IT" sz="2400" dirty="0" smtClean="0"/>
              <a:t> are </a:t>
            </a:r>
            <a:r>
              <a:rPr lang="it-IT" sz="2400" dirty="0" err="1" smtClean="0"/>
              <a:t>involved</a:t>
            </a:r>
            <a:r>
              <a:rPr lang="it-IT" sz="2400" dirty="0" smtClean="0"/>
              <a:t> in;</a:t>
            </a:r>
          </a:p>
          <a:p>
            <a:pPr marL="342900" indent="-342900">
              <a:lnSpc>
                <a:spcPct val="150000"/>
              </a:lnSpc>
              <a:buFontTx/>
              <a:buChar char="-"/>
            </a:pPr>
            <a:r>
              <a:rPr lang="it-IT" sz="2400" dirty="0" err="1" smtClean="0"/>
              <a:t>Degree</a:t>
            </a:r>
            <a:r>
              <a:rPr lang="it-IT" sz="2400" dirty="0" smtClean="0"/>
              <a:t> award: </a:t>
            </a:r>
            <a:r>
              <a:rPr lang="it-IT" sz="2400" dirty="0" err="1" smtClean="0"/>
              <a:t>one</a:t>
            </a:r>
            <a:r>
              <a:rPr lang="it-IT" sz="2400" dirty="0" smtClean="0"/>
              <a:t> single joint </a:t>
            </a:r>
            <a:r>
              <a:rPr lang="it-IT" sz="2400" dirty="0" err="1" smtClean="0"/>
              <a:t>degree</a:t>
            </a:r>
            <a:r>
              <a:rPr lang="it-IT" sz="2400" dirty="0" smtClean="0"/>
              <a:t> </a:t>
            </a:r>
            <a:r>
              <a:rPr lang="it-IT" sz="2400" dirty="0" err="1" smtClean="0"/>
              <a:t>issued</a:t>
            </a:r>
            <a:r>
              <a:rPr lang="it-IT" sz="2400" dirty="0" smtClean="0"/>
              <a:t> by </a:t>
            </a:r>
            <a:r>
              <a:rPr lang="it-IT" sz="2400" dirty="0" err="1" smtClean="0"/>
              <a:t>all</a:t>
            </a:r>
            <a:r>
              <a:rPr lang="it-IT" sz="2400" dirty="0" smtClean="0"/>
              <a:t> </a:t>
            </a:r>
            <a:r>
              <a:rPr lang="it-IT" sz="2400" dirty="0" err="1" smtClean="0"/>
              <a:t>institutions</a:t>
            </a:r>
            <a:r>
              <a:rPr lang="it-IT" sz="2400" dirty="0" smtClean="0"/>
              <a:t>; </a:t>
            </a:r>
          </a:p>
          <a:p>
            <a:pPr marL="342900" indent="-342900">
              <a:lnSpc>
                <a:spcPct val="150000"/>
              </a:lnSpc>
              <a:buFontTx/>
              <a:buChar char="-"/>
            </a:pPr>
            <a:r>
              <a:rPr lang="it-IT" sz="2400" dirty="0" err="1" smtClean="0"/>
              <a:t>It</a:t>
            </a:r>
            <a:r>
              <a:rPr lang="it-IT" sz="2400" dirty="0" smtClean="0"/>
              <a:t> </a:t>
            </a:r>
            <a:r>
              <a:rPr lang="it-IT" sz="2400" dirty="0" err="1" smtClean="0"/>
              <a:t>needs</a:t>
            </a:r>
            <a:r>
              <a:rPr lang="it-IT" sz="2400" dirty="0" smtClean="0"/>
              <a:t> the </a:t>
            </a:r>
            <a:r>
              <a:rPr lang="it-IT" sz="2400" dirty="0" err="1" smtClean="0"/>
              <a:t>accreditation</a:t>
            </a:r>
            <a:r>
              <a:rPr lang="it-IT" sz="2400" dirty="0" smtClean="0"/>
              <a:t> by the </a:t>
            </a:r>
            <a:r>
              <a:rPr lang="it-IT" sz="2400" dirty="0" err="1" smtClean="0"/>
              <a:t>Ministry</a:t>
            </a:r>
            <a:r>
              <a:rPr lang="it-IT" sz="2400" dirty="0" smtClean="0"/>
              <a:t> of Education </a:t>
            </a:r>
          </a:p>
          <a:p>
            <a:pPr>
              <a:lnSpc>
                <a:spcPct val="150000"/>
              </a:lnSpc>
            </a:pPr>
            <a:r>
              <a:rPr lang="it-IT" sz="2400" dirty="0" smtClean="0"/>
              <a:t>or by the National </a:t>
            </a:r>
            <a:r>
              <a:rPr lang="it-IT" sz="2400" dirty="0" err="1" smtClean="0"/>
              <a:t>Accreditation</a:t>
            </a:r>
            <a:r>
              <a:rPr lang="it-IT" sz="2400" dirty="0" smtClean="0"/>
              <a:t> Agency</a:t>
            </a:r>
          </a:p>
          <a:p>
            <a:pPr>
              <a:lnSpc>
                <a:spcPct val="150000"/>
              </a:lnSpc>
            </a:pPr>
            <a:r>
              <a:rPr lang="it-IT" sz="2400" dirty="0" smtClean="0"/>
              <a:t>- </a:t>
            </a:r>
            <a:r>
              <a:rPr lang="it-IT" sz="2400" dirty="0" err="1" smtClean="0"/>
              <a:t>Tuition</a:t>
            </a:r>
            <a:r>
              <a:rPr lang="it-IT" sz="2400" dirty="0" smtClean="0"/>
              <a:t> </a:t>
            </a:r>
            <a:r>
              <a:rPr lang="it-IT" sz="2400" dirty="0" err="1" smtClean="0"/>
              <a:t>fees</a:t>
            </a:r>
            <a:r>
              <a:rPr lang="it-IT" sz="2400" dirty="0" smtClean="0"/>
              <a:t> </a:t>
            </a:r>
            <a:r>
              <a:rPr lang="it-IT" sz="2400" dirty="0" err="1" smtClean="0"/>
              <a:t>payed</a:t>
            </a:r>
            <a:r>
              <a:rPr lang="it-IT" sz="2400" dirty="0" smtClean="0"/>
              <a:t> in </a:t>
            </a:r>
            <a:r>
              <a:rPr lang="it-IT" sz="2400" dirty="0" err="1" smtClean="0"/>
              <a:t>both</a:t>
            </a:r>
            <a:r>
              <a:rPr lang="it-IT" sz="2400" dirty="0" smtClean="0"/>
              <a:t> </a:t>
            </a:r>
            <a:r>
              <a:rPr lang="it-IT" sz="2400" dirty="0" err="1" smtClean="0"/>
              <a:t>institutions</a:t>
            </a:r>
            <a:r>
              <a:rPr lang="it-IT" sz="2400" dirty="0" smtClean="0"/>
              <a:t> by </a:t>
            </a:r>
            <a:r>
              <a:rPr lang="it-IT" sz="2400" dirty="0" err="1" smtClean="0"/>
              <a:t>their</a:t>
            </a:r>
            <a:r>
              <a:rPr lang="it-IT" sz="2400" dirty="0" smtClean="0"/>
              <a:t> </a:t>
            </a:r>
            <a:r>
              <a:rPr lang="it-IT" sz="2400" dirty="0" err="1" smtClean="0"/>
              <a:t>own</a:t>
            </a:r>
            <a:r>
              <a:rPr lang="it-IT" sz="2400" dirty="0" smtClean="0"/>
              <a:t> </a:t>
            </a:r>
            <a:r>
              <a:rPr lang="it-IT" sz="2400" dirty="0" err="1" smtClean="0"/>
              <a:t>students</a:t>
            </a:r>
            <a:endParaRPr lang="it-IT" sz="2400" dirty="0" smtClean="0"/>
          </a:p>
          <a:p>
            <a:pPr marL="342900" indent="-342900">
              <a:buFontTx/>
              <a:buChar char="-"/>
            </a:pPr>
            <a:endParaRPr lang="it-IT" sz="2400" b="1" dirty="0" smtClean="0"/>
          </a:p>
          <a:p>
            <a:r>
              <a:rPr lang="it-IT" sz="2400" b="1" dirty="0" smtClean="0"/>
              <a:t> </a:t>
            </a:r>
            <a:r>
              <a:rPr lang="en-US" sz="1800" dirty="0" smtClean="0"/>
              <a:t> </a:t>
            </a:r>
            <a:endParaRPr lang="en-US" sz="1800" dirty="0"/>
          </a:p>
        </p:txBody>
      </p:sp>
    </p:spTree>
    <p:extLst>
      <p:ext uri="{BB962C8B-B14F-4D97-AF65-F5344CB8AC3E}">
        <p14:creationId xmlns:p14="http://schemas.microsoft.com/office/powerpoint/2010/main" val="23756780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Courses</a:t>
            </a: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457200" y="939550"/>
            <a:ext cx="1773242" cy="461665"/>
          </a:xfrm>
          <a:prstGeom prst="rect">
            <a:avLst/>
          </a:prstGeom>
          <a:noFill/>
        </p:spPr>
        <p:txBody>
          <a:bodyPr wrap="none" rtlCol="0">
            <a:spAutoFit/>
          </a:bodyPr>
          <a:lstStyle/>
          <a:p>
            <a:r>
              <a:rPr lang="it-IT" sz="2400" dirty="0" err="1" smtClean="0"/>
              <a:t>Definitions</a:t>
            </a:r>
            <a:r>
              <a:rPr lang="it-IT" sz="2400" dirty="0" smtClean="0"/>
              <a:t>…</a:t>
            </a:r>
            <a:endParaRPr lang="it-IT" sz="2400" dirty="0"/>
          </a:p>
        </p:txBody>
      </p:sp>
      <p:sp>
        <p:nvSpPr>
          <p:cNvPr id="6" name="CasellaDiTesto 5"/>
          <p:cNvSpPr txBox="1"/>
          <p:nvPr/>
        </p:nvSpPr>
        <p:spPr>
          <a:xfrm>
            <a:off x="423343" y="1377827"/>
            <a:ext cx="8720657" cy="6186309"/>
          </a:xfrm>
          <a:prstGeom prst="rect">
            <a:avLst/>
          </a:prstGeom>
          <a:noFill/>
        </p:spPr>
        <p:txBody>
          <a:bodyPr wrap="none" rtlCol="0">
            <a:spAutoFit/>
          </a:bodyPr>
          <a:lstStyle/>
          <a:p>
            <a:r>
              <a:rPr lang="it-IT" sz="2400" b="1" dirty="0" smtClean="0"/>
              <a:t>Dual </a:t>
            </a:r>
            <a:r>
              <a:rPr lang="it-IT" sz="2400" b="1" dirty="0" err="1" smtClean="0"/>
              <a:t>Degree</a:t>
            </a:r>
            <a:endParaRPr lang="it-IT" sz="2400" dirty="0" smtClean="0"/>
          </a:p>
          <a:p>
            <a:pPr marL="342900" indent="-342900">
              <a:lnSpc>
                <a:spcPct val="150000"/>
              </a:lnSpc>
              <a:buFontTx/>
              <a:buChar char="-"/>
            </a:pPr>
            <a:r>
              <a:rPr lang="it-IT" sz="2400" dirty="0" smtClean="0"/>
              <a:t>Joint </a:t>
            </a:r>
            <a:r>
              <a:rPr lang="it-IT" sz="2400" dirty="0" err="1" smtClean="0"/>
              <a:t>programme</a:t>
            </a:r>
            <a:r>
              <a:rPr lang="it-IT" sz="2400" dirty="0" smtClean="0"/>
              <a:t> </a:t>
            </a:r>
            <a:r>
              <a:rPr lang="it-IT" sz="2400" b="1" dirty="0" err="1" smtClean="0"/>
              <a:t>created</a:t>
            </a:r>
            <a:r>
              <a:rPr lang="it-IT" sz="2400" b="1" dirty="0" smtClean="0"/>
              <a:t> on </a:t>
            </a:r>
            <a:r>
              <a:rPr lang="it-IT" sz="2400" b="1" dirty="0" err="1" smtClean="0"/>
              <a:t>existing</a:t>
            </a:r>
            <a:r>
              <a:rPr lang="it-IT" sz="2400" b="1" dirty="0" smtClean="0"/>
              <a:t> </a:t>
            </a:r>
            <a:r>
              <a:rPr lang="it-IT" sz="2400" b="1" dirty="0" err="1" smtClean="0"/>
              <a:t>degree</a:t>
            </a:r>
            <a:r>
              <a:rPr lang="it-IT" sz="2400" b="1" dirty="0" smtClean="0"/>
              <a:t> </a:t>
            </a:r>
            <a:r>
              <a:rPr lang="it-IT" sz="2400" b="1" dirty="0" err="1" smtClean="0"/>
              <a:t>programme</a:t>
            </a:r>
            <a:r>
              <a:rPr lang="it-IT" sz="2400" dirty="0" smtClean="0"/>
              <a:t>;</a:t>
            </a:r>
          </a:p>
          <a:p>
            <a:pPr marL="342900" indent="-342900">
              <a:lnSpc>
                <a:spcPct val="150000"/>
              </a:lnSpc>
              <a:buFontTx/>
              <a:buChar char="-"/>
            </a:pPr>
            <a:r>
              <a:rPr lang="it-IT" sz="2400" dirty="0" smtClean="0"/>
              <a:t>Curricula </a:t>
            </a:r>
            <a:r>
              <a:rPr lang="it-IT" sz="2400" dirty="0" err="1" smtClean="0"/>
              <a:t>abroad</a:t>
            </a:r>
            <a:r>
              <a:rPr lang="it-IT" sz="2400" dirty="0" smtClean="0"/>
              <a:t> </a:t>
            </a:r>
            <a:r>
              <a:rPr lang="it-IT" sz="2400" dirty="0" err="1" smtClean="0"/>
              <a:t>definited</a:t>
            </a:r>
            <a:r>
              <a:rPr lang="it-IT" sz="2400" dirty="0" smtClean="0"/>
              <a:t> by </a:t>
            </a:r>
            <a:r>
              <a:rPr lang="it-IT" sz="2400" dirty="0" err="1" smtClean="0"/>
              <a:t>institutions</a:t>
            </a:r>
            <a:r>
              <a:rPr lang="it-IT" sz="2400" dirty="0" smtClean="0"/>
              <a:t> </a:t>
            </a:r>
            <a:r>
              <a:rPr lang="it-IT" sz="2400" dirty="0" err="1" smtClean="0"/>
              <a:t>involved</a:t>
            </a:r>
            <a:r>
              <a:rPr lang="it-IT" sz="2400" dirty="0" smtClean="0"/>
              <a:t>;</a:t>
            </a:r>
          </a:p>
          <a:p>
            <a:pPr marL="342900" indent="-342900">
              <a:lnSpc>
                <a:spcPct val="150000"/>
              </a:lnSpc>
              <a:buFontTx/>
              <a:buChar char="-"/>
            </a:pPr>
            <a:r>
              <a:rPr lang="it-IT" sz="2400" dirty="0" err="1" smtClean="0"/>
              <a:t>Recognition</a:t>
            </a:r>
            <a:r>
              <a:rPr lang="it-IT" sz="2400" dirty="0" smtClean="0"/>
              <a:t> task </a:t>
            </a:r>
            <a:r>
              <a:rPr lang="it-IT" sz="2400" dirty="0" err="1" smtClean="0"/>
              <a:t>needed</a:t>
            </a:r>
            <a:r>
              <a:rPr lang="it-IT" sz="2400" dirty="0"/>
              <a:t>;</a:t>
            </a:r>
            <a:endParaRPr lang="it-IT" sz="2400" dirty="0" smtClean="0"/>
          </a:p>
          <a:p>
            <a:pPr marL="342900" indent="-342900">
              <a:lnSpc>
                <a:spcPct val="150000"/>
              </a:lnSpc>
              <a:buFontTx/>
              <a:buChar char="-"/>
            </a:pPr>
            <a:r>
              <a:rPr lang="it-IT" sz="2400" dirty="0" err="1" smtClean="0"/>
              <a:t>Structured</a:t>
            </a:r>
            <a:r>
              <a:rPr lang="it-IT" sz="2400" dirty="0" smtClean="0"/>
              <a:t> </a:t>
            </a:r>
            <a:r>
              <a:rPr lang="it-IT" sz="2400" dirty="0" err="1" smtClean="0"/>
              <a:t>mobility</a:t>
            </a:r>
            <a:r>
              <a:rPr lang="it-IT" sz="2400" dirty="0" smtClean="0"/>
              <a:t> in the </a:t>
            </a:r>
            <a:r>
              <a:rPr lang="it-IT" sz="2400" dirty="0" err="1" smtClean="0"/>
              <a:t>host</a:t>
            </a:r>
            <a:r>
              <a:rPr lang="it-IT" sz="2400" dirty="0" smtClean="0"/>
              <a:t> </a:t>
            </a:r>
            <a:r>
              <a:rPr lang="it-IT" sz="2400" dirty="0" err="1" smtClean="0"/>
              <a:t>institution</a:t>
            </a:r>
            <a:r>
              <a:rPr lang="it-IT" sz="2400" dirty="0" smtClean="0"/>
              <a:t>: </a:t>
            </a:r>
            <a:r>
              <a:rPr lang="it-IT" sz="2400" dirty="0" err="1" smtClean="0"/>
              <a:t>two</a:t>
            </a:r>
            <a:r>
              <a:rPr lang="it-IT" sz="2400" dirty="0" smtClean="0"/>
              <a:t> </a:t>
            </a:r>
            <a:r>
              <a:rPr lang="it-IT" sz="2400" dirty="0" err="1" smtClean="0"/>
              <a:t>semesters</a:t>
            </a:r>
            <a:r>
              <a:rPr lang="it-IT" sz="2400" dirty="0" smtClean="0"/>
              <a:t>;</a:t>
            </a:r>
          </a:p>
          <a:p>
            <a:pPr marL="342900" indent="-342900">
              <a:lnSpc>
                <a:spcPct val="150000"/>
              </a:lnSpc>
              <a:buFontTx/>
              <a:buChar char="-"/>
            </a:pPr>
            <a:r>
              <a:rPr lang="it-IT" sz="2400" dirty="0" smtClean="0"/>
              <a:t>Part of the </a:t>
            </a:r>
            <a:r>
              <a:rPr lang="it-IT" sz="2400" dirty="0" err="1" smtClean="0"/>
              <a:t>students</a:t>
            </a:r>
            <a:r>
              <a:rPr lang="it-IT" sz="2400" dirty="0" smtClean="0"/>
              <a:t> </a:t>
            </a:r>
            <a:r>
              <a:rPr lang="it-IT" sz="2400" dirty="0" err="1" smtClean="0"/>
              <a:t>enrolled</a:t>
            </a:r>
            <a:r>
              <a:rPr lang="it-IT" sz="2400" dirty="0" smtClean="0"/>
              <a:t> can be </a:t>
            </a:r>
            <a:r>
              <a:rPr lang="it-IT" sz="2400" dirty="0" err="1" smtClean="0"/>
              <a:t>selected</a:t>
            </a:r>
            <a:r>
              <a:rPr lang="it-IT" sz="2400" dirty="0" smtClean="0"/>
              <a:t> for the </a:t>
            </a:r>
            <a:r>
              <a:rPr lang="it-IT" sz="2400" dirty="0" err="1" smtClean="0"/>
              <a:t>programme</a:t>
            </a:r>
            <a:r>
              <a:rPr lang="it-IT" sz="2400" dirty="0" smtClean="0"/>
              <a:t>;</a:t>
            </a:r>
          </a:p>
          <a:p>
            <a:pPr marL="342900" indent="-342900">
              <a:lnSpc>
                <a:spcPct val="150000"/>
              </a:lnSpc>
              <a:buFontTx/>
              <a:buChar char="-"/>
            </a:pPr>
            <a:r>
              <a:rPr lang="it-IT" sz="2400" dirty="0" err="1" smtClean="0"/>
              <a:t>Degree</a:t>
            </a:r>
            <a:r>
              <a:rPr lang="it-IT" sz="2400" dirty="0" smtClean="0"/>
              <a:t> award: the </a:t>
            </a:r>
            <a:r>
              <a:rPr lang="it-IT" sz="2400" dirty="0" err="1" smtClean="0"/>
              <a:t>two</a:t>
            </a:r>
            <a:r>
              <a:rPr lang="it-IT" sz="2400" dirty="0" smtClean="0"/>
              <a:t> </a:t>
            </a:r>
            <a:r>
              <a:rPr lang="it-IT" sz="2400" dirty="0" err="1" smtClean="0"/>
              <a:t>national</a:t>
            </a:r>
            <a:r>
              <a:rPr lang="it-IT" sz="2400" dirty="0" smtClean="0"/>
              <a:t> </a:t>
            </a:r>
            <a:r>
              <a:rPr lang="it-IT" sz="2400" dirty="0" err="1" smtClean="0"/>
              <a:t>degree</a:t>
            </a:r>
            <a:r>
              <a:rPr lang="it-IT" sz="2400" dirty="0" smtClean="0"/>
              <a:t> by the single </a:t>
            </a:r>
            <a:r>
              <a:rPr lang="it-IT" sz="2400" dirty="0" err="1" smtClean="0"/>
              <a:t>institutions</a:t>
            </a:r>
            <a:r>
              <a:rPr lang="it-IT" sz="2400" dirty="0" smtClean="0"/>
              <a:t>; </a:t>
            </a:r>
          </a:p>
          <a:p>
            <a:pPr marL="342900" indent="-342900">
              <a:lnSpc>
                <a:spcPct val="150000"/>
              </a:lnSpc>
              <a:buFontTx/>
              <a:buChar char="-"/>
            </a:pPr>
            <a:r>
              <a:rPr lang="it-IT" sz="2400" dirty="0" err="1" smtClean="0"/>
              <a:t>Doesn’t</a:t>
            </a:r>
            <a:r>
              <a:rPr lang="it-IT" sz="2400" dirty="0" smtClean="0"/>
              <a:t> </a:t>
            </a:r>
            <a:r>
              <a:rPr lang="it-IT" sz="2400" dirty="0" err="1" smtClean="0"/>
              <a:t>need</a:t>
            </a:r>
            <a:r>
              <a:rPr lang="it-IT" sz="2400" dirty="0" smtClean="0"/>
              <a:t> the </a:t>
            </a:r>
            <a:r>
              <a:rPr lang="it-IT" sz="2400" dirty="0" err="1" smtClean="0"/>
              <a:t>accreditation</a:t>
            </a:r>
            <a:r>
              <a:rPr lang="it-IT" sz="2400" dirty="0" smtClean="0"/>
              <a:t> by the </a:t>
            </a:r>
            <a:r>
              <a:rPr lang="it-IT" sz="2400" dirty="0" err="1" smtClean="0"/>
              <a:t>Ministry</a:t>
            </a:r>
            <a:r>
              <a:rPr lang="it-IT" sz="2400" dirty="0" smtClean="0"/>
              <a:t> of Education </a:t>
            </a:r>
          </a:p>
          <a:p>
            <a:pPr>
              <a:lnSpc>
                <a:spcPct val="150000"/>
              </a:lnSpc>
            </a:pPr>
            <a:r>
              <a:rPr lang="it-IT" sz="2400" dirty="0" smtClean="0"/>
              <a:t>or by the National </a:t>
            </a:r>
            <a:r>
              <a:rPr lang="it-IT" sz="2400" dirty="0" err="1" smtClean="0"/>
              <a:t>Accreditation</a:t>
            </a:r>
            <a:r>
              <a:rPr lang="it-IT" sz="2400" dirty="0" smtClean="0"/>
              <a:t> Agency</a:t>
            </a:r>
          </a:p>
          <a:p>
            <a:pPr>
              <a:lnSpc>
                <a:spcPct val="150000"/>
              </a:lnSpc>
            </a:pPr>
            <a:r>
              <a:rPr lang="it-IT" sz="2400" dirty="0" smtClean="0"/>
              <a:t>- </a:t>
            </a:r>
            <a:r>
              <a:rPr lang="it-IT" sz="2400" dirty="0" err="1" smtClean="0"/>
              <a:t>Tuition</a:t>
            </a:r>
            <a:r>
              <a:rPr lang="it-IT" sz="2400" dirty="0" smtClean="0"/>
              <a:t> </a:t>
            </a:r>
            <a:r>
              <a:rPr lang="it-IT" sz="2400" dirty="0" err="1" smtClean="0"/>
              <a:t>fee</a:t>
            </a:r>
            <a:r>
              <a:rPr lang="it-IT" sz="2400" dirty="0" smtClean="0"/>
              <a:t> </a:t>
            </a:r>
            <a:r>
              <a:rPr lang="it-IT" sz="2400" dirty="0" err="1" smtClean="0"/>
              <a:t>payed</a:t>
            </a:r>
            <a:r>
              <a:rPr lang="it-IT" sz="2400" dirty="0" smtClean="0"/>
              <a:t> in the home </a:t>
            </a:r>
            <a:r>
              <a:rPr lang="it-IT" sz="2400" dirty="0" err="1" smtClean="0"/>
              <a:t>institution</a:t>
            </a:r>
            <a:endParaRPr lang="it-IT" sz="2400" dirty="0" smtClean="0"/>
          </a:p>
          <a:p>
            <a:pPr marL="342900" indent="-342900">
              <a:buFontTx/>
              <a:buChar char="-"/>
            </a:pPr>
            <a:endParaRPr lang="it-IT" sz="2400" b="1" dirty="0" smtClean="0"/>
          </a:p>
          <a:p>
            <a:r>
              <a:rPr lang="it-IT" sz="2400" b="1" dirty="0" smtClean="0"/>
              <a:t> </a:t>
            </a:r>
            <a:r>
              <a:rPr lang="en-US" sz="1800" dirty="0" smtClean="0"/>
              <a:t> </a:t>
            </a:r>
            <a:endParaRPr lang="en-US" sz="1800" dirty="0"/>
          </a:p>
        </p:txBody>
      </p:sp>
    </p:spTree>
    <p:extLst>
      <p:ext uri="{BB962C8B-B14F-4D97-AF65-F5344CB8AC3E}">
        <p14:creationId xmlns:p14="http://schemas.microsoft.com/office/powerpoint/2010/main" val="238212743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Courses</a:t>
            </a: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457200" y="1086792"/>
            <a:ext cx="1773242" cy="461665"/>
          </a:xfrm>
          <a:prstGeom prst="rect">
            <a:avLst/>
          </a:prstGeom>
          <a:noFill/>
        </p:spPr>
        <p:txBody>
          <a:bodyPr wrap="none" rtlCol="0">
            <a:spAutoFit/>
          </a:bodyPr>
          <a:lstStyle/>
          <a:p>
            <a:r>
              <a:rPr lang="it-IT" sz="2400" dirty="0" err="1" smtClean="0"/>
              <a:t>Definitions</a:t>
            </a:r>
            <a:r>
              <a:rPr lang="it-IT" sz="2400" dirty="0" smtClean="0"/>
              <a:t>…</a:t>
            </a:r>
            <a:endParaRPr lang="it-IT" sz="2400" dirty="0"/>
          </a:p>
        </p:txBody>
      </p:sp>
      <p:sp>
        <p:nvSpPr>
          <p:cNvPr id="6" name="CasellaDiTesto 5"/>
          <p:cNvSpPr txBox="1"/>
          <p:nvPr/>
        </p:nvSpPr>
        <p:spPr>
          <a:xfrm>
            <a:off x="187018" y="1787662"/>
            <a:ext cx="8935459" cy="4893647"/>
          </a:xfrm>
          <a:prstGeom prst="rect">
            <a:avLst/>
          </a:prstGeom>
          <a:noFill/>
        </p:spPr>
        <p:txBody>
          <a:bodyPr wrap="none" rtlCol="0">
            <a:spAutoFit/>
          </a:bodyPr>
          <a:lstStyle/>
          <a:p>
            <a:r>
              <a:rPr lang="it-IT" sz="2400" b="1" dirty="0" smtClean="0"/>
              <a:t>The Diploma </a:t>
            </a:r>
            <a:r>
              <a:rPr lang="it-IT" sz="2400" b="1" dirty="0" err="1"/>
              <a:t>Supplement</a:t>
            </a:r>
            <a:r>
              <a:rPr lang="it-IT" sz="2400" b="1" dirty="0"/>
              <a:t> </a:t>
            </a:r>
            <a:endParaRPr lang="it-IT" sz="2400" b="1" dirty="0" smtClean="0"/>
          </a:p>
          <a:p>
            <a:endParaRPr lang="it-IT" sz="2400" dirty="0"/>
          </a:p>
          <a:p>
            <a:r>
              <a:rPr lang="en-US" sz="2400" dirty="0" smtClean="0"/>
              <a:t>- The </a:t>
            </a:r>
            <a:r>
              <a:rPr lang="en-US" sz="2400" dirty="0"/>
              <a:t>European Diploma Supplement is a document </a:t>
            </a:r>
            <a:endParaRPr lang="en-US" sz="2400" dirty="0" smtClean="0"/>
          </a:p>
          <a:p>
            <a:r>
              <a:rPr lang="en-US" sz="2400" dirty="0" smtClean="0"/>
              <a:t>attached </a:t>
            </a:r>
            <a:r>
              <a:rPr lang="en-US" sz="2400" dirty="0"/>
              <a:t>to a higher education diploma aimed at </a:t>
            </a:r>
            <a:endParaRPr lang="en-US" sz="2400" dirty="0" smtClean="0"/>
          </a:p>
          <a:p>
            <a:r>
              <a:rPr lang="en-US" sz="2400" dirty="0" smtClean="0"/>
              <a:t>improving </a:t>
            </a:r>
            <a:r>
              <a:rPr lang="en-US" sz="2400" dirty="0"/>
              <a:t>transparency and facilitating </a:t>
            </a:r>
            <a:r>
              <a:rPr lang="en-US" sz="2400" dirty="0" smtClean="0"/>
              <a:t>recognition</a:t>
            </a:r>
            <a:r>
              <a:rPr lang="en-US" sz="2400" dirty="0"/>
              <a:t>;</a:t>
            </a:r>
            <a:endParaRPr lang="en-US" sz="2400" dirty="0" smtClean="0"/>
          </a:p>
          <a:p>
            <a:r>
              <a:rPr lang="en-US" sz="2400" dirty="0" smtClean="0"/>
              <a:t> </a:t>
            </a:r>
          </a:p>
          <a:p>
            <a:r>
              <a:rPr lang="en-US" sz="2400" dirty="0" smtClean="0"/>
              <a:t>- It </a:t>
            </a:r>
            <a:r>
              <a:rPr lang="en-US" sz="2400" dirty="0"/>
              <a:t>describes the nature, level, context, content and status </a:t>
            </a:r>
            <a:endParaRPr lang="en-US" sz="2400" dirty="0" smtClean="0"/>
          </a:p>
          <a:p>
            <a:r>
              <a:rPr lang="en-US" sz="2400" dirty="0" smtClean="0"/>
              <a:t>of </a:t>
            </a:r>
            <a:r>
              <a:rPr lang="en-US" sz="2400" dirty="0"/>
              <a:t>the studies that were successfully completed by the individual </a:t>
            </a:r>
            <a:endParaRPr lang="en-US" sz="2400" dirty="0" smtClean="0"/>
          </a:p>
          <a:p>
            <a:r>
              <a:rPr lang="en-US" sz="2400" dirty="0" smtClean="0"/>
              <a:t>named </a:t>
            </a:r>
            <a:r>
              <a:rPr lang="en-US" sz="2400" dirty="0"/>
              <a:t>on the original diploma to which this supplement is </a:t>
            </a:r>
            <a:r>
              <a:rPr lang="en-US" sz="2400" dirty="0" smtClean="0"/>
              <a:t>appended;</a:t>
            </a:r>
          </a:p>
          <a:p>
            <a:endParaRPr lang="en-US" sz="2400" dirty="0"/>
          </a:p>
          <a:p>
            <a:pPr marL="342900" indent="-342900">
              <a:buFontTx/>
              <a:buChar char="-"/>
            </a:pPr>
            <a:r>
              <a:rPr lang="en-US" sz="2400" dirty="0" smtClean="0"/>
              <a:t>In case of joint/dual degree the Institutions involved issue a joint</a:t>
            </a:r>
          </a:p>
          <a:p>
            <a:r>
              <a:rPr lang="en-US" sz="2400" dirty="0"/>
              <a:t>d</a:t>
            </a:r>
            <a:r>
              <a:rPr lang="en-US" sz="2400" dirty="0" smtClean="0"/>
              <a:t>iploma supplement </a:t>
            </a:r>
          </a:p>
          <a:p>
            <a:r>
              <a:rPr lang="it-IT" sz="2400" b="1" dirty="0" smtClean="0"/>
              <a:t> </a:t>
            </a:r>
            <a:r>
              <a:rPr lang="en-US" sz="1800" dirty="0" smtClean="0"/>
              <a:t> </a:t>
            </a:r>
            <a:endParaRPr lang="en-US" sz="1800" dirty="0"/>
          </a:p>
        </p:txBody>
      </p:sp>
    </p:spTree>
    <p:extLst>
      <p:ext uri="{BB962C8B-B14F-4D97-AF65-F5344CB8AC3E}">
        <p14:creationId xmlns:p14="http://schemas.microsoft.com/office/powerpoint/2010/main" val="253749348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275395" y="1483437"/>
            <a:ext cx="8922635" cy="5355312"/>
          </a:xfrm>
          <a:prstGeom prst="rect">
            <a:avLst/>
          </a:prstGeom>
          <a:noFill/>
        </p:spPr>
        <p:txBody>
          <a:bodyPr wrap="none" rtlCol="0">
            <a:spAutoFit/>
          </a:bodyPr>
          <a:lstStyle/>
          <a:p>
            <a:r>
              <a:rPr lang="en-US" sz="1800" dirty="0"/>
              <a:t>At the </a:t>
            </a:r>
            <a:r>
              <a:rPr lang="en-US" sz="1800" b="1" u="sng" dirty="0"/>
              <a:t>institutional </a:t>
            </a:r>
            <a:r>
              <a:rPr lang="en-US" sz="1800" b="1" u="sng" dirty="0" smtClean="0"/>
              <a:t>level</a:t>
            </a:r>
            <a:r>
              <a:rPr lang="en-US" sz="1800" dirty="0" smtClean="0"/>
              <a:t>: </a:t>
            </a:r>
          </a:p>
          <a:p>
            <a:endParaRPr lang="en-US" sz="1800" dirty="0"/>
          </a:p>
          <a:p>
            <a:r>
              <a:rPr lang="en-US" sz="1800" dirty="0"/>
              <a:t> raise the international visibility and reputation of the institution; </a:t>
            </a:r>
            <a:endParaRPr lang="en-US" sz="1800" dirty="0" smtClean="0"/>
          </a:p>
          <a:p>
            <a:endParaRPr lang="en-US" sz="1800" dirty="0"/>
          </a:p>
          <a:p>
            <a:r>
              <a:rPr lang="en-US" sz="1800" dirty="0"/>
              <a:t> increase global student recruitment and the level of </a:t>
            </a:r>
            <a:r>
              <a:rPr lang="en-US" sz="1800" dirty="0" smtClean="0"/>
              <a:t>internationalization</a:t>
            </a:r>
            <a:r>
              <a:rPr lang="en-US" sz="1800" dirty="0"/>
              <a:t>; </a:t>
            </a:r>
            <a:endParaRPr lang="en-US" sz="1800" dirty="0" smtClean="0"/>
          </a:p>
          <a:p>
            <a:endParaRPr lang="en-US" sz="1800" dirty="0"/>
          </a:p>
          <a:p>
            <a:r>
              <a:rPr lang="en-US" sz="1800" dirty="0"/>
              <a:t> raise institutional revenue by increasing foreign student enrolments; </a:t>
            </a:r>
            <a:endParaRPr lang="en-US" sz="1800" dirty="0" smtClean="0"/>
          </a:p>
          <a:p>
            <a:endParaRPr lang="en-US" sz="1800" dirty="0"/>
          </a:p>
          <a:p>
            <a:r>
              <a:rPr lang="en-US" sz="1800" dirty="0"/>
              <a:t> deepen and </a:t>
            </a:r>
            <a:r>
              <a:rPr lang="en-US" sz="1800" dirty="0" smtClean="0"/>
              <a:t>institutionalize </a:t>
            </a:r>
            <a:r>
              <a:rPr lang="en-US" sz="1800" dirty="0"/>
              <a:t>cooperation with consortium partners and establish </a:t>
            </a:r>
            <a:endParaRPr lang="en-US" sz="1800" dirty="0" smtClean="0"/>
          </a:p>
          <a:p>
            <a:r>
              <a:rPr lang="en-US" sz="1800" dirty="0" smtClean="0"/>
              <a:t>more </a:t>
            </a:r>
            <a:r>
              <a:rPr lang="en-US" sz="1800" dirty="0"/>
              <a:t>sustainable strategic relationships; </a:t>
            </a:r>
            <a:endParaRPr lang="en-US" sz="1800" dirty="0" smtClean="0"/>
          </a:p>
          <a:p>
            <a:endParaRPr lang="en-US" sz="1800" dirty="0"/>
          </a:p>
          <a:p>
            <a:r>
              <a:rPr lang="en-US" sz="1800" dirty="0"/>
              <a:t> build networks of excellence to strengthen (strategic) international research </a:t>
            </a:r>
            <a:r>
              <a:rPr lang="en-US" sz="1800" dirty="0" smtClean="0"/>
              <a:t>collaboration;</a:t>
            </a:r>
          </a:p>
          <a:p>
            <a:endParaRPr lang="it-IT" sz="1800" dirty="0"/>
          </a:p>
          <a:p>
            <a:r>
              <a:rPr lang="en-US" sz="1800" dirty="0"/>
              <a:t> </a:t>
            </a:r>
            <a:r>
              <a:rPr lang="en-US" sz="1800" dirty="0" smtClean="0"/>
              <a:t>improve </a:t>
            </a:r>
            <a:r>
              <a:rPr lang="en-US" sz="1800" dirty="0"/>
              <a:t>the quality of the curriculum (and of research elements in the case </a:t>
            </a:r>
            <a:endParaRPr lang="en-US" sz="1800" dirty="0" smtClean="0"/>
          </a:p>
          <a:p>
            <a:r>
              <a:rPr lang="en-US" sz="1800" dirty="0" smtClean="0"/>
              <a:t>of </a:t>
            </a:r>
            <a:r>
              <a:rPr lang="en-US" sz="1800" dirty="0"/>
              <a:t>joint doctoral </a:t>
            </a:r>
            <a:r>
              <a:rPr lang="en-US" sz="1800" dirty="0" err="1"/>
              <a:t>programmes</a:t>
            </a:r>
            <a:r>
              <a:rPr lang="en-US" sz="1800" dirty="0"/>
              <a:t>); </a:t>
            </a:r>
            <a:endParaRPr lang="en-US" sz="1800" dirty="0" smtClean="0"/>
          </a:p>
          <a:p>
            <a:endParaRPr lang="en-US" sz="1800" dirty="0"/>
          </a:p>
          <a:p>
            <a:r>
              <a:rPr lang="en-US" sz="1800" dirty="0" smtClean="0"/>
              <a:t> </a:t>
            </a:r>
            <a:r>
              <a:rPr lang="en-US" sz="1800" dirty="0"/>
              <a:t>increase cross-cultural competencies of students and staff, not only through mobility, </a:t>
            </a:r>
            <a:endParaRPr lang="en-US" sz="1800" dirty="0" smtClean="0"/>
          </a:p>
          <a:p>
            <a:r>
              <a:rPr lang="en-US" sz="1800" dirty="0" smtClean="0"/>
              <a:t>but </a:t>
            </a:r>
            <a:r>
              <a:rPr lang="en-US" sz="1800" dirty="0"/>
              <a:t>also by enhancing </a:t>
            </a:r>
            <a:r>
              <a:rPr lang="en-US" sz="1800" dirty="0" smtClean="0"/>
              <a:t>internationalization </a:t>
            </a:r>
            <a:r>
              <a:rPr lang="en-US" sz="1800" dirty="0"/>
              <a:t>at home; </a:t>
            </a:r>
          </a:p>
          <a:p>
            <a:r>
              <a:rPr lang="en-US" sz="1800" dirty="0" smtClean="0"/>
              <a:t> </a:t>
            </a:r>
            <a:endParaRPr lang="en-US" sz="1800" dirty="0"/>
          </a:p>
        </p:txBody>
      </p:sp>
      <p:sp>
        <p:nvSpPr>
          <p:cNvPr id="6" name="CasellaDiTesto 5"/>
          <p:cNvSpPr txBox="1"/>
          <p:nvPr/>
        </p:nvSpPr>
        <p:spPr>
          <a:xfrm>
            <a:off x="457200" y="893885"/>
            <a:ext cx="1359668" cy="461665"/>
          </a:xfrm>
          <a:prstGeom prst="rect">
            <a:avLst/>
          </a:prstGeom>
          <a:noFill/>
        </p:spPr>
        <p:txBody>
          <a:bodyPr wrap="none" rtlCol="0">
            <a:spAutoFit/>
          </a:bodyPr>
          <a:lstStyle/>
          <a:p>
            <a:r>
              <a:rPr lang="it-IT" sz="2400" dirty="0" smtClean="0"/>
              <a:t>Benefits: </a:t>
            </a:r>
            <a:endParaRPr lang="it-IT" sz="2400" dirty="0"/>
          </a:p>
        </p:txBody>
      </p:sp>
    </p:spTree>
    <p:extLst>
      <p:ext uri="{BB962C8B-B14F-4D97-AF65-F5344CB8AC3E}">
        <p14:creationId xmlns:p14="http://schemas.microsoft.com/office/powerpoint/2010/main" val="19634735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275395" y="1483437"/>
            <a:ext cx="7938392" cy="4524315"/>
          </a:xfrm>
          <a:prstGeom prst="rect">
            <a:avLst/>
          </a:prstGeom>
          <a:noFill/>
        </p:spPr>
        <p:txBody>
          <a:bodyPr wrap="none" rtlCol="0">
            <a:spAutoFit/>
          </a:bodyPr>
          <a:lstStyle/>
          <a:p>
            <a:r>
              <a:rPr lang="it-IT" sz="1800" b="1" dirty="0"/>
              <a:t>F</a:t>
            </a:r>
            <a:r>
              <a:rPr lang="it-IT" sz="1800" b="1" dirty="0" smtClean="0"/>
              <a:t>or </a:t>
            </a:r>
            <a:r>
              <a:rPr lang="it-IT" sz="1800" b="1" dirty="0" err="1" smtClean="0"/>
              <a:t>Academics</a:t>
            </a:r>
            <a:r>
              <a:rPr lang="it-IT" sz="1800" b="1" dirty="0" smtClean="0"/>
              <a:t>:</a:t>
            </a:r>
          </a:p>
          <a:p>
            <a:r>
              <a:rPr lang="it-IT" sz="1800" b="1" dirty="0" smtClean="0"/>
              <a:t> </a:t>
            </a:r>
            <a:endParaRPr lang="it-IT" sz="1800" dirty="0"/>
          </a:p>
          <a:p>
            <a:r>
              <a:rPr lang="en-US" sz="1800" dirty="0"/>
              <a:t>Reasons for academic staff to become involved in joint </a:t>
            </a:r>
            <a:r>
              <a:rPr lang="en-US" sz="1800" dirty="0" err="1"/>
              <a:t>programmes</a:t>
            </a:r>
            <a:r>
              <a:rPr lang="en-US" sz="1800" dirty="0"/>
              <a:t> are </a:t>
            </a:r>
            <a:endParaRPr lang="en-US" sz="1800" dirty="0" smtClean="0"/>
          </a:p>
          <a:p>
            <a:r>
              <a:rPr lang="en-US" sz="1800" dirty="0" smtClean="0"/>
              <a:t>that </a:t>
            </a:r>
            <a:r>
              <a:rPr lang="en-US" sz="1800" dirty="0"/>
              <a:t>these </a:t>
            </a:r>
            <a:r>
              <a:rPr lang="en-US" sz="1800" dirty="0" err="1" smtClean="0"/>
              <a:t>programmes</a:t>
            </a:r>
            <a:r>
              <a:rPr lang="en-US" sz="1800" dirty="0" smtClean="0"/>
              <a:t> </a:t>
            </a:r>
            <a:r>
              <a:rPr lang="en-US" sz="1800" dirty="0"/>
              <a:t>offer them: </a:t>
            </a:r>
            <a:endParaRPr lang="en-US" sz="1800" dirty="0" smtClean="0"/>
          </a:p>
          <a:p>
            <a:endParaRPr lang="en-US" sz="1800" dirty="0"/>
          </a:p>
          <a:p>
            <a:r>
              <a:rPr lang="en-US" sz="1800" dirty="0"/>
              <a:t> opportunities to learn about other contexts and teaching and learning methods</a:t>
            </a:r>
            <a:r>
              <a:rPr lang="en-US" sz="1800" dirty="0" smtClean="0"/>
              <a:t>;</a:t>
            </a:r>
          </a:p>
          <a:p>
            <a:r>
              <a:rPr lang="en-US" sz="1800" dirty="0" smtClean="0"/>
              <a:t> </a:t>
            </a:r>
            <a:endParaRPr lang="en-US" sz="1800" dirty="0"/>
          </a:p>
          <a:p>
            <a:r>
              <a:rPr lang="en-US" sz="1800" dirty="0"/>
              <a:t> student diversity in the classroom; </a:t>
            </a:r>
            <a:endParaRPr lang="en-US" sz="1800" dirty="0" smtClean="0"/>
          </a:p>
          <a:p>
            <a:endParaRPr lang="en-US" sz="1800" dirty="0"/>
          </a:p>
          <a:p>
            <a:r>
              <a:rPr lang="en-US" sz="1800" dirty="0"/>
              <a:t> networks for future teaching collaboration; </a:t>
            </a:r>
            <a:endParaRPr lang="en-US" sz="1800" dirty="0" smtClean="0"/>
          </a:p>
          <a:p>
            <a:endParaRPr lang="en-US" sz="1800" dirty="0"/>
          </a:p>
          <a:p>
            <a:r>
              <a:rPr lang="it-IT" sz="1800" dirty="0"/>
              <a:t> </a:t>
            </a:r>
            <a:r>
              <a:rPr lang="it-IT" sz="1800" dirty="0" err="1"/>
              <a:t>research</a:t>
            </a:r>
            <a:r>
              <a:rPr lang="it-IT" sz="1800" dirty="0"/>
              <a:t> </a:t>
            </a:r>
            <a:r>
              <a:rPr lang="it-IT" sz="1800" dirty="0" err="1"/>
              <a:t>contacts</a:t>
            </a:r>
            <a:r>
              <a:rPr lang="it-IT" sz="1800" dirty="0"/>
              <a:t>; </a:t>
            </a:r>
            <a:endParaRPr lang="it-IT" sz="1800" dirty="0" smtClean="0"/>
          </a:p>
          <a:p>
            <a:endParaRPr lang="it-IT" sz="1800" dirty="0"/>
          </a:p>
          <a:p>
            <a:r>
              <a:rPr lang="it-IT" sz="1800" dirty="0"/>
              <a:t> </a:t>
            </a:r>
            <a:r>
              <a:rPr lang="it-IT" sz="1800" dirty="0" err="1"/>
              <a:t>professional</a:t>
            </a:r>
            <a:r>
              <a:rPr lang="it-IT" sz="1800" dirty="0"/>
              <a:t> </a:t>
            </a:r>
            <a:r>
              <a:rPr lang="it-IT" sz="1800" dirty="0" err="1"/>
              <a:t>development</a:t>
            </a:r>
            <a:r>
              <a:rPr lang="it-IT" sz="1800" dirty="0"/>
              <a:t> </a:t>
            </a:r>
            <a:r>
              <a:rPr lang="it-IT" sz="1800" dirty="0" err="1"/>
              <a:t>opportunities</a:t>
            </a:r>
            <a:r>
              <a:rPr lang="it-IT" sz="1800" dirty="0"/>
              <a:t>; </a:t>
            </a:r>
            <a:endParaRPr lang="it-IT" sz="1800" dirty="0" smtClean="0"/>
          </a:p>
          <a:p>
            <a:endParaRPr lang="it-IT" sz="1800" dirty="0"/>
          </a:p>
          <a:p>
            <a:r>
              <a:rPr lang="it-IT" sz="1800" dirty="0"/>
              <a:t> </a:t>
            </a:r>
            <a:r>
              <a:rPr lang="it-IT" sz="1800" dirty="0" err="1"/>
              <a:t>intercultural</a:t>
            </a:r>
            <a:r>
              <a:rPr lang="it-IT" sz="1800" dirty="0"/>
              <a:t> </a:t>
            </a:r>
            <a:r>
              <a:rPr lang="it-IT" sz="1800" dirty="0" err="1"/>
              <a:t>competences</a:t>
            </a:r>
            <a:r>
              <a:rPr lang="it-IT" sz="1800" dirty="0"/>
              <a:t>. </a:t>
            </a:r>
          </a:p>
        </p:txBody>
      </p:sp>
      <p:sp>
        <p:nvSpPr>
          <p:cNvPr id="6" name="CasellaDiTesto 5"/>
          <p:cNvSpPr txBox="1"/>
          <p:nvPr/>
        </p:nvSpPr>
        <p:spPr>
          <a:xfrm>
            <a:off x="457200" y="893885"/>
            <a:ext cx="1359668" cy="461665"/>
          </a:xfrm>
          <a:prstGeom prst="rect">
            <a:avLst/>
          </a:prstGeom>
          <a:noFill/>
        </p:spPr>
        <p:txBody>
          <a:bodyPr wrap="none" rtlCol="0">
            <a:spAutoFit/>
          </a:bodyPr>
          <a:lstStyle/>
          <a:p>
            <a:r>
              <a:rPr lang="it-IT" sz="2400" dirty="0" smtClean="0"/>
              <a:t>Benefits: </a:t>
            </a:r>
            <a:endParaRPr lang="it-IT" sz="2400" dirty="0"/>
          </a:p>
        </p:txBody>
      </p:sp>
    </p:spTree>
    <p:extLst>
      <p:ext uri="{BB962C8B-B14F-4D97-AF65-F5344CB8AC3E}">
        <p14:creationId xmlns:p14="http://schemas.microsoft.com/office/powerpoint/2010/main" val="266386044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Dual/Multiple/Joint Degree 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275395" y="1483437"/>
            <a:ext cx="8614859" cy="3970318"/>
          </a:xfrm>
          <a:prstGeom prst="rect">
            <a:avLst/>
          </a:prstGeom>
          <a:noFill/>
        </p:spPr>
        <p:txBody>
          <a:bodyPr wrap="none" rtlCol="0">
            <a:spAutoFit/>
          </a:bodyPr>
          <a:lstStyle/>
          <a:p>
            <a:r>
              <a:rPr lang="it-IT" sz="1800" b="1" dirty="0"/>
              <a:t>F</a:t>
            </a:r>
            <a:r>
              <a:rPr lang="it-IT" sz="1800" b="1" dirty="0" smtClean="0"/>
              <a:t>or Students:</a:t>
            </a:r>
          </a:p>
          <a:p>
            <a:r>
              <a:rPr lang="it-IT" sz="1800" b="1" dirty="0" smtClean="0"/>
              <a:t> </a:t>
            </a:r>
            <a:endParaRPr lang="it-IT" sz="1800" dirty="0"/>
          </a:p>
          <a:p>
            <a:r>
              <a:rPr lang="en-US" sz="1800" dirty="0"/>
              <a:t> </a:t>
            </a:r>
            <a:r>
              <a:rPr lang="en-US" sz="1800" dirty="0" smtClean="0"/>
              <a:t>take </a:t>
            </a:r>
            <a:r>
              <a:rPr lang="en-US" sz="1800" dirty="0"/>
              <a:t>advantage of an international jointly developed curriculum, combining academic </a:t>
            </a:r>
            <a:endParaRPr lang="en-US" sz="1800" dirty="0" smtClean="0"/>
          </a:p>
          <a:p>
            <a:r>
              <a:rPr lang="en-US" sz="1800" dirty="0" smtClean="0"/>
              <a:t>expertise </a:t>
            </a:r>
            <a:r>
              <a:rPr lang="en-US" sz="1800" dirty="0"/>
              <a:t>available in different countries through a study </a:t>
            </a:r>
            <a:r>
              <a:rPr lang="en-US" sz="1800" dirty="0" err="1"/>
              <a:t>programme</a:t>
            </a:r>
            <a:r>
              <a:rPr lang="en-US" sz="1800" dirty="0"/>
              <a:t> guaranteeing </a:t>
            </a:r>
            <a:endParaRPr lang="en-US" sz="1800" dirty="0" smtClean="0"/>
          </a:p>
          <a:p>
            <a:r>
              <a:rPr lang="en-US" sz="1800" dirty="0" smtClean="0"/>
              <a:t>automatic </a:t>
            </a:r>
            <a:r>
              <a:rPr lang="en-US" sz="1800" dirty="0"/>
              <a:t>recognition of the period spent </a:t>
            </a:r>
            <a:r>
              <a:rPr lang="en-US" sz="1800" dirty="0" smtClean="0"/>
              <a:t>abroad;</a:t>
            </a:r>
          </a:p>
          <a:p>
            <a:endParaRPr lang="en-US" sz="1800" dirty="0" smtClean="0"/>
          </a:p>
          <a:p>
            <a:r>
              <a:rPr lang="en-US" sz="1800" dirty="0"/>
              <a:t> </a:t>
            </a:r>
            <a:r>
              <a:rPr lang="en-US" sz="1800" dirty="0" smtClean="0"/>
              <a:t>joint </a:t>
            </a:r>
            <a:r>
              <a:rPr lang="en-US" sz="1800" dirty="0" err="1"/>
              <a:t>programme</a:t>
            </a:r>
            <a:r>
              <a:rPr lang="en-US" sz="1800" dirty="0"/>
              <a:t> is of higher quality than a common single degree </a:t>
            </a:r>
            <a:r>
              <a:rPr lang="en-US" sz="1800" dirty="0" err="1"/>
              <a:t>programme</a:t>
            </a:r>
            <a:r>
              <a:rPr lang="en-US" sz="1800" dirty="0"/>
              <a:t>, </a:t>
            </a:r>
            <a:endParaRPr lang="en-US" sz="1800" dirty="0" smtClean="0"/>
          </a:p>
          <a:p>
            <a:r>
              <a:rPr lang="en-US" sz="1800" dirty="0" smtClean="0"/>
              <a:t>given </a:t>
            </a:r>
            <a:r>
              <a:rPr lang="en-US" sz="1800" dirty="0"/>
              <a:t>that the expertise of more than one </a:t>
            </a:r>
            <a:r>
              <a:rPr lang="en-US" sz="1800" dirty="0" smtClean="0"/>
              <a:t>institution;</a:t>
            </a:r>
          </a:p>
          <a:p>
            <a:endParaRPr lang="en-US" sz="1800" dirty="0" smtClean="0"/>
          </a:p>
          <a:p>
            <a:r>
              <a:rPr lang="en-US" sz="1800" dirty="0" smtClean="0"/>
              <a:t> international experience get in a foreign countries, usually longer than a simple </a:t>
            </a:r>
          </a:p>
          <a:p>
            <a:r>
              <a:rPr lang="en-US" sz="1800" dirty="0" smtClean="0"/>
              <a:t>exchange period;</a:t>
            </a:r>
          </a:p>
          <a:p>
            <a:endParaRPr lang="en-US" sz="1800" dirty="0" smtClean="0"/>
          </a:p>
          <a:p>
            <a:r>
              <a:rPr lang="en-US" sz="1800" dirty="0" smtClean="0"/>
              <a:t> increase job opportunities for the access a new labor market without the long and hard</a:t>
            </a:r>
          </a:p>
          <a:p>
            <a:r>
              <a:rPr lang="en-US" sz="1800" dirty="0" smtClean="0"/>
              <a:t>Diploma Recognition procedures</a:t>
            </a:r>
            <a:endParaRPr lang="it-IT" sz="1800" dirty="0"/>
          </a:p>
        </p:txBody>
      </p:sp>
      <p:sp>
        <p:nvSpPr>
          <p:cNvPr id="6" name="CasellaDiTesto 5"/>
          <p:cNvSpPr txBox="1"/>
          <p:nvPr/>
        </p:nvSpPr>
        <p:spPr>
          <a:xfrm>
            <a:off x="457200" y="893885"/>
            <a:ext cx="1359668" cy="461665"/>
          </a:xfrm>
          <a:prstGeom prst="rect">
            <a:avLst/>
          </a:prstGeom>
          <a:noFill/>
        </p:spPr>
        <p:txBody>
          <a:bodyPr wrap="none" rtlCol="0">
            <a:spAutoFit/>
          </a:bodyPr>
          <a:lstStyle/>
          <a:p>
            <a:r>
              <a:rPr lang="it-IT" sz="2400" dirty="0" smtClean="0"/>
              <a:t>Benefits: </a:t>
            </a:r>
            <a:endParaRPr lang="it-IT" sz="2400" dirty="0"/>
          </a:p>
        </p:txBody>
      </p:sp>
    </p:spTree>
    <p:extLst>
      <p:ext uri="{BB962C8B-B14F-4D97-AF65-F5344CB8AC3E}">
        <p14:creationId xmlns:p14="http://schemas.microsoft.com/office/powerpoint/2010/main" val="378616173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….design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it</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5" name="CasellaDiTesto 4"/>
          <p:cNvSpPr txBox="1"/>
          <p:nvPr/>
        </p:nvSpPr>
        <p:spPr>
          <a:xfrm>
            <a:off x="556960" y="1094627"/>
            <a:ext cx="7172156" cy="5940088"/>
          </a:xfrm>
          <a:prstGeom prst="rect">
            <a:avLst/>
          </a:prstGeom>
          <a:noFill/>
        </p:spPr>
        <p:txBody>
          <a:bodyPr wrap="none" rtlCol="0">
            <a:spAutoFit/>
          </a:bodyPr>
          <a:lstStyle/>
          <a:p>
            <a:r>
              <a:rPr lang="it-IT" sz="2000" dirty="0" smtClean="0"/>
              <a:t>Development a </a:t>
            </a:r>
            <a:r>
              <a:rPr lang="it-IT" sz="2000" dirty="0" err="1" smtClean="0"/>
              <a:t>dual</a:t>
            </a:r>
            <a:r>
              <a:rPr lang="it-IT" sz="2000" dirty="0" smtClean="0"/>
              <a:t> </a:t>
            </a:r>
            <a:r>
              <a:rPr lang="it-IT" sz="2000" dirty="0" err="1" smtClean="0"/>
              <a:t>degree</a:t>
            </a:r>
            <a:r>
              <a:rPr lang="it-IT" sz="2000" dirty="0" smtClean="0"/>
              <a:t>: </a:t>
            </a:r>
            <a:r>
              <a:rPr lang="it-IT" sz="2000" dirty="0" err="1" smtClean="0"/>
              <a:t>steps</a:t>
            </a:r>
            <a:endParaRPr lang="it-IT" sz="2000" dirty="0" smtClean="0"/>
          </a:p>
          <a:p>
            <a:endParaRPr lang="it-IT" sz="2000" dirty="0" smtClean="0"/>
          </a:p>
          <a:p>
            <a:pPr marL="171450" indent="-171450">
              <a:buFontTx/>
              <a:buChar char="-"/>
            </a:pPr>
            <a:r>
              <a:rPr lang="it-IT" sz="2000" dirty="0" err="1" smtClean="0"/>
              <a:t>Find</a:t>
            </a:r>
            <a:r>
              <a:rPr lang="it-IT" sz="2000" dirty="0" smtClean="0"/>
              <a:t> the </a:t>
            </a:r>
            <a:r>
              <a:rPr lang="it-IT" sz="2000" dirty="0" err="1" smtClean="0"/>
              <a:t>strategic</a:t>
            </a:r>
            <a:r>
              <a:rPr lang="it-IT" sz="2000" dirty="0" smtClean="0"/>
              <a:t> partner with a </a:t>
            </a:r>
            <a:r>
              <a:rPr lang="it-IT" sz="2000" dirty="0" err="1" smtClean="0"/>
              <a:t>similar</a:t>
            </a:r>
            <a:r>
              <a:rPr lang="it-IT" sz="2000" dirty="0" smtClean="0"/>
              <a:t> </a:t>
            </a:r>
            <a:r>
              <a:rPr lang="it-IT" sz="2000" dirty="0" err="1" smtClean="0"/>
              <a:t>programme</a:t>
            </a:r>
            <a:r>
              <a:rPr lang="it-IT" sz="2000" dirty="0" smtClean="0"/>
              <a:t>;</a:t>
            </a:r>
          </a:p>
          <a:p>
            <a:pPr marL="171450" indent="-171450">
              <a:buFontTx/>
              <a:buChar char="-"/>
            </a:pPr>
            <a:endParaRPr lang="it-IT" sz="2000" dirty="0" smtClean="0"/>
          </a:p>
          <a:p>
            <a:pPr marL="171450" indent="-171450">
              <a:buFontTx/>
              <a:buChar char="-"/>
            </a:pPr>
            <a:r>
              <a:rPr lang="it-IT" sz="2000" dirty="0" err="1" smtClean="0"/>
              <a:t>Matching</a:t>
            </a:r>
            <a:r>
              <a:rPr lang="it-IT" sz="2000" dirty="0" smtClean="0"/>
              <a:t> the </a:t>
            </a:r>
            <a:r>
              <a:rPr lang="it-IT" sz="2000" dirty="0" err="1" smtClean="0"/>
              <a:t>programmes</a:t>
            </a:r>
            <a:r>
              <a:rPr lang="it-IT" sz="2000" dirty="0"/>
              <a:t> </a:t>
            </a:r>
            <a:r>
              <a:rPr lang="it-IT" sz="2000" dirty="0" smtClean="0"/>
              <a:t>to </a:t>
            </a:r>
            <a:r>
              <a:rPr lang="it-IT" sz="2000" dirty="0" err="1" smtClean="0"/>
              <a:t>define</a:t>
            </a:r>
            <a:r>
              <a:rPr lang="it-IT" sz="2000" dirty="0" smtClean="0"/>
              <a:t> the </a:t>
            </a:r>
            <a:r>
              <a:rPr lang="it-IT" sz="2000" dirty="0" err="1" smtClean="0"/>
              <a:t>year</a:t>
            </a:r>
            <a:r>
              <a:rPr lang="it-IT" sz="2000" dirty="0" smtClean="0"/>
              <a:t> of </a:t>
            </a:r>
            <a:r>
              <a:rPr lang="it-IT" sz="2000" dirty="0" err="1" smtClean="0"/>
              <a:t>mobility</a:t>
            </a:r>
            <a:r>
              <a:rPr lang="it-IT" sz="2000" dirty="0" smtClean="0"/>
              <a:t>;</a:t>
            </a:r>
          </a:p>
          <a:p>
            <a:pPr marL="171450" indent="-171450">
              <a:buFontTx/>
              <a:buChar char="-"/>
            </a:pPr>
            <a:endParaRPr lang="it-IT" sz="2000" dirty="0" smtClean="0"/>
          </a:p>
          <a:p>
            <a:pPr marL="171450" indent="-171450">
              <a:buFontTx/>
              <a:buChar char="-"/>
            </a:pPr>
            <a:r>
              <a:rPr lang="it-IT" sz="2000" dirty="0" smtClean="0"/>
              <a:t>Set-up the </a:t>
            </a:r>
            <a:r>
              <a:rPr lang="it-IT" sz="2000" dirty="0" err="1" smtClean="0"/>
              <a:t>legal</a:t>
            </a:r>
            <a:r>
              <a:rPr lang="it-IT" sz="2000" dirty="0" smtClean="0"/>
              <a:t> </a:t>
            </a:r>
            <a:r>
              <a:rPr lang="it-IT" sz="2000" dirty="0" err="1" smtClean="0"/>
              <a:t>framework</a:t>
            </a:r>
            <a:r>
              <a:rPr lang="it-IT" sz="2000" dirty="0" smtClean="0"/>
              <a:t>: the </a:t>
            </a:r>
            <a:r>
              <a:rPr lang="it-IT" sz="2000" dirty="0" err="1" smtClean="0"/>
              <a:t>agreement</a:t>
            </a:r>
            <a:r>
              <a:rPr lang="it-IT" sz="2000" dirty="0" smtClean="0"/>
              <a:t> with a focus on:</a:t>
            </a:r>
          </a:p>
          <a:p>
            <a:pPr lvl="2" indent="0"/>
            <a:r>
              <a:rPr lang="it-IT" sz="2000" dirty="0" smtClean="0"/>
              <a:t>         - </a:t>
            </a:r>
            <a:r>
              <a:rPr lang="it-IT" sz="2000" dirty="0" err="1" smtClean="0"/>
              <a:t>eligibility</a:t>
            </a:r>
            <a:r>
              <a:rPr lang="it-IT" sz="2000" dirty="0" smtClean="0"/>
              <a:t> </a:t>
            </a:r>
            <a:r>
              <a:rPr lang="it-IT" sz="2000" dirty="0" err="1" smtClean="0"/>
              <a:t>criteria</a:t>
            </a:r>
            <a:r>
              <a:rPr lang="it-IT" sz="2000" dirty="0" smtClean="0"/>
              <a:t> (</a:t>
            </a:r>
            <a:r>
              <a:rPr lang="it-IT" sz="2000" dirty="0" err="1" smtClean="0"/>
              <a:t>number</a:t>
            </a:r>
            <a:r>
              <a:rPr lang="it-IT" sz="2000" dirty="0" smtClean="0"/>
              <a:t> of ECTS </a:t>
            </a:r>
            <a:r>
              <a:rPr lang="it-IT" sz="2000" dirty="0" err="1" smtClean="0"/>
              <a:t>gained</a:t>
            </a:r>
            <a:r>
              <a:rPr lang="it-IT" sz="2000" dirty="0" smtClean="0"/>
              <a:t>, </a:t>
            </a:r>
            <a:r>
              <a:rPr lang="it-IT" sz="2000" dirty="0" err="1" smtClean="0"/>
              <a:t>level</a:t>
            </a:r>
            <a:r>
              <a:rPr lang="it-IT" sz="2000" dirty="0" smtClean="0"/>
              <a:t> of </a:t>
            </a:r>
            <a:r>
              <a:rPr lang="it-IT" sz="2000" dirty="0" err="1" smtClean="0"/>
              <a:t>language</a:t>
            </a:r>
            <a:r>
              <a:rPr lang="it-IT" sz="2000" dirty="0" smtClean="0"/>
              <a:t>);</a:t>
            </a:r>
          </a:p>
          <a:p>
            <a:pPr lvl="2" indent="0"/>
            <a:r>
              <a:rPr lang="it-IT" sz="2000" dirty="0"/>
              <a:t> </a:t>
            </a:r>
            <a:r>
              <a:rPr lang="it-IT" sz="2000" dirty="0" smtClean="0"/>
              <a:t>        - </a:t>
            </a:r>
            <a:r>
              <a:rPr lang="it-IT" sz="2000" dirty="0" err="1" smtClean="0"/>
              <a:t>period</a:t>
            </a:r>
            <a:r>
              <a:rPr lang="it-IT" sz="2000" dirty="0" smtClean="0"/>
              <a:t> of </a:t>
            </a:r>
            <a:r>
              <a:rPr lang="it-IT" sz="2000" dirty="0" err="1" smtClean="0"/>
              <a:t>mobility</a:t>
            </a:r>
            <a:r>
              <a:rPr lang="it-IT" sz="2000" dirty="0" smtClean="0"/>
              <a:t> (</a:t>
            </a:r>
            <a:r>
              <a:rPr lang="it-IT" sz="2000" dirty="0" err="1" smtClean="0"/>
              <a:t>second</a:t>
            </a:r>
            <a:r>
              <a:rPr lang="it-IT" sz="2000" dirty="0" smtClean="0"/>
              <a:t>/</a:t>
            </a:r>
            <a:r>
              <a:rPr lang="it-IT" sz="2000" dirty="0" err="1" smtClean="0"/>
              <a:t>third</a:t>
            </a:r>
            <a:r>
              <a:rPr lang="it-IT" sz="2000" dirty="0" smtClean="0"/>
              <a:t> </a:t>
            </a:r>
            <a:r>
              <a:rPr lang="it-IT" sz="2000" dirty="0" err="1" smtClean="0"/>
              <a:t>year</a:t>
            </a:r>
            <a:r>
              <a:rPr lang="it-IT" sz="2000" dirty="0" smtClean="0"/>
              <a:t>);</a:t>
            </a:r>
          </a:p>
          <a:p>
            <a:pPr lvl="2" indent="0"/>
            <a:r>
              <a:rPr lang="it-IT" sz="2000" dirty="0"/>
              <a:t> </a:t>
            </a:r>
            <a:r>
              <a:rPr lang="it-IT" sz="2000" dirty="0" smtClean="0"/>
              <a:t>        - </a:t>
            </a:r>
            <a:r>
              <a:rPr lang="it-IT" sz="2000" dirty="0" err="1" smtClean="0"/>
              <a:t>number</a:t>
            </a:r>
            <a:r>
              <a:rPr lang="it-IT" sz="2000" dirty="0" smtClean="0"/>
              <a:t> of </a:t>
            </a:r>
            <a:r>
              <a:rPr lang="it-IT" sz="2000" dirty="0" err="1" smtClean="0"/>
              <a:t>students</a:t>
            </a:r>
            <a:r>
              <a:rPr lang="it-IT" sz="2000" dirty="0" smtClean="0"/>
              <a:t> </a:t>
            </a:r>
            <a:r>
              <a:rPr lang="it-IT" sz="2000" dirty="0" err="1" smtClean="0"/>
              <a:t>involved</a:t>
            </a:r>
            <a:r>
              <a:rPr lang="it-IT" sz="2000" dirty="0" smtClean="0"/>
              <a:t>;</a:t>
            </a:r>
          </a:p>
          <a:p>
            <a:pPr lvl="2" indent="0"/>
            <a:r>
              <a:rPr lang="it-IT" sz="2000" dirty="0"/>
              <a:t> </a:t>
            </a:r>
            <a:r>
              <a:rPr lang="it-IT" sz="2000" dirty="0" smtClean="0"/>
              <a:t>        - </a:t>
            </a:r>
            <a:r>
              <a:rPr lang="it-IT" sz="2000" dirty="0" err="1" smtClean="0"/>
              <a:t>criteria</a:t>
            </a:r>
            <a:r>
              <a:rPr lang="it-IT" sz="2000" dirty="0" smtClean="0"/>
              <a:t> for the </a:t>
            </a:r>
            <a:r>
              <a:rPr lang="it-IT" sz="2000" dirty="0" err="1" smtClean="0"/>
              <a:t>final</a:t>
            </a:r>
            <a:r>
              <a:rPr lang="it-IT" sz="2000" dirty="0" smtClean="0"/>
              <a:t> </a:t>
            </a:r>
            <a:r>
              <a:rPr lang="it-IT" sz="2000" dirty="0" err="1" smtClean="0"/>
              <a:t>thesis</a:t>
            </a:r>
            <a:r>
              <a:rPr lang="it-IT" sz="2000" dirty="0" smtClean="0"/>
              <a:t>;</a:t>
            </a:r>
          </a:p>
          <a:p>
            <a:pPr lvl="2" indent="0"/>
            <a:r>
              <a:rPr lang="it-IT" sz="2000" dirty="0"/>
              <a:t> </a:t>
            </a:r>
            <a:r>
              <a:rPr lang="it-IT" sz="2000" dirty="0" smtClean="0"/>
              <a:t>        -  management </a:t>
            </a:r>
            <a:r>
              <a:rPr lang="it-IT" sz="2000" dirty="0" err="1" smtClean="0"/>
              <a:t>commission</a:t>
            </a:r>
            <a:r>
              <a:rPr lang="it-IT" sz="2000" dirty="0" smtClean="0"/>
              <a:t>.</a:t>
            </a:r>
          </a:p>
          <a:p>
            <a:pPr lvl="2" indent="0"/>
            <a:endParaRPr lang="it-IT" sz="2000" dirty="0" smtClean="0"/>
          </a:p>
          <a:p>
            <a:pPr marL="342900" lvl="2" indent="-342900">
              <a:buFontTx/>
              <a:buChar char="-"/>
            </a:pPr>
            <a:r>
              <a:rPr lang="it-IT" sz="2000" dirty="0" err="1" smtClean="0"/>
              <a:t>Approval</a:t>
            </a:r>
            <a:r>
              <a:rPr lang="it-IT" sz="2000" dirty="0" smtClean="0"/>
              <a:t> from the </a:t>
            </a:r>
            <a:r>
              <a:rPr lang="it-IT" sz="2000" dirty="0" err="1" smtClean="0"/>
              <a:t>board</a:t>
            </a:r>
            <a:r>
              <a:rPr lang="it-IT" sz="2000" dirty="0" smtClean="0"/>
              <a:t> of the </a:t>
            </a:r>
            <a:r>
              <a:rPr lang="it-IT" sz="2000" dirty="0" err="1" smtClean="0"/>
              <a:t>institutions</a:t>
            </a:r>
            <a:r>
              <a:rPr lang="it-IT" sz="2000" dirty="0" smtClean="0"/>
              <a:t> </a:t>
            </a:r>
            <a:r>
              <a:rPr lang="it-IT" sz="2000" dirty="0" err="1" smtClean="0"/>
              <a:t>involved</a:t>
            </a:r>
            <a:r>
              <a:rPr lang="it-IT" sz="2000" dirty="0" smtClean="0"/>
              <a:t>;</a:t>
            </a:r>
          </a:p>
          <a:p>
            <a:pPr lvl="2" indent="0"/>
            <a:endParaRPr lang="it-IT" sz="2000" dirty="0" smtClean="0"/>
          </a:p>
          <a:p>
            <a:pPr marL="342900" lvl="2" indent="-342900">
              <a:buFontTx/>
              <a:buChar char="-"/>
            </a:pPr>
            <a:r>
              <a:rPr lang="it-IT" sz="2000" dirty="0" err="1" smtClean="0"/>
              <a:t>Monitoring</a:t>
            </a:r>
            <a:r>
              <a:rPr lang="it-IT" sz="2000" dirty="0" smtClean="0"/>
              <a:t> and </a:t>
            </a:r>
            <a:r>
              <a:rPr lang="it-IT" sz="2000" dirty="0" err="1" smtClean="0"/>
              <a:t>further</a:t>
            </a:r>
            <a:r>
              <a:rPr lang="it-IT" sz="2000" dirty="0" smtClean="0"/>
              <a:t> </a:t>
            </a:r>
            <a:r>
              <a:rPr lang="it-IT" sz="2000" dirty="0" err="1" smtClean="0"/>
              <a:t>modifications</a:t>
            </a:r>
            <a:r>
              <a:rPr lang="it-IT" sz="2000" dirty="0" smtClean="0"/>
              <a:t> </a:t>
            </a:r>
            <a:r>
              <a:rPr lang="it-IT" sz="2000" dirty="0" err="1" smtClean="0"/>
              <a:t>if</a:t>
            </a:r>
            <a:r>
              <a:rPr lang="it-IT" sz="2000" dirty="0" smtClean="0"/>
              <a:t> </a:t>
            </a:r>
            <a:r>
              <a:rPr lang="it-IT" sz="2000" dirty="0" err="1" smtClean="0"/>
              <a:t>needed</a:t>
            </a:r>
            <a:endParaRPr lang="it-IT" sz="2000" dirty="0" smtClean="0"/>
          </a:p>
          <a:p>
            <a:pPr marL="342900" lvl="2" indent="-342900">
              <a:buFontTx/>
              <a:buChar char="-"/>
            </a:pPr>
            <a:endParaRPr lang="it-IT" sz="2000" dirty="0" smtClean="0"/>
          </a:p>
          <a:p>
            <a:pPr marL="342900" lvl="2" indent="-342900">
              <a:buFontTx/>
              <a:buChar char="-"/>
            </a:pPr>
            <a:endParaRPr lang="it-IT" sz="2000" dirty="0" smtClean="0"/>
          </a:p>
          <a:p>
            <a:endParaRPr lang="it-IT" sz="2000" dirty="0"/>
          </a:p>
        </p:txBody>
      </p:sp>
    </p:spTree>
    <p:extLst>
      <p:ext uri="{BB962C8B-B14F-4D97-AF65-F5344CB8AC3E}">
        <p14:creationId xmlns:p14="http://schemas.microsoft.com/office/powerpoint/2010/main" val="384117074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713993" y="23687"/>
            <a:ext cx="2323982" cy="680719"/>
          </a:xfrm>
          <a:prstGeom prst="rect">
            <a:avLst/>
          </a:prstGeom>
        </p:spPr>
      </p:pic>
      <p:sp>
        <p:nvSpPr>
          <p:cNvPr id="4" name="TextBox 36"/>
          <p:cNvSpPr txBox="1">
            <a:spLocks noChangeArrowheads="1"/>
          </p:cNvSpPr>
          <p:nvPr/>
        </p:nvSpPr>
        <p:spPr bwMode="auto">
          <a:xfrm>
            <a:off x="457200" y="255552"/>
            <a:ext cx="6070600" cy="4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….some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example</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skopje</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a:t>
            </a:r>
            <a:endParaRPr lang="it-IT" altLang="it-IT" sz="24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6" name="Immagine 5"/>
          <p:cNvPicPr>
            <a:picLocks noChangeAspect="1"/>
          </p:cNvPicPr>
          <p:nvPr/>
        </p:nvPicPr>
        <p:blipFill>
          <a:blip r:embed="rId3"/>
          <a:stretch>
            <a:fillRect/>
          </a:stretch>
        </p:blipFill>
        <p:spPr>
          <a:xfrm>
            <a:off x="616875" y="1003610"/>
            <a:ext cx="8292949" cy="5711053"/>
          </a:xfrm>
          <a:prstGeom prst="rect">
            <a:avLst/>
          </a:prstGeom>
        </p:spPr>
      </p:pic>
      <p:sp>
        <p:nvSpPr>
          <p:cNvPr id="7" name="Freccia a destra 6"/>
          <p:cNvSpPr/>
          <p:nvPr/>
        </p:nvSpPr>
        <p:spPr>
          <a:xfrm rot="1835046">
            <a:off x="3902233" y="2378942"/>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1835046">
            <a:off x="7893039" y="2378941"/>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835046">
            <a:off x="3902233" y="6188943"/>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835046">
            <a:off x="7773246" y="6228177"/>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5050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
                                        <p:tgtEl>
                                          <p:spTgt spid="8"/>
                                        </p:tgtEl>
                                      </p:cBhvr>
                                    </p:animEffect>
                                  </p:childTnLst>
                                </p:cTn>
                              </p:par>
                            </p:childTnLst>
                          </p:cTn>
                        </p:par>
                        <p:par>
                          <p:cTn id="12" fill="hold">
                            <p:stCondLst>
                              <p:cond delay="26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
                                        <p:tgtEl>
                                          <p:spTgt spid="9"/>
                                        </p:tgtEl>
                                      </p:cBhvr>
                                    </p:animEffect>
                                  </p:childTnLst>
                                </p:cTn>
                              </p:par>
                            </p:childTnLst>
                          </p:cTn>
                        </p:par>
                        <p:par>
                          <p:cTn id="16" fill="hold">
                            <p:stCondLst>
                              <p:cond delay="27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713993" y="23687"/>
            <a:ext cx="2323982" cy="680719"/>
          </a:xfrm>
          <a:prstGeom prst="rect">
            <a:avLst/>
          </a:prstGeom>
        </p:spPr>
      </p:pic>
      <p:sp>
        <p:nvSpPr>
          <p:cNvPr id="4" name="TextBox 36"/>
          <p:cNvSpPr txBox="1">
            <a:spLocks noChangeArrowheads="1"/>
          </p:cNvSpPr>
          <p:nvPr/>
        </p:nvSpPr>
        <p:spPr bwMode="auto">
          <a:xfrm>
            <a:off x="457200" y="255552"/>
            <a:ext cx="6070600" cy="4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….some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example</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r>
              <a:rPr lang="it-IT" altLang="it-IT" sz="24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Kostanz</a:t>
            </a:r>
            <a:r>
              <a:rPr lang="it-IT" altLang="it-IT" sz="2400" dirty="0" smtClean="0">
                <a:solidFill>
                  <a:srgbClr val="494949"/>
                </a:solidFill>
                <a:latin typeface="Tahoma" panose="020B0604030504040204" pitchFamily="34" charset="0"/>
                <a:ea typeface="Tahoma" panose="020B0604030504040204" pitchFamily="34" charset="0"/>
                <a:cs typeface="Tahoma" panose="020B0604030504040204" pitchFamily="34" charset="0"/>
              </a:rPr>
              <a:t>..</a:t>
            </a:r>
            <a:endParaRPr lang="it-IT" altLang="it-IT" sz="24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1980"/>
            <a:ext cx="8452624" cy="5640693"/>
          </a:xfrm>
          <a:prstGeom prst="rect">
            <a:avLst/>
          </a:prstGeom>
          <a:noFill/>
          <a:ln>
            <a:noFill/>
          </a:ln>
        </p:spPr>
      </p:pic>
      <p:sp>
        <p:nvSpPr>
          <p:cNvPr id="13" name="Freccia a destra 12"/>
          <p:cNvSpPr/>
          <p:nvPr/>
        </p:nvSpPr>
        <p:spPr>
          <a:xfrm rot="1835046">
            <a:off x="3582835" y="1453391"/>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835046">
            <a:off x="7483190" y="1570879"/>
            <a:ext cx="604688" cy="237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rot="1835046">
            <a:off x="3509554" y="3422288"/>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rot="1835046">
            <a:off x="7485172" y="3422287"/>
            <a:ext cx="604688" cy="23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68482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
                                        <p:tgtEl>
                                          <p:spTgt spid="14"/>
                                        </p:tgtEl>
                                      </p:cBhvr>
                                    </p:animEffect>
                                  </p:childTnLst>
                                </p:cTn>
                              </p:par>
                            </p:childTnLst>
                          </p:cTn>
                        </p:par>
                        <p:par>
                          <p:cTn id="12" fill="hold">
                            <p:stCondLst>
                              <p:cond delay="51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childTnLst>
                          </p:cTn>
                        </p:par>
                        <p:par>
                          <p:cTn id="16" fill="hold">
                            <p:stCondLst>
                              <p:cond delay="76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3" name="TextBox 36"/>
          <p:cNvSpPr txBox="1">
            <a:spLocks noChangeArrowheads="1"/>
          </p:cNvSpPr>
          <p:nvPr/>
        </p:nvSpPr>
        <p:spPr bwMode="auto">
          <a:xfrm>
            <a:off x="457200" y="255552"/>
            <a:ext cx="6070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Dual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Degree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Courses: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before</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start..</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7" name="Freccia a destra 6"/>
          <p:cNvSpPr/>
          <p:nvPr/>
        </p:nvSpPr>
        <p:spPr>
          <a:xfrm>
            <a:off x="647541" y="24645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132000" y="2297742"/>
            <a:ext cx="4948791" cy="707886"/>
          </a:xfrm>
          <a:prstGeom prst="rect">
            <a:avLst/>
          </a:prstGeom>
          <a:noFill/>
        </p:spPr>
        <p:txBody>
          <a:bodyPr wrap="none" rtlCol="0">
            <a:spAutoFit/>
          </a:bodyPr>
          <a:lstStyle/>
          <a:p>
            <a:r>
              <a:rPr lang="it-IT" sz="4000" dirty="0" smtClean="0"/>
              <a:t>Learning </a:t>
            </a:r>
            <a:r>
              <a:rPr lang="it-IT" sz="4000" dirty="0" err="1" smtClean="0"/>
              <a:t>outcome</a:t>
            </a:r>
            <a:r>
              <a:rPr lang="it-IT" sz="4000" dirty="0" smtClean="0"/>
              <a:t> goal</a:t>
            </a:r>
            <a:endParaRPr lang="it-IT" sz="4000" dirty="0"/>
          </a:p>
        </p:txBody>
      </p:sp>
      <p:sp>
        <p:nvSpPr>
          <p:cNvPr id="9" name="CasellaDiTesto 8"/>
          <p:cNvSpPr txBox="1"/>
          <p:nvPr/>
        </p:nvSpPr>
        <p:spPr>
          <a:xfrm>
            <a:off x="2217550" y="3196689"/>
            <a:ext cx="2156360" cy="707886"/>
          </a:xfrm>
          <a:prstGeom prst="rect">
            <a:avLst/>
          </a:prstGeom>
          <a:noFill/>
        </p:spPr>
        <p:txBody>
          <a:bodyPr wrap="none" rtlCol="0">
            <a:spAutoFit/>
          </a:bodyPr>
          <a:lstStyle/>
          <a:p>
            <a:r>
              <a:rPr lang="it-IT" sz="4000" dirty="0" err="1" smtClean="0"/>
              <a:t>Flexibility</a:t>
            </a:r>
            <a:endParaRPr lang="it-IT" sz="4000" dirty="0"/>
          </a:p>
        </p:txBody>
      </p:sp>
      <p:sp>
        <p:nvSpPr>
          <p:cNvPr id="10" name="Freccia a destra 9"/>
          <p:cNvSpPr/>
          <p:nvPr/>
        </p:nvSpPr>
        <p:spPr>
          <a:xfrm>
            <a:off x="647541" y="33595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647541" y="42402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2132000" y="4064249"/>
            <a:ext cx="3627916" cy="707886"/>
          </a:xfrm>
          <a:prstGeom prst="rect">
            <a:avLst/>
          </a:prstGeom>
          <a:noFill/>
        </p:spPr>
        <p:txBody>
          <a:bodyPr wrap="none" rtlCol="0">
            <a:spAutoFit/>
          </a:bodyPr>
          <a:lstStyle/>
          <a:p>
            <a:r>
              <a:rPr lang="it-IT" sz="4000" dirty="0" err="1" smtClean="0"/>
              <a:t>Recognition</a:t>
            </a:r>
            <a:r>
              <a:rPr lang="it-IT" sz="4000" dirty="0" smtClean="0"/>
              <a:t> task</a:t>
            </a:r>
            <a:endParaRPr lang="it-IT" sz="4000" dirty="0"/>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638" y="1038648"/>
            <a:ext cx="2778001" cy="126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reccia a destra 13"/>
          <p:cNvSpPr/>
          <p:nvPr/>
        </p:nvSpPr>
        <p:spPr>
          <a:xfrm>
            <a:off x="647541" y="53727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713761" y="4974514"/>
            <a:ext cx="7430239" cy="1323439"/>
          </a:xfrm>
          <a:prstGeom prst="rect">
            <a:avLst/>
          </a:prstGeom>
          <a:noFill/>
        </p:spPr>
        <p:txBody>
          <a:bodyPr wrap="none" rtlCol="0">
            <a:spAutoFit/>
          </a:bodyPr>
          <a:lstStyle/>
          <a:p>
            <a:r>
              <a:rPr lang="it-IT" sz="4000" dirty="0" smtClean="0"/>
              <a:t>Close </a:t>
            </a:r>
            <a:r>
              <a:rPr lang="it-IT" sz="4000" dirty="0" err="1" smtClean="0"/>
              <a:t>cooperation</a:t>
            </a:r>
            <a:r>
              <a:rPr lang="it-IT" sz="4000" dirty="0" smtClean="0"/>
              <a:t> </a:t>
            </a:r>
            <a:r>
              <a:rPr lang="it-IT" sz="4000" dirty="0" err="1" smtClean="0"/>
              <a:t>between</a:t>
            </a:r>
            <a:r>
              <a:rPr lang="it-IT" sz="4000" dirty="0" smtClean="0"/>
              <a:t> </a:t>
            </a:r>
          </a:p>
          <a:p>
            <a:r>
              <a:rPr lang="it-IT" sz="4000" dirty="0" err="1" smtClean="0"/>
              <a:t>professors</a:t>
            </a:r>
            <a:r>
              <a:rPr lang="it-IT" sz="4000" dirty="0" smtClean="0"/>
              <a:t> and </a:t>
            </a:r>
            <a:r>
              <a:rPr lang="it-IT" sz="4000" dirty="0" err="1" smtClean="0"/>
              <a:t>administrative</a:t>
            </a:r>
            <a:r>
              <a:rPr lang="it-IT" sz="4000" dirty="0" smtClean="0"/>
              <a:t> staff</a:t>
            </a:r>
            <a:endParaRPr lang="it-IT" sz="4000" dirty="0"/>
          </a:p>
        </p:txBody>
      </p:sp>
    </p:spTree>
    <p:extLst>
      <p:ext uri="{BB962C8B-B14F-4D97-AF65-F5344CB8AC3E}">
        <p14:creationId xmlns:p14="http://schemas.microsoft.com/office/powerpoint/2010/main" val="2036456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6614864" y="6381328"/>
            <a:ext cx="2133600" cy="365125"/>
          </a:xfrm>
        </p:spPr>
        <p:txBody>
          <a:bodyPr/>
          <a:lstStyle/>
          <a:p>
            <a:fld id="{21813FCA-B017-4765-9CDB-2157CF44D84A}" type="slidenum">
              <a:rPr lang="it-IT" sz="1800" b="1" smtClean="0">
                <a:solidFill>
                  <a:schemeClr val="bg1"/>
                </a:solidFill>
              </a:rPr>
              <a:t>3</a:t>
            </a:fld>
            <a:endParaRPr lang="it-IT" sz="1800" b="1" dirty="0">
              <a:solidFill>
                <a:schemeClr val="bg1"/>
              </a:solidFill>
            </a:endParaRPr>
          </a:p>
        </p:txBody>
      </p:sp>
      <p:sp>
        <p:nvSpPr>
          <p:cNvPr id="14" name="CasellaDiTesto 13"/>
          <p:cNvSpPr txBox="1"/>
          <p:nvPr/>
        </p:nvSpPr>
        <p:spPr>
          <a:xfrm>
            <a:off x="5220072" y="1556792"/>
            <a:ext cx="3816424" cy="3139321"/>
          </a:xfrm>
          <a:prstGeom prst="rect">
            <a:avLst/>
          </a:prstGeom>
          <a:noFill/>
        </p:spPr>
        <p:txBody>
          <a:bodyPr wrap="square" rtlCol="0">
            <a:spAutoFit/>
          </a:bodyPr>
          <a:lstStyle/>
          <a:p>
            <a:pPr marL="285750" lvl="0" indent="-285750" algn="just">
              <a:buSzPct val="130000"/>
              <a:buBlip>
                <a:blip r:embed="rId3"/>
              </a:buBlip>
            </a:pPr>
            <a:r>
              <a:rPr lang="it-IT" dirty="0">
                <a:latin typeface="Calibri" panose="020F0502020204030204" pitchFamily="34" charset="0"/>
                <a:cs typeface="Calibri" panose="020F0502020204030204" pitchFamily="34" charset="0"/>
              </a:rPr>
              <a:t>To </a:t>
            </a:r>
            <a:r>
              <a:rPr lang="it-IT" dirty="0" err="1">
                <a:latin typeface="Calibri" panose="020F0502020204030204" pitchFamily="34" charset="0"/>
                <a:cs typeface="Calibri" panose="020F0502020204030204" pitchFamily="34" charset="0"/>
              </a:rPr>
              <a:t>contribute</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individuals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education</a:t>
            </a:r>
            <a:r>
              <a:rPr lang="it-IT" dirty="0">
                <a:latin typeface="Calibri" panose="020F0502020204030204" pitchFamily="34" charset="0"/>
                <a:cs typeface="Calibri" panose="020F0502020204030204" pitchFamily="34" charset="0"/>
              </a:rPr>
              <a:t> and training, to </a:t>
            </a:r>
            <a:r>
              <a:rPr lang="it-IT" dirty="0" err="1">
                <a:latin typeface="Calibri" panose="020F0502020204030204" pitchFamily="34" charset="0"/>
                <a:cs typeface="Calibri" panose="020F0502020204030204" pitchFamily="34" charset="0"/>
              </a:rPr>
              <a:t>scientific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research</a:t>
            </a:r>
            <a:r>
              <a:rPr lang="it-IT" dirty="0">
                <a:latin typeface="Calibri" panose="020F0502020204030204" pitchFamily="34" charset="0"/>
                <a:cs typeface="Calibri" panose="020F0502020204030204" pitchFamily="34" charset="0"/>
              </a:rPr>
              <a:t> and to </a:t>
            </a:r>
            <a:r>
              <a:rPr lang="it-IT" dirty="0" err="1">
                <a:latin typeface="Calibri" panose="020F0502020204030204" pitchFamily="34" charset="0"/>
                <a:cs typeface="Calibri" panose="020F0502020204030204" pitchFamily="34" charset="0"/>
              </a:rPr>
              <a:t>technological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organizational</a:t>
            </a:r>
            <a:r>
              <a:rPr lang="it-IT" dirty="0">
                <a:latin typeface="Calibri" panose="020F0502020204030204" pitchFamily="34" charset="0"/>
                <a:cs typeface="Calibri" panose="020F0502020204030204" pitchFamily="34" charset="0"/>
              </a:rPr>
              <a:t> and social </a:t>
            </a:r>
            <a:r>
              <a:rPr lang="it-IT" dirty="0" err="1">
                <a:latin typeface="Calibri" panose="020F0502020204030204" pitchFamily="34" charset="0"/>
                <a:cs typeface="Calibri" panose="020F0502020204030204" pitchFamily="34" charset="0"/>
              </a:rPr>
              <a:t>innovation</a:t>
            </a:r>
            <a:r>
              <a:rPr lang="it-IT" dirty="0">
                <a:latin typeface="Calibri" panose="020F0502020204030204" pitchFamily="34" charset="0"/>
                <a:cs typeface="Calibri" panose="020F0502020204030204" pitchFamily="34" charset="0"/>
              </a:rPr>
              <a:t> in line with the 17 </a:t>
            </a:r>
            <a:r>
              <a:rPr lang="it-IT" dirty="0" err="1">
                <a:latin typeface="Calibri" panose="020F0502020204030204" pitchFamily="34" charset="0"/>
                <a:cs typeface="Calibri" panose="020F0502020204030204" pitchFamily="34" charset="0"/>
              </a:rPr>
              <a:t>Sustainable</a:t>
            </a:r>
            <a:r>
              <a:rPr lang="it-IT" dirty="0">
                <a:latin typeface="Calibri" panose="020F0502020204030204" pitchFamily="34" charset="0"/>
                <a:cs typeface="Calibri" panose="020F0502020204030204" pitchFamily="34" charset="0"/>
              </a:rPr>
              <a:t> Development </a:t>
            </a:r>
            <a:r>
              <a:rPr lang="it-IT" dirty="0" err="1">
                <a:latin typeface="Calibri" panose="020F0502020204030204" pitchFamily="34" charset="0"/>
                <a:cs typeface="Calibri" panose="020F0502020204030204" pitchFamily="34" charset="0"/>
              </a:rPr>
              <a:t>Goals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approved</a:t>
            </a:r>
            <a:r>
              <a:rPr lang="it-IT" dirty="0">
                <a:latin typeface="Calibri" panose="020F0502020204030204" pitchFamily="34" charset="0"/>
                <a:cs typeface="Calibri" panose="020F0502020204030204" pitchFamily="34" charset="0"/>
              </a:rPr>
              <a:t> by the UN 2030 Agenda in </a:t>
            </a:r>
            <a:r>
              <a:rPr lang="it-IT" dirty="0" err="1">
                <a:latin typeface="Calibri" panose="020F0502020204030204" pitchFamily="34" charset="0"/>
                <a:cs typeface="Calibri" panose="020F0502020204030204" pitchFamily="34" charset="0"/>
              </a:rPr>
              <a:t>September</a:t>
            </a:r>
            <a:r>
              <a:rPr lang="it-IT" dirty="0">
                <a:latin typeface="Calibri" panose="020F0502020204030204" pitchFamily="34" charset="0"/>
                <a:cs typeface="Calibri" panose="020F0502020204030204" pitchFamily="34" charset="0"/>
              </a:rPr>
              <a:t> 2015, </a:t>
            </a:r>
            <a:r>
              <a:rPr lang="it-IT" dirty="0" err="1">
                <a:latin typeface="Calibri" panose="020F0502020204030204" pitchFamily="34" charset="0"/>
                <a:cs typeface="Calibri" panose="020F0502020204030204" pitchFamily="34" charset="0"/>
              </a:rPr>
              <a:t>also</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through</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cooperation</a:t>
            </a:r>
            <a:r>
              <a:rPr lang="it-IT" dirty="0">
                <a:latin typeface="Calibri" panose="020F0502020204030204" pitchFamily="34" charset="0"/>
                <a:cs typeface="Calibri" panose="020F0502020204030204" pitchFamily="34" charset="0"/>
              </a:rPr>
              <a:t> with private </a:t>
            </a:r>
            <a:r>
              <a:rPr lang="it-IT" dirty="0" err="1">
                <a:latin typeface="Calibri" panose="020F0502020204030204" pitchFamily="34" charset="0"/>
                <a:cs typeface="Calibri" panose="020F0502020204030204" pitchFamily="34" charset="0"/>
              </a:rPr>
              <a:t>sector</a:t>
            </a:r>
            <a:r>
              <a:rPr lang="it-IT" dirty="0">
                <a:latin typeface="Calibri" panose="020F0502020204030204" pitchFamily="34" charset="0"/>
                <a:cs typeface="Calibri" panose="020F0502020204030204" pitchFamily="34" charset="0"/>
              </a:rPr>
              <a:t>, public non-profit </a:t>
            </a:r>
            <a:r>
              <a:rPr lang="it-IT" dirty="0" err="1">
                <a:latin typeface="Calibri" panose="020F0502020204030204" pitchFamily="34" charset="0"/>
                <a:cs typeface="Calibri" panose="020F0502020204030204" pitchFamily="34" charset="0"/>
              </a:rPr>
              <a:t>institutions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at</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national</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international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level</a:t>
            </a:r>
            <a:r>
              <a:rPr lang="it-IT" dirty="0">
                <a:latin typeface="Calibri" panose="020F0502020204030204" pitchFamily="34" charset="0"/>
                <a:cs typeface="Calibri" panose="020F0502020204030204" pitchFamily="34" charset="0"/>
              </a:rPr>
              <a:t>. </a:t>
            </a:r>
          </a:p>
        </p:txBody>
      </p:sp>
      <p:sp>
        <p:nvSpPr>
          <p:cNvPr id="12" name="Text Box 22"/>
          <p:cNvSpPr txBox="1">
            <a:spLocks noChangeArrowheads="1"/>
          </p:cNvSpPr>
          <p:nvPr/>
        </p:nvSpPr>
        <p:spPr bwMode="auto">
          <a:xfrm>
            <a:off x="2872472" y="4892296"/>
            <a:ext cx="5300185" cy="263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50"/>
                </a:solidFill>
                <a:miter lim="800000"/>
                <a:headEnd/>
                <a:tailEnd/>
              </a14:hiddenLine>
            </a:ext>
            <a:ext uri="{AF507438-7753-43E0-B8FC-AC1667EBCBE1}">
              <a14:hiddenEffects xmlns:a14="http://schemas.microsoft.com/office/drawing/2010/main">
                <a:effectLst>
                  <a:outerShdw dist="35921" dir="2700000" algn="ctr" rotWithShape="0">
                    <a:srgbClr val="CCE6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altLang="it-IT"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&amp; </a:t>
            </a:r>
            <a:r>
              <a:rPr kumimoji="0" lang="it-IT" altLang="it-IT" sz="2000" b="1"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OUR</a:t>
            </a:r>
            <a:r>
              <a:rPr lang="it-IT" altLang="it-IT"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KEY </a:t>
            </a:r>
            <a:r>
              <a:rPr lang="it-IT" altLang="it-IT" sz="2000" b="1" dirty="0">
                <a:solidFill>
                  <a:schemeClr val="bg1"/>
                </a:solidFill>
                <a:latin typeface="Tahoma" panose="020B0604030504040204" pitchFamily="34" charset="0"/>
                <a:ea typeface="Tahoma" panose="020B0604030504040204" pitchFamily="34" charset="0"/>
                <a:cs typeface="Tahoma" panose="020B0604030504040204" pitchFamily="34" charset="0"/>
              </a:rPr>
              <a:t>WORDS</a:t>
            </a:r>
            <a:endParaRPr kumimoji="0" lang="it-IT" altLang="it-IT"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81" y="1360935"/>
            <a:ext cx="283749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67544" y="5517232"/>
            <a:ext cx="3672408" cy="307777"/>
          </a:xfrm>
          <a:prstGeom prst="rect">
            <a:avLst/>
          </a:prstGeom>
          <a:no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lgn="ctr">
              <a:defRPr sz="1400" b="1">
                <a:solidFill>
                  <a:srgbClr val="007D34"/>
                </a:solidFill>
                <a:latin typeface="Calibri" panose="020F050202020403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dirty="0"/>
              <a:t>INTERNATIONALISATION</a:t>
            </a:r>
          </a:p>
        </p:txBody>
      </p:sp>
      <p:sp>
        <p:nvSpPr>
          <p:cNvPr id="17" name="CasellaDiTesto 16"/>
          <p:cNvSpPr txBox="1"/>
          <p:nvPr/>
        </p:nvSpPr>
        <p:spPr>
          <a:xfrm>
            <a:off x="4716016" y="5517232"/>
            <a:ext cx="3672408" cy="307777"/>
          </a:xfrm>
          <a:prstGeom prst="rect">
            <a:avLst/>
          </a:prstGeom>
          <a:no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lgn="ctr">
              <a:defRPr sz="1400" b="1">
                <a:solidFill>
                  <a:srgbClr val="007D34"/>
                </a:solidFill>
                <a:latin typeface="Calibri" panose="020F050202020403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dirty="0"/>
              <a:t>INNOVATION</a:t>
            </a:r>
          </a:p>
        </p:txBody>
      </p:sp>
      <p:sp>
        <p:nvSpPr>
          <p:cNvPr id="18" name="CasellaDiTesto 17"/>
          <p:cNvSpPr txBox="1"/>
          <p:nvPr/>
        </p:nvSpPr>
        <p:spPr>
          <a:xfrm>
            <a:off x="467544" y="6038964"/>
            <a:ext cx="3672408" cy="307777"/>
          </a:xfrm>
          <a:prstGeom prst="rect">
            <a:avLst/>
          </a:prstGeom>
          <a:no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lgn="ctr">
              <a:defRPr sz="1400" b="1">
                <a:solidFill>
                  <a:srgbClr val="007D34"/>
                </a:solidFill>
                <a:latin typeface="Calibri" panose="020F050202020403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dirty="0"/>
              <a:t>INTERDISCIPLINARITY</a:t>
            </a:r>
          </a:p>
        </p:txBody>
      </p:sp>
      <p:sp>
        <p:nvSpPr>
          <p:cNvPr id="19" name="CasellaDiTesto 18"/>
          <p:cNvSpPr txBox="1"/>
          <p:nvPr/>
        </p:nvSpPr>
        <p:spPr>
          <a:xfrm>
            <a:off x="4688868" y="6038964"/>
            <a:ext cx="3672408" cy="307777"/>
          </a:xfrm>
          <a:prstGeom prst="rect">
            <a:avLst/>
          </a:prstGeom>
          <a:no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lgn="ctr">
              <a:defRPr sz="1400" b="1">
                <a:solidFill>
                  <a:srgbClr val="007D34"/>
                </a:solidFill>
                <a:latin typeface="Calibri" panose="020F050202020403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dirty="0"/>
              <a:t>TRANSDISCIPLINARITY</a:t>
            </a:r>
          </a:p>
        </p:txBody>
      </p:sp>
      <p:pic>
        <p:nvPicPr>
          <p:cNvPr id="1030" name="Picture 6" descr="C:\Users\mrssmt00\AppData\Local\Microsoft\Windows\Temporary Internet Files\Content.IE5\N45B7QCD\pushpin-14791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3528" y="5187375"/>
            <a:ext cx="904506" cy="8508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mrssmt00\AppData\Local\Microsoft\Windows\Temporary Internet Files\Content.IE5\N45B7QCD\pushpin-14791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9130" y="5798229"/>
            <a:ext cx="904506" cy="8508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mrssmt00\AppData\Local\Microsoft\Windows\Temporary Internet Files\Content.IE5\N45B7QCD\pushpin-14791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06396" y="5728088"/>
            <a:ext cx="904506" cy="8508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mrssmt00\AppData\Local\Microsoft\Windows\Temporary Internet Files\Content.IE5\N45B7QCD\pushpin-14791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16016" y="5231027"/>
            <a:ext cx="904506" cy="850801"/>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p:nvSpPr>
        <p:spPr>
          <a:xfrm>
            <a:off x="5364088" y="971436"/>
            <a:ext cx="3600400" cy="307777"/>
          </a:xfrm>
          <a:prstGeom prst="rect">
            <a:avLst/>
          </a:prstGeom>
          <a:no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it-IT"/>
            </a:defPPr>
            <a:lvl1pPr algn="ctr">
              <a:defRPr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400" dirty="0">
                <a:solidFill>
                  <a:srgbClr val="007D34"/>
                </a:solidFill>
                <a:latin typeface="Calibri" panose="020F0502020204030204" pitchFamily="34" charset="0"/>
              </a:rPr>
              <a:t>SUSTAINABLE DEVELOPMENT</a:t>
            </a:r>
          </a:p>
        </p:txBody>
      </p:sp>
      <p:sp>
        <p:nvSpPr>
          <p:cNvPr id="5" name="Ovale 4"/>
          <p:cNvSpPr/>
          <p:nvPr/>
        </p:nvSpPr>
        <p:spPr>
          <a:xfrm>
            <a:off x="467543" y="1176268"/>
            <a:ext cx="3528393" cy="3332535"/>
          </a:xfrm>
          <a:prstGeom prst="ellipse">
            <a:avLst/>
          </a:prstGeom>
          <a:solidFill>
            <a:schemeClr val="bg1">
              <a:alpha val="18000"/>
            </a:schemeClr>
          </a:solidFill>
          <a:ln w="44450">
            <a:solidFill>
              <a:srgbClr val="33CC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Segnaposto contenuto 2"/>
          <p:cNvSpPr txBox="1">
            <a:spLocks/>
          </p:cNvSpPr>
          <p:nvPr/>
        </p:nvSpPr>
        <p:spPr>
          <a:xfrm>
            <a:off x="3654680" y="2674160"/>
            <a:ext cx="1490755" cy="369332"/>
          </a:xfrm>
          <a:prstGeom prst="rect">
            <a:avLst/>
          </a:prstGeom>
          <a:solidFill>
            <a:srgbClr val="FF0000"/>
          </a:solid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it-IT"/>
            </a:defPPr>
            <a:lvl1pPr algn="ctr">
              <a:defRPr sz="36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800" dirty="0"/>
              <a:t>RESEARCH</a:t>
            </a:r>
          </a:p>
        </p:txBody>
      </p:sp>
      <p:sp>
        <p:nvSpPr>
          <p:cNvPr id="24" name="Segnaposto contenuto 2"/>
          <p:cNvSpPr txBox="1">
            <a:spLocks/>
          </p:cNvSpPr>
          <p:nvPr/>
        </p:nvSpPr>
        <p:spPr>
          <a:xfrm>
            <a:off x="611560" y="4370189"/>
            <a:ext cx="1983053" cy="369332"/>
          </a:xfrm>
          <a:prstGeom prst="rect">
            <a:avLst/>
          </a:prstGeom>
          <a:solidFill>
            <a:srgbClr val="FF0000"/>
          </a:solid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it-IT"/>
            </a:defPPr>
            <a:lvl1pPr algn="ctr">
              <a:defRPr sz="36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800" dirty="0"/>
              <a:t>THIRD MISSION</a:t>
            </a:r>
          </a:p>
        </p:txBody>
      </p:sp>
      <p:sp>
        <p:nvSpPr>
          <p:cNvPr id="20" name="Segnaposto contenuto 2"/>
          <p:cNvSpPr txBox="1">
            <a:spLocks/>
          </p:cNvSpPr>
          <p:nvPr/>
        </p:nvSpPr>
        <p:spPr>
          <a:xfrm>
            <a:off x="467543" y="1017591"/>
            <a:ext cx="1622619" cy="369332"/>
          </a:xfrm>
          <a:prstGeom prst="rect">
            <a:avLst/>
          </a:prstGeom>
          <a:solidFill>
            <a:srgbClr val="FF0000"/>
          </a:solid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it-IT"/>
            </a:defPPr>
            <a:lvl1pPr algn="ctr">
              <a:defRPr sz="36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800" dirty="0"/>
              <a:t>DIDACTICS</a:t>
            </a:r>
          </a:p>
        </p:txBody>
      </p:sp>
      <p:sp>
        <p:nvSpPr>
          <p:cNvPr id="28" name="Segnaposto numero diapositiva 3"/>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1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813FCA-B017-4765-9CDB-2157CF44D84A}" type="slidenum">
              <a:rPr lang="it-IT" b="1" smtClean="0">
                <a:solidFill>
                  <a:srgbClr val="008000"/>
                </a:solidFill>
              </a:rPr>
              <a:pPr/>
              <a:t>3</a:t>
            </a:fld>
            <a:endParaRPr lang="it-IT" b="1" dirty="0">
              <a:solidFill>
                <a:srgbClr val="008000"/>
              </a:solidFill>
            </a:endParaRPr>
          </a:p>
        </p:txBody>
      </p:sp>
      <p:sp>
        <p:nvSpPr>
          <p:cNvPr id="30"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31" name="TextBox 36"/>
          <p:cNvSpPr txBox="1">
            <a:spLocks noChangeArrowheads="1"/>
          </p:cNvSpPr>
          <p:nvPr/>
        </p:nvSpPr>
        <p:spPr bwMode="auto">
          <a:xfrm>
            <a:off x="457200" y="261883"/>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Our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Goals</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6"/>
          <p:cNvSpPr txBox="1">
            <a:spLocks noChangeArrowheads="1"/>
          </p:cNvSpPr>
          <p:nvPr/>
        </p:nvSpPr>
        <p:spPr bwMode="auto">
          <a:xfrm>
            <a:off x="4245369" y="4363861"/>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rPr>
              <a:t>a</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nd </a:t>
            </a:r>
            <a:r>
              <a:rPr lang="it-IT" altLang="it-IT" sz="2900" dirty="0" err="1">
                <a:solidFill>
                  <a:srgbClr val="494949"/>
                </a:solidFill>
                <a:latin typeface="Tahoma" panose="020B0604030504040204" pitchFamily="34" charset="0"/>
                <a:ea typeface="Tahoma" panose="020B0604030504040204" pitchFamily="34" charset="0"/>
                <a:cs typeface="Tahoma" panose="020B0604030504040204" pitchFamily="34" charset="0"/>
              </a:rPr>
              <a:t>o</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ur</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key</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words</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3"/>
          <p:cNvSpPr/>
          <p:nvPr/>
        </p:nvSpPr>
        <p:spPr>
          <a:xfrm>
            <a:off x="4105665" y="4852921"/>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Tree>
    <p:extLst>
      <p:ext uri="{BB962C8B-B14F-4D97-AF65-F5344CB8AC3E}">
        <p14:creationId xmlns:p14="http://schemas.microsoft.com/office/powerpoint/2010/main" val="386794372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07226"/>
            <a:ext cx="6264696" cy="45846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354481" y="5364505"/>
            <a:ext cx="6529887" cy="1077218"/>
          </a:xfrm>
          <a:prstGeom prst="rect">
            <a:avLst/>
          </a:prstGeom>
          <a:noFill/>
        </p:spPr>
        <p:txBody>
          <a:bodyPr wrap="square" rtlCol="0">
            <a:spAutoFit/>
          </a:bodyPr>
          <a:lstStyle/>
          <a:p>
            <a:pPr algn="ctr"/>
            <a:r>
              <a:rPr lang="it-IT" sz="3200" b="1" dirty="0">
                <a:solidFill>
                  <a:srgbClr val="008000"/>
                </a:solidFill>
              </a:rPr>
              <a:t>r</a:t>
            </a:r>
            <a:r>
              <a:rPr lang="it-IT" sz="3200" b="1" dirty="0" smtClean="0">
                <a:solidFill>
                  <a:srgbClr val="008000"/>
                </a:solidFill>
              </a:rPr>
              <a:t>elazioni.internazionali@uniroma2.it</a:t>
            </a:r>
          </a:p>
          <a:p>
            <a:pPr algn="ctr"/>
            <a:r>
              <a:rPr lang="it-IT" sz="3200" b="1" dirty="0" smtClean="0">
                <a:solidFill>
                  <a:srgbClr val="008000"/>
                </a:solidFill>
              </a:rPr>
              <a:t>web.uniroma2.it </a:t>
            </a:r>
            <a:endParaRPr lang="it-IT" sz="3200" b="1" dirty="0">
              <a:solidFill>
                <a:srgbClr val="008000"/>
              </a:solidFill>
            </a:endParaRPr>
          </a:p>
        </p:txBody>
      </p:sp>
      <p:sp>
        <p:nvSpPr>
          <p:cNvPr id="6" name="CasellaDiTesto 5"/>
          <p:cNvSpPr txBox="1"/>
          <p:nvPr/>
        </p:nvSpPr>
        <p:spPr>
          <a:xfrm>
            <a:off x="1391266" y="980728"/>
            <a:ext cx="6361468" cy="1046440"/>
          </a:xfrm>
          <a:prstGeom prst="rect">
            <a:avLst/>
          </a:prstGeom>
          <a:solidFill>
            <a:schemeClr val="bg1"/>
          </a:solidFill>
          <a:ln w="76200"/>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it-IT"/>
            </a:defPPr>
            <a:lvl1pPr algn="ctr">
              <a:defRPr sz="36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600" dirty="0"/>
          </a:p>
          <a:p>
            <a:r>
              <a:rPr lang="en-US" sz="3200" dirty="0" smtClean="0">
                <a:solidFill>
                  <a:srgbClr val="007D34"/>
                </a:solidFill>
              </a:rPr>
              <a:t>Thanks for your attention!</a:t>
            </a:r>
            <a:endParaRPr lang="en-US" sz="3200" dirty="0">
              <a:solidFill>
                <a:srgbClr val="007D34"/>
              </a:solidFill>
            </a:endParaRPr>
          </a:p>
          <a:p>
            <a:endParaRPr lang="en-US" sz="1400" dirty="0"/>
          </a:p>
        </p:txBody>
      </p:sp>
    </p:spTree>
    <p:extLst>
      <p:ext uri="{BB962C8B-B14F-4D97-AF65-F5344CB8AC3E}">
        <p14:creationId xmlns:p14="http://schemas.microsoft.com/office/powerpoint/2010/main" val="223476756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vert="horz" lIns="91440" tIns="45720" rIns="91440" bIns="45720" rtlCol="0" anchor="ctr"/>
          <a:lstStyle/>
          <a:p>
            <a:fld id="{21813FCA-B017-4765-9CDB-2157CF44D84A}" type="slidenum">
              <a:rPr lang="it-IT" sz="1800" b="1">
                <a:solidFill>
                  <a:srgbClr val="007600"/>
                </a:solidFill>
              </a:rPr>
              <a:pPr/>
              <a:t>4</a:t>
            </a:fld>
            <a:endParaRPr lang="it-IT" sz="1800" b="1" dirty="0">
              <a:solidFill>
                <a:srgbClr val="007600"/>
              </a:solidFill>
            </a:endParaRPr>
          </a:p>
        </p:txBody>
      </p:sp>
      <p:sp>
        <p:nvSpPr>
          <p:cNvPr id="3" name="CasellaDiTesto 2"/>
          <p:cNvSpPr txBox="1"/>
          <p:nvPr/>
        </p:nvSpPr>
        <p:spPr>
          <a:xfrm>
            <a:off x="395536" y="2420888"/>
            <a:ext cx="8461548" cy="3785652"/>
          </a:xfrm>
          <a:prstGeom prst="rect">
            <a:avLst/>
          </a:prstGeom>
          <a:solidFill>
            <a:srgbClr val="FF3300"/>
          </a:solidFill>
        </p:spPr>
        <p:txBody>
          <a:bodyPr wrap="square" rtlCol="0">
            <a:spAutoFit/>
          </a:bodyPr>
          <a:lstStyle/>
          <a:p>
            <a:pPr marL="342900" indent="-342900">
              <a:buFont typeface="Wingdings" panose="05000000000000000000" pitchFamily="2" charset="2"/>
              <a:buChar char="q"/>
            </a:pPr>
            <a:r>
              <a:rPr lang="it-IT" sz="2000" b="1" dirty="0">
                <a:solidFill>
                  <a:schemeClr val="bg1"/>
                </a:solidFill>
              </a:rPr>
              <a:t>The time </a:t>
            </a:r>
            <a:r>
              <a:rPr lang="it-IT" sz="2000" b="1" dirty="0" err="1">
                <a:solidFill>
                  <a:schemeClr val="bg1"/>
                </a:solidFill>
              </a:rPr>
              <a:t>has</a:t>
            </a:r>
            <a:r>
              <a:rPr lang="it-IT" sz="2000" b="1" dirty="0">
                <a:solidFill>
                  <a:schemeClr val="bg1"/>
                </a:solidFill>
              </a:rPr>
              <a:t> come to </a:t>
            </a:r>
            <a:r>
              <a:rPr lang="it-IT" sz="2000" b="1" dirty="0" err="1">
                <a:solidFill>
                  <a:schemeClr val="bg1"/>
                </a:solidFill>
              </a:rPr>
              <a:t>evaluate</a:t>
            </a:r>
            <a:r>
              <a:rPr lang="it-IT" sz="2000" b="1" dirty="0">
                <a:solidFill>
                  <a:schemeClr val="bg1"/>
                </a:solidFill>
              </a:rPr>
              <a:t> and to </a:t>
            </a:r>
            <a:r>
              <a:rPr lang="it-IT" sz="2000" b="1" dirty="0" err="1">
                <a:solidFill>
                  <a:schemeClr val="bg1"/>
                </a:solidFill>
              </a:rPr>
              <a:t>measure</a:t>
            </a:r>
            <a:r>
              <a:rPr lang="it-IT" sz="2000" b="1" dirty="0">
                <a:solidFill>
                  <a:schemeClr val="bg1"/>
                </a:solidFill>
              </a:rPr>
              <a:t> more </a:t>
            </a:r>
            <a:r>
              <a:rPr lang="it-IT" sz="2000" b="1" dirty="0" err="1">
                <a:solidFill>
                  <a:schemeClr val="bg1"/>
                </a:solidFill>
              </a:rPr>
              <a:t>precisely</a:t>
            </a:r>
            <a:r>
              <a:rPr lang="it-IT" sz="2000" b="1" dirty="0">
                <a:solidFill>
                  <a:schemeClr val="bg1"/>
                </a:solidFill>
              </a:rPr>
              <a:t> the </a:t>
            </a:r>
            <a:r>
              <a:rPr lang="it-IT" sz="2000" b="1" dirty="0" err="1">
                <a:solidFill>
                  <a:schemeClr val="bg1"/>
                </a:solidFill>
              </a:rPr>
              <a:t>contribution</a:t>
            </a:r>
            <a:r>
              <a:rPr lang="it-IT" sz="2000" b="1" dirty="0">
                <a:solidFill>
                  <a:schemeClr val="bg1"/>
                </a:solidFill>
              </a:rPr>
              <a:t> </a:t>
            </a:r>
            <a:r>
              <a:rPr lang="it-IT" sz="2000" b="1" dirty="0" err="1">
                <a:solidFill>
                  <a:schemeClr val="bg1"/>
                </a:solidFill>
              </a:rPr>
              <a:t>that</a:t>
            </a:r>
            <a:r>
              <a:rPr lang="it-IT" sz="2000" b="1" dirty="0">
                <a:solidFill>
                  <a:schemeClr val="bg1"/>
                </a:solidFill>
              </a:rPr>
              <a:t> the </a:t>
            </a:r>
            <a:r>
              <a:rPr lang="it-IT" sz="2000" b="1" dirty="0" err="1">
                <a:solidFill>
                  <a:schemeClr val="bg1"/>
                </a:solidFill>
              </a:rPr>
              <a:t>University</a:t>
            </a:r>
            <a:r>
              <a:rPr lang="it-IT" sz="2000" b="1" dirty="0">
                <a:solidFill>
                  <a:schemeClr val="bg1"/>
                </a:solidFill>
              </a:rPr>
              <a:t> can </a:t>
            </a:r>
            <a:r>
              <a:rPr lang="it-IT" sz="2000" b="1" dirty="0" err="1">
                <a:solidFill>
                  <a:schemeClr val="bg1"/>
                </a:solidFill>
              </a:rPr>
              <a:t>offer</a:t>
            </a:r>
            <a:r>
              <a:rPr lang="it-IT" sz="2000" b="1" dirty="0">
                <a:solidFill>
                  <a:schemeClr val="bg1"/>
                </a:solidFill>
              </a:rPr>
              <a:t> to </a:t>
            </a:r>
            <a:r>
              <a:rPr lang="en-US" sz="2000" b="1" dirty="0">
                <a:solidFill>
                  <a:schemeClr val="bg1"/>
                </a:solidFill>
              </a:rPr>
              <a:t>achieve a better world and more </a:t>
            </a:r>
            <a:r>
              <a:rPr lang="en-US" sz="2800" b="1" dirty="0">
                <a:solidFill>
                  <a:schemeClr val="bg1"/>
                </a:solidFill>
              </a:rPr>
              <a:t>sustainable future</a:t>
            </a:r>
            <a:r>
              <a:rPr lang="it-IT" sz="2000" b="1" dirty="0">
                <a:solidFill>
                  <a:schemeClr val="bg1"/>
                </a:solidFill>
              </a:rPr>
              <a:t>.</a:t>
            </a:r>
          </a:p>
          <a:p>
            <a:pPr marL="342900" indent="-342900">
              <a:buFont typeface="Wingdings" panose="05000000000000000000" pitchFamily="2" charset="2"/>
              <a:buChar char="q"/>
            </a:pPr>
            <a:endParaRPr lang="it-IT" sz="2000" b="1" dirty="0">
              <a:solidFill>
                <a:schemeClr val="bg1"/>
              </a:solidFill>
            </a:endParaRPr>
          </a:p>
          <a:p>
            <a:pPr marL="342900" indent="-342900">
              <a:buFont typeface="Wingdings" panose="05000000000000000000" pitchFamily="2" charset="2"/>
              <a:buChar char="q"/>
            </a:pPr>
            <a:endParaRPr lang="it-IT" sz="2000" b="1" dirty="0">
              <a:solidFill>
                <a:schemeClr val="bg1"/>
              </a:solidFill>
            </a:endParaRPr>
          </a:p>
          <a:p>
            <a:pPr marL="342900" indent="-342900">
              <a:buFont typeface="Wingdings" panose="05000000000000000000" pitchFamily="2" charset="2"/>
              <a:buChar char="q"/>
            </a:pPr>
            <a:r>
              <a:rPr lang="it-IT" sz="2000" b="1" dirty="0" err="1">
                <a:solidFill>
                  <a:schemeClr val="bg1"/>
                </a:solidFill>
              </a:rPr>
              <a:t>We</a:t>
            </a:r>
            <a:r>
              <a:rPr lang="it-IT" sz="2000" b="1" dirty="0">
                <a:solidFill>
                  <a:schemeClr val="bg1"/>
                </a:solidFill>
              </a:rPr>
              <a:t> must set </a:t>
            </a:r>
            <a:r>
              <a:rPr lang="it-IT" sz="2000" b="1" dirty="0" err="1">
                <a:solidFill>
                  <a:schemeClr val="bg1"/>
                </a:solidFill>
              </a:rPr>
              <a:t>ourselves</a:t>
            </a:r>
            <a:r>
              <a:rPr lang="it-IT" sz="2000" b="1" dirty="0">
                <a:solidFill>
                  <a:schemeClr val="bg1"/>
                </a:solidFill>
              </a:rPr>
              <a:t> the goal of </a:t>
            </a:r>
            <a:r>
              <a:rPr lang="it-IT" sz="2000" b="1" dirty="0" err="1">
                <a:solidFill>
                  <a:schemeClr val="bg1"/>
                </a:solidFill>
              </a:rPr>
              <a:t>maximizing</a:t>
            </a:r>
            <a:r>
              <a:rPr lang="it-IT" sz="2000" b="1" dirty="0">
                <a:solidFill>
                  <a:schemeClr val="bg1"/>
                </a:solidFill>
              </a:rPr>
              <a:t> </a:t>
            </a:r>
          </a:p>
          <a:p>
            <a:pPr marL="360363"/>
            <a:r>
              <a:rPr lang="it-IT" sz="2000" b="1" dirty="0" err="1">
                <a:solidFill>
                  <a:schemeClr val="bg1"/>
                </a:solidFill>
              </a:rPr>
              <a:t>our</a:t>
            </a:r>
            <a:r>
              <a:rPr lang="it-IT" sz="2000" b="1" dirty="0">
                <a:solidFill>
                  <a:schemeClr val="bg1"/>
                </a:solidFill>
              </a:rPr>
              <a:t> </a:t>
            </a:r>
            <a:r>
              <a:rPr lang="it-IT" sz="2800" b="1" dirty="0" err="1">
                <a:solidFill>
                  <a:schemeClr val="bg1"/>
                </a:solidFill>
              </a:rPr>
              <a:t>generativity</a:t>
            </a:r>
            <a:endParaRPr lang="it-IT" sz="2000" b="1" dirty="0">
              <a:solidFill>
                <a:schemeClr val="bg1"/>
              </a:solidFill>
            </a:endParaRPr>
          </a:p>
          <a:p>
            <a:pPr marL="342900" indent="-342900">
              <a:buFont typeface="Wingdings" panose="05000000000000000000" pitchFamily="2" charset="2"/>
              <a:buChar char="q"/>
            </a:pPr>
            <a:endParaRPr lang="it-IT" sz="2000" b="1" dirty="0">
              <a:solidFill>
                <a:schemeClr val="bg1"/>
              </a:solidFill>
            </a:endParaRPr>
          </a:p>
          <a:p>
            <a:endParaRPr lang="it-IT" sz="2000" dirty="0">
              <a:solidFill>
                <a:schemeClr val="bg1"/>
              </a:solidFill>
            </a:endParaRPr>
          </a:p>
          <a:p>
            <a:pPr marL="342900" indent="-342900">
              <a:buFont typeface="Wingdings" panose="05000000000000000000" pitchFamily="2" charset="2"/>
              <a:buChar char="q"/>
            </a:pPr>
            <a:endParaRPr lang="it-IT" sz="1600" dirty="0">
              <a:solidFill>
                <a:schemeClr val="bg1"/>
              </a:solidFill>
            </a:endParaRPr>
          </a:p>
          <a:p>
            <a:pPr marL="342900" indent="-342900">
              <a:buFont typeface="Wingdings" panose="05000000000000000000" pitchFamily="2" charset="2"/>
              <a:buChar char="q"/>
            </a:pPr>
            <a:r>
              <a:rPr lang="it-IT" sz="2000" b="1" dirty="0">
                <a:solidFill>
                  <a:schemeClr val="bg1"/>
                </a:solidFill>
              </a:rPr>
              <a:t>Last </a:t>
            </a:r>
            <a:r>
              <a:rPr lang="it-IT" sz="2000" b="1" dirty="0" err="1">
                <a:solidFill>
                  <a:schemeClr val="bg1"/>
                </a:solidFill>
              </a:rPr>
              <a:t>but</a:t>
            </a:r>
            <a:r>
              <a:rPr lang="it-IT" sz="2000" b="1" dirty="0">
                <a:solidFill>
                  <a:schemeClr val="bg1"/>
                </a:solidFill>
              </a:rPr>
              <a:t> </a:t>
            </a:r>
            <a:r>
              <a:rPr lang="it-IT" sz="2000" b="1" dirty="0" err="1">
                <a:solidFill>
                  <a:schemeClr val="bg1"/>
                </a:solidFill>
              </a:rPr>
              <a:t>not</a:t>
            </a:r>
            <a:r>
              <a:rPr lang="it-IT" sz="2000" b="1" dirty="0">
                <a:solidFill>
                  <a:schemeClr val="bg1"/>
                </a:solidFill>
              </a:rPr>
              <a:t> </a:t>
            </a:r>
            <a:r>
              <a:rPr lang="it-IT" sz="2000" b="1" dirty="0" err="1">
                <a:solidFill>
                  <a:schemeClr val="bg1"/>
                </a:solidFill>
              </a:rPr>
              <a:t>least</a:t>
            </a:r>
            <a:r>
              <a:rPr lang="it-IT" sz="2000" dirty="0">
                <a:solidFill>
                  <a:schemeClr val="bg1"/>
                </a:solidFill>
              </a:rPr>
              <a:t>: </a:t>
            </a:r>
            <a:r>
              <a:rPr lang="it-IT" sz="2000" b="1" dirty="0" err="1">
                <a:solidFill>
                  <a:schemeClr val="bg1"/>
                </a:solidFill>
              </a:rPr>
              <a:t>creating</a:t>
            </a:r>
            <a:r>
              <a:rPr lang="it-IT" sz="2000" b="1" dirty="0">
                <a:solidFill>
                  <a:schemeClr val="bg1"/>
                </a:solidFill>
              </a:rPr>
              <a:t> </a:t>
            </a:r>
            <a:r>
              <a:rPr lang="it-IT" sz="2800" b="1" dirty="0">
                <a:solidFill>
                  <a:schemeClr val="bg1"/>
                </a:solidFill>
              </a:rPr>
              <a:t>social </a:t>
            </a:r>
            <a:r>
              <a:rPr lang="it-IT" sz="2800" b="1" dirty="0" err="1">
                <a:solidFill>
                  <a:schemeClr val="bg1"/>
                </a:solidFill>
              </a:rPr>
              <a:t>innovation</a:t>
            </a:r>
            <a:r>
              <a:rPr lang="it-IT" sz="2000" b="1" dirty="0">
                <a:solidFill>
                  <a:schemeClr val="bg1"/>
                </a:solidFill>
              </a:rPr>
              <a:t>.</a:t>
            </a:r>
            <a:endParaRPr lang="it-IT" sz="2000" dirty="0">
              <a:solidFill>
                <a:schemeClr val="bg1"/>
              </a:solidFill>
            </a:endParaRPr>
          </a:p>
        </p:txBody>
      </p:sp>
      <p:sp>
        <p:nvSpPr>
          <p:cNvPr id="4" name="Rettangolo 3"/>
          <p:cNvSpPr/>
          <p:nvPr/>
        </p:nvSpPr>
        <p:spPr>
          <a:xfrm>
            <a:off x="1907704" y="1549702"/>
            <a:ext cx="5285083" cy="461665"/>
          </a:xfrm>
          <a:prstGeom prst="rect">
            <a:avLst/>
          </a:prstGeom>
          <a:solidFill>
            <a:srgbClr val="00B0F0"/>
          </a:solidFill>
        </p:spPr>
        <p:txBody>
          <a:bodyPr wrap="square" rtlCol="0">
            <a:spAutoFit/>
          </a:bodyPr>
          <a:lstStyle/>
          <a:p>
            <a:r>
              <a:rPr lang="en-US" sz="2400" b="1" dirty="0">
                <a:solidFill>
                  <a:schemeClr val="bg1"/>
                </a:solidFill>
              </a:rPr>
              <a:t>The way we innovate is changing.</a:t>
            </a:r>
            <a:endParaRPr lang="it-IT" sz="2400" dirty="0">
              <a:solidFill>
                <a:schemeClr val="bg1"/>
              </a:solidFill>
            </a:endParaRPr>
          </a:p>
        </p:txBody>
      </p:sp>
      <p:sp>
        <p:nvSpPr>
          <p:cNvPr id="9" name="Rettangolo 8"/>
          <p:cNvSpPr/>
          <p:nvPr/>
        </p:nvSpPr>
        <p:spPr>
          <a:xfrm rot="20942765">
            <a:off x="6219962" y="952437"/>
            <a:ext cx="2617101" cy="584775"/>
          </a:xfrm>
          <a:prstGeom prst="rect">
            <a:avLst/>
          </a:prstGeom>
          <a:solidFill>
            <a:srgbClr val="0000FF"/>
          </a:solidFill>
        </p:spPr>
        <p:txBody>
          <a:bodyPr wrap="square">
            <a:spAutoFit/>
          </a:bodyPr>
          <a:lstStyle/>
          <a:p>
            <a:pPr algn="ctr"/>
            <a:r>
              <a:rPr lang="en-US" sz="3200" b="1" dirty="0">
                <a:solidFill>
                  <a:schemeClr val="bg1"/>
                </a:solidFill>
              </a:rPr>
              <a:t>A new model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501008"/>
            <a:ext cx="2628900" cy="226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3"/>
          <p:cNvSpPr/>
          <p:nvPr/>
        </p:nvSpPr>
        <p:spPr>
          <a:xfrm>
            <a:off x="140646" y="911863"/>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15" name="Immagine 14"/>
          <p:cNvPicPr>
            <a:picLocks noChangeAspect="1"/>
          </p:cNvPicPr>
          <p:nvPr/>
        </p:nvPicPr>
        <p:blipFill>
          <a:blip r:embed="rId4"/>
          <a:stretch>
            <a:fillRect/>
          </a:stretch>
        </p:blipFill>
        <p:spPr>
          <a:xfrm>
            <a:off x="6713993" y="23687"/>
            <a:ext cx="2323982" cy="680719"/>
          </a:xfrm>
          <a:prstGeom prst="rect">
            <a:avLst/>
          </a:prstGeom>
        </p:spPr>
      </p:pic>
      <p:sp>
        <p:nvSpPr>
          <p:cNvPr id="16"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A new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approach</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82630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Our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actions</a:t>
            </a:r>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 </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11" name="Segnaposto contenuto 8"/>
          <p:cNvSpPr txBox="1">
            <a:spLocks/>
          </p:cNvSpPr>
          <p:nvPr/>
        </p:nvSpPr>
        <p:spPr>
          <a:xfrm>
            <a:off x="457200" y="1658081"/>
            <a:ext cx="8229600" cy="2099674"/>
          </a:xfrm>
          <a:prstGeom prst="rect">
            <a:avLst/>
          </a:prstGeom>
        </p:spPr>
        <p:txBody>
          <a:bodyPr>
            <a:normAutofit/>
          </a:bodyPr>
          <a:lstStyle>
            <a:lvl1pPr marL="342893" indent="-342893" algn="l" defTabSz="9143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000" dirty="0">
              <a:latin typeface="Calibri" panose="020F0502020204030204" pitchFamily="34" charset="0"/>
              <a:ea typeface="ＭＳ Ｐゴシック" pitchFamily="34" charset="-128"/>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9"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graphicFrame>
        <p:nvGraphicFramePr>
          <p:cNvPr id="7" name="Diagramma 6"/>
          <p:cNvGraphicFramePr/>
          <p:nvPr>
            <p:extLst>
              <p:ext uri="{D42A27DB-BD31-4B8C-83A1-F6EECF244321}">
                <p14:modId xmlns:p14="http://schemas.microsoft.com/office/powerpoint/2010/main" val="3994314654"/>
              </p:ext>
            </p:extLst>
          </p:nvPr>
        </p:nvGraphicFramePr>
        <p:xfrm>
          <a:off x="1044442" y="1268760"/>
          <a:ext cx="77760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97261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Facts and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Figures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9"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pic>
        <p:nvPicPr>
          <p:cNvPr id="7" name="Picture 2" descr="Risultati immagini per ORIENTAMENTO TOR VERG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30" y="1412776"/>
            <a:ext cx="3285157" cy="1728192"/>
          </a:xfrm>
          <a:prstGeom prst="rect">
            <a:avLst/>
          </a:prstGeom>
          <a:noFill/>
          <a:ln w="28575">
            <a:solidFill>
              <a:srgbClr val="008000"/>
            </a:solidFill>
          </a:ln>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57" y="3103240"/>
            <a:ext cx="2980022" cy="1368152"/>
          </a:xfrm>
          <a:prstGeom prst="rect">
            <a:avLst/>
          </a:prstGeom>
          <a:noFill/>
          <a:ln w="28575">
            <a:solidFill>
              <a:srgbClr val="008000"/>
            </a:solidFill>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746" y="4356244"/>
            <a:ext cx="4079750" cy="2241108"/>
          </a:xfrm>
          <a:prstGeom prst="rect">
            <a:avLst/>
          </a:prstGeom>
          <a:noFill/>
          <a:ln w="381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sp>
        <p:nvSpPr>
          <p:cNvPr id="14" name="CasellaDiTesto 13"/>
          <p:cNvSpPr txBox="1"/>
          <p:nvPr/>
        </p:nvSpPr>
        <p:spPr>
          <a:xfrm>
            <a:off x="4556003" y="895036"/>
            <a:ext cx="4545590" cy="5917004"/>
          </a:xfrm>
          <a:prstGeom prst="rect">
            <a:avLst/>
          </a:prstGeom>
          <a:noFill/>
        </p:spPr>
        <p:txBody>
          <a:bodyPr wrap="square" rtlCol="0">
            <a:spAutoFit/>
          </a:bodyPr>
          <a:lstStyle/>
          <a:p>
            <a:pPr marL="285750" indent="-285750" defTabSz="914400" hangingPunct="1">
              <a:buClr>
                <a:srgbClr val="008000"/>
              </a:buClr>
              <a:buFont typeface="Wingdings" panose="05000000000000000000" pitchFamily="2" charset="2"/>
              <a:buChar char="q"/>
            </a:pPr>
            <a:r>
              <a:rPr lang="en-GB" altLang="it-IT" sz="1800" b="1" kern="1200" dirty="0">
                <a:solidFill>
                  <a:prstClr val="black"/>
                </a:solidFill>
                <a:ea typeface="ＭＳ Ｐゴシック"/>
                <a:cs typeface="Arial" panose="020B0604020202020204" pitchFamily="34" charset="0"/>
              </a:rPr>
              <a:t>600-hectares </a:t>
            </a:r>
            <a:r>
              <a:rPr lang="en-GB" altLang="it-IT" sz="1600" b="1" kern="1200" dirty="0">
                <a:solidFill>
                  <a:prstClr val="black"/>
                </a:solidFill>
                <a:latin typeface="Arial" panose="020B0604020202020204" pitchFamily="34" charset="0"/>
                <a:ea typeface="ＭＳ Ｐゴシック"/>
                <a:cs typeface="Arial" panose="020B0604020202020204" pitchFamily="34" charset="0"/>
              </a:rPr>
              <a:t>campus</a:t>
            </a:r>
            <a:endParaRPr lang="en-GB" altLang="it-IT" sz="1800" b="1" kern="1200" dirty="0">
              <a:solidFill>
                <a:prstClr val="black"/>
              </a:solidFill>
              <a:ea typeface="ＭＳ Ｐゴシック"/>
              <a:cs typeface="Arial" panose="020B0604020202020204" pitchFamily="34" charset="0"/>
            </a:endParaRPr>
          </a:p>
          <a:p>
            <a:pPr marL="285750" indent="-285750" defTabSz="914400" hangingPunct="1">
              <a:buClr>
                <a:srgbClr val="008000"/>
              </a:buClr>
              <a:buFont typeface="Wingdings" panose="05000000000000000000" pitchFamily="2" charset="2"/>
              <a:buChar char="q"/>
            </a:pPr>
            <a:endParaRPr lang="en-US" sz="1050" b="1"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33.000</a:t>
            </a:r>
            <a:r>
              <a:rPr lang="en-US" sz="1800" kern="1200" dirty="0">
                <a:solidFill>
                  <a:prstClr val="black"/>
                </a:solidFill>
                <a:cs typeface="Arial" panose="020B0604020202020204" pitchFamily="34" charset="0"/>
              </a:rPr>
              <a:t> students</a:t>
            </a:r>
          </a:p>
          <a:p>
            <a:pPr marL="285750" indent="-285750" defTabSz="914400" hangingPunct="1">
              <a:buClr>
                <a:srgbClr val="008000"/>
              </a:buClr>
              <a:buFont typeface="Wingdings" panose="05000000000000000000" pitchFamily="2" charset="2"/>
              <a:buChar char="q"/>
            </a:pPr>
            <a:endParaRPr lang="en-US"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3.000</a:t>
            </a:r>
            <a:r>
              <a:rPr lang="en-US" sz="1800" kern="1200" dirty="0">
                <a:solidFill>
                  <a:prstClr val="black"/>
                </a:solidFill>
                <a:cs typeface="Arial" panose="020B0604020202020204" pitchFamily="34" charset="0"/>
              </a:rPr>
              <a:t> academic and administrative staff</a:t>
            </a:r>
          </a:p>
          <a:p>
            <a:pPr marL="285750" indent="-285750" defTabSz="914400" hangingPunct="1">
              <a:buClr>
                <a:srgbClr val="008000"/>
              </a:buClr>
              <a:buFont typeface="Wingdings" panose="05000000000000000000" pitchFamily="2" charset="2"/>
              <a:buChar char="q"/>
            </a:pPr>
            <a:endParaRPr lang="en-US" sz="8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6</a:t>
            </a:r>
            <a:r>
              <a:rPr lang="en-US" sz="1800" kern="1200" dirty="0">
                <a:solidFill>
                  <a:prstClr val="black"/>
                </a:solidFill>
                <a:cs typeface="Arial" panose="020B0604020202020204" pitchFamily="34" charset="0"/>
              </a:rPr>
              <a:t> Schools</a:t>
            </a:r>
          </a:p>
          <a:p>
            <a:pPr marL="285750" indent="-285750" defTabSz="914400" hangingPunct="1">
              <a:buClr>
                <a:srgbClr val="008000"/>
              </a:buClr>
              <a:buFont typeface="Wingdings" panose="05000000000000000000" pitchFamily="2" charset="2"/>
              <a:buChar char="q"/>
            </a:pPr>
            <a:endParaRPr lang="en-US" sz="9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18</a:t>
            </a:r>
            <a:r>
              <a:rPr lang="en-US" sz="1800" kern="1200" dirty="0">
                <a:solidFill>
                  <a:prstClr val="black"/>
                </a:solidFill>
                <a:cs typeface="Arial" panose="020B0604020202020204" pitchFamily="34" charset="0"/>
              </a:rPr>
              <a:t> Departments</a:t>
            </a:r>
          </a:p>
          <a:p>
            <a:pPr marL="285750" indent="-285750" defTabSz="914400" hangingPunct="1">
              <a:buClr>
                <a:srgbClr val="008000"/>
              </a:buClr>
              <a:buFont typeface="Wingdings" panose="05000000000000000000" pitchFamily="2" charset="2"/>
              <a:buChar char="q"/>
            </a:pPr>
            <a:endParaRPr lang="en-US"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6</a:t>
            </a:r>
            <a:r>
              <a:rPr lang="en-US" sz="1800" kern="1200" dirty="0">
                <a:solidFill>
                  <a:prstClr val="black"/>
                </a:solidFill>
                <a:cs typeface="Arial" panose="020B0604020202020204" pitchFamily="34" charset="0"/>
              </a:rPr>
              <a:t> libraries</a:t>
            </a:r>
          </a:p>
          <a:p>
            <a:pPr marL="285750" indent="-285750" defTabSz="914400" hangingPunct="1">
              <a:buClr>
                <a:srgbClr val="008000"/>
              </a:buClr>
              <a:buFont typeface="Wingdings" panose="05000000000000000000" pitchFamily="2" charset="2"/>
              <a:buChar char="q"/>
            </a:pPr>
            <a:endParaRPr lang="en-US"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29</a:t>
            </a:r>
            <a:r>
              <a:rPr lang="en-US" sz="1800" kern="1200" dirty="0">
                <a:solidFill>
                  <a:prstClr val="black"/>
                </a:solidFill>
                <a:cs typeface="Arial" panose="020B0604020202020204" pitchFamily="34" charset="0"/>
              </a:rPr>
              <a:t> computer labs</a:t>
            </a:r>
          </a:p>
          <a:p>
            <a:pPr marL="285750" indent="-285750" defTabSz="914400" hangingPunct="1">
              <a:buClr>
                <a:srgbClr val="008000"/>
              </a:buClr>
              <a:buFont typeface="Wingdings" panose="05000000000000000000" pitchFamily="2" charset="2"/>
              <a:buChar char="q"/>
            </a:pPr>
            <a:endParaRPr lang="en-US" sz="11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kern="1200" dirty="0">
                <a:solidFill>
                  <a:prstClr val="black"/>
                </a:solidFill>
                <a:cs typeface="Arial" panose="020B0604020202020204" pitchFamily="34" charset="0"/>
              </a:rPr>
              <a:t>Conference </a:t>
            </a:r>
            <a:r>
              <a:rPr lang="en-US" sz="1800" kern="1200" dirty="0" err="1">
                <a:solidFill>
                  <a:prstClr val="black"/>
                </a:solidFill>
                <a:cs typeface="Arial" panose="020B0604020202020204" pitchFamily="34" charset="0"/>
              </a:rPr>
              <a:t>centre</a:t>
            </a:r>
            <a:r>
              <a:rPr lang="en-US" sz="1800" kern="1200" dirty="0">
                <a:solidFill>
                  <a:prstClr val="black"/>
                </a:solidFill>
                <a:cs typeface="Arial" panose="020B0604020202020204" pitchFamily="34" charset="0"/>
              </a:rPr>
              <a:t> </a:t>
            </a:r>
            <a:r>
              <a:rPr lang="en-US" sz="1800" b="1" kern="1200" dirty="0">
                <a:solidFill>
                  <a:prstClr val="black"/>
                </a:solidFill>
                <a:cs typeface="Arial" panose="020B0604020202020204" pitchFamily="34" charset="0"/>
              </a:rPr>
              <a:t>Villa </a:t>
            </a:r>
            <a:r>
              <a:rPr lang="en-US" sz="1800" b="1" kern="1200" dirty="0" err="1">
                <a:solidFill>
                  <a:prstClr val="black"/>
                </a:solidFill>
                <a:cs typeface="Arial" panose="020B0604020202020204" pitchFamily="34" charset="0"/>
              </a:rPr>
              <a:t>Mondragone</a:t>
            </a:r>
            <a:endParaRPr lang="en-US" sz="1800" b="1" kern="1200" dirty="0">
              <a:solidFill>
                <a:prstClr val="black"/>
              </a:solidFill>
              <a:cs typeface="Arial" panose="020B0604020202020204" pitchFamily="34" charset="0"/>
            </a:endParaRPr>
          </a:p>
          <a:p>
            <a:pPr defTabSz="914400" hangingPunct="1">
              <a:buClr>
                <a:srgbClr val="008000"/>
              </a:buClr>
            </a:pPr>
            <a:endParaRPr lang="en-US" sz="11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106</a:t>
            </a:r>
            <a:r>
              <a:rPr lang="en-US" sz="1800" kern="1200" dirty="0">
                <a:solidFill>
                  <a:prstClr val="black"/>
                </a:solidFill>
                <a:cs typeface="Arial" panose="020B0604020202020204" pitchFamily="34" charset="0"/>
              </a:rPr>
              <a:t> graduate </a:t>
            </a:r>
            <a:r>
              <a:rPr lang="en-US" sz="1800" kern="1200" dirty="0" err="1">
                <a:solidFill>
                  <a:prstClr val="black"/>
                </a:solidFill>
                <a:cs typeface="Arial" panose="020B0604020202020204" pitchFamily="34" charset="0"/>
              </a:rPr>
              <a:t>programmes</a:t>
            </a:r>
            <a:r>
              <a:rPr lang="en-US" sz="1800" kern="1200" dirty="0">
                <a:solidFill>
                  <a:prstClr val="black"/>
                </a:solidFill>
                <a:cs typeface="Arial" panose="020B0604020202020204" pitchFamily="34" charset="0"/>
              </a:rPr>
              <a:t> (A.Y. 2018-2019)</a:t>
            </a:r>
          </a:p>
          <a:p>
            <a:pPr marL="285750" indent="-285750" defTabSz="914400" hangingPunct="1">
              <a:buClr>
                <a:srgbClr val="008000"/>
              </a:buClr>
              <a:buFont typeface="Wingdings" panose="05000000000000000000" pitchFamily="2" charset="2"/>
              <a:buChar char="q"/>
            </a:pPr>
            <a:endParaRPr lang="en-US" sz="11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en-US" sz="1800" b="1" kern="1200" dirty="0">
                <a:solidFill>
                  <a:prstClr val="black"/>
                </a:solidFill>
                <a:cs typeface="Arial" panose="020B0604020202020204" pitchFamily="34" charset="0"/>
              </a:rPr>
              <a:t>140</a:t>
            </a:r>
            <a:r>
              <a:rPr lang="en-US" sz="1800" kern="1200" dirty="0">
                <a:solidFill>
                  <a:prstClr val="black"/>
                </a:solidFill>
                <a:cs typeface="Arial" panose="020B0604020202020204" pitchFamily="34" charset="0"/>
              </a:rPr>
              <a:t> postgraduate courses</a:t>
            </a:r>
          </a:p>
          <a:p>
            <a:pPr marL="285750" indent="-285750" defTabSz="914400" hangingPunct="1">
              <a:buClr>
                <a:srgbClr val="008000"/>
              </a:buClr>
              <a:buFont typeface="Wingdings" panose="05000000000000000000" pitchFamily="2" charset="2"/>
              <a:buChar char="q"/>
            </a:pPr>
            <a:endParaRPr lang="en-US" sz="11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it-IT" sz="1800" b="1" kern="1200" dirty="0">
                <a:solidFill>
                  <a:prstClr val="black"/>
                </a:solidFill>
                <a:cs typeface="Arial" panose="020B0604020202020204" pitchFamily="34" charset="0"/>
              </a:rPr>
              <a:t>50</a:t>
            </a:r>
            <a:r>
              <a:rPr lang="it-IT" sz="1800" kern="1200" dirty="0">
                <a:solidFill>
                  <a:prstClr val="black"/>
                </a:solidFill>
                <a:cs typeface="Arial" panose="020B0604020202020204" pitchFamily="34" charset="0"/>
              </a:rPr>
              <a:t> </a:t>
            </a:r>
            <a:r>
              <a:rPr lang="it-IT" sz="1800" kern="1200" dirty="0" err="1">
                <a:solidFill>
                  <a:prstClr val="black"/>
                </a:solidFill>
                <a:cs typeface="Arial" panose="020B0604020202020204" pitchFamily="34" charset="0"/>
              </a:rPr>
              <a:t>specialisation</a:t>
            </a:r>
            <a:r>
              <a:rPr lang="it-IT" sz="1800" kern="1200" dirty="0">
                <a:solidFill>
                  <a:prstClr val="black"/>
                </a:solidFill>
                <a:cs typeface="Arial" panose="020B0604020202020204" pitchFamily="34" charset="0"/>
              </a:rPr>
              <a:t> </a:t>
            </a:r>
            <a:r>
              <a:rPr lang="it-IT" sz="1800" kern="1200" dirty="0" err="1">
                <a:solidFill>
                  <a:prstClr val="black"/>
                </a:solidFill>
                <a:cs typeface="Arial" panose="020B0604020202020204" pitchFamily="34" charset="0"/>
              </a:rPr>
              <a:t>schools</a:t>
            </a:r>
            <a:endParaRPr lang="it-IT" sz="18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endParaRPr lang="en-US" sz="11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fr-FR" sz="1800" b="1" kern="1200" dirty="0">
                <a:solidFill>
                  <a:prstClr val="black"/>
                </a:solidFill>
                <a:cs typeface="Arial" panose="020B0604020202020204" pitchFamily="34" charset="0"/>
              </a:rPr>
              <a:t>32</a:t>
            </a:r>
            <a:r>
              <a:rPr lang="fr-FR" sz="1800" kern="1200" dirty="0">
                <a:solidFill>
                  <a:prstClr val="black"/>
                </a:solidFill>
                <a:cs typeface="Arial" panose="020B0604020202020204" pitchFamily="34" charset="0"/>
              </a:rPr>
              <a:t> PhD programmes</a:t>
            </a:r>
          </a:p>
          <a:p>
            <a:pPr marL="285750" indent="-285750" defTabSz="914400" hangingPunct="1">
              <a:buClr>
                <a:srgbClr val="008000"/>
              </a:buClr>
              <a:buFont typeface="Wingdings" panose="05000000000000000000" pitchFamily="2" charset="2"/>
              <a:buChar char="q"/>
            </a:pPr>
            <a:endParaRPr lang="fr-FR" sz="1400" kern="1200" dirty="0">
              <a:solidFill>
                <a:prstClr val="black"/>
              </a:solidFill>
              <a:cs typeface="Arial" panose="020B0604020202020204" pitchFamily="34" charset="0"/>
            </a:endParaRPr>
          </a:p>
          <a:p>
            <a:pPr marL="285750" indent="-285750" defTabSz="914400" hangingPunct="1">
              <a:buClr>
                <a:srgbClr val="008000"/>
              </a:buClr>
              <a:buFont typeface="Wingdings" panose="05000000000000000000" pitchFamily="2" charset="2"/>
              <a:buChar char="q"/>
            </a:pPr>
            <a:r>
              <a:rPr lang="fr-FR" sz="1800" b="1" kern="1200" dirty="0">
                <a:solidFill>
                  <a:prstClr val="black"/>
                </a:solidFill>
                <a:cs typeface="Arial" panose="020B0604020202020204" pitchFamily="34" charset="0"/>
              </a:rPr>
              <a:t>10% </a:t>
            </a:r>
            <a:r>
              <a:rPr lang="en-US" sz="1800" kern="1200" dirty="0">
                <a:solidFill>
                  <a:prstClr val="black"/>
                </a:solidFill>
                <a:cs typeface="Arial" panose="020B0604020202020204" pitchFamily="34" charset="0"/>
              </a:rPr>
              <a:t>of the students enrolled from over 120 countries</a:t>
            </a:r>
          </a:p>
        </p:txBody>
      </p:sp>
    </p:spTree>
    <p:extLst>
      <p:ext uri="{BB962C8B-B14F-4D97-AF65-F5344CB8AC3E}">
        <p14:creationId xmlns:p14="http://schemas.microsoft.com/office/powerpoint/2010/main" val="102984513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457200" y="255552"/>
            <a:ext cx="3773652"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Schools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11" name="Segnaposto contenuto 8"/>
          <p:cNvSpPr txBox="1">
            <a:spLocks/>
          </p:cNvSpPr>
          <p:nvPr/>
        </p:nvSpPr>
        <p:spPr>
          <a:xfrm>
            <a:off x="457200" y="1658081"/>
            <a:ext cx="8229600" cy="2099674"/>
          </a:xfrm>
          <a:prstGeom prst="rect">
            <a:avLst/>
          </a:prstGeom>
        </p:spPr>
        <p:txBody>
          <a:bodyPr>
            <a:normAutofit/>
          </a:bodyPr>
          <a:lstStyle>
            <a:lvl1pPr marL="342893" indent="-342893" algn="l" defTabSz="9143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000" dirty="0">
              <a:latin typeface="Calibri" panose="020F0502020204030204" pitchFamily="34" charset="0"/>
              <a:ea typeface="ＭＳ Ｐゴシック" pitchFamily="34" charset="-128"/>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9"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graphicFrame>
        <p:nvGraphicFramePr>
          <p:cNvPr id="7" name="Segnaposto contenuto 4"/>
          <p:cNvGraphicFramePr>
            <a:graphicFrameLocks/>
          </p:cNvGraphicFramePr>
          <p:nvPr>
            <p:extLst/>
          </p:nvPr>
        </p:nvGraphicFramePr>
        <p:xfrm>
          <a:off x="467544" y="1196752"/>
          <a:ext cx="8352929" cy="5214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28430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welcome sign"/>
          <p:cNvSpPr>
            <a:spLocks noChangeAspect="1" noChangeArrowheads="1"/>
          </p:cNvSpPr>
          <p:nvPr/>
        </p:nvSpPr>
        <p:spPr bwMode="auto">
          <a:xfrm>
            <a:off x="58341" y="-72232"/>
            <a:ext cx="1143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8405" tIns="19202" rIns="38405" bIns="19202" numCol="1" anchor="t" anchorCtr="0" compatLnSpc="1">
            <a:prstTxWarp prst="textNoShape">
              <a:avLst/>
            </a:prstTxWarp>
          </a:bodyPr>
          <a:lstStyle/>
          <a:p>
            <a:endParaRPr lang="it-IT"/>
          </a:p>
        </p:txBody>
      </p:sp>
      <p:sp>
        <p:nvSpPr>
          <p:cNvPr id="8" name="TextBox 36"/>
          <p:cNvSpPr txBox="1">
            <a:spLocks noChangeArrowheads="1"/>
          </p:cNvSpPr>
          <p:nvPr/>
        </p:nvSpPr>
        <p:spPr bwMode="auto">
          <a:xfrm>
            <a:off x="457200" y="255552"/>
            <a:ext cx="5181600"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International degree </a:t>
            </a:r>
            <a:r>
              <a:rPr lang="it-IT" altLang="it-IT" sz="2900" dirty="0" err="1" smtClean="0">
                <a:solidFill>
                  <a:srgbClr val="494949"/>
                </a:solidFill>
                <a:latin typeface="Tahoma" panose="020B0604030504040204" pitchFamily="34" charset="0"/>
                <a:ea typeface="Tahoma" panose="020B0604030504040204" pitchFamily="34" charset="0"/>
                <a:cs typeface="Tahoma" panose="020B0604030504040204" pitchFamily="34" charset="0"/>
              </a:rPr>
              <a:t>courses</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
        <p:nvSpPr>
          <p:cNvPr id="11" name="Segnaposto contenuto 8"/>
          <p:cNvSpPr txBox="1">
            <a:spLocks/>
          </p:cNvSpPr>
          <p:nvPr/>
        </p:nvSpPr>
        <p:spPr>
          <a:xfrm>
            <a:off x="457200" y="1658081"/>
            <a:ext cx="8229600" cy="2099674"/>
          </a:xfrm>
          <a:prstGeom prst="rect">
            <a:avLst/>
          </a:prstGeom>
        </p:spPr>
        <p:txBody>
          <a:bodyPr>
            <a:normAutofit/>
          </a:bodyPr>
          <a:lstStyle>
            <a:lvl1pPr marL="342893" indent="-342893" algn="l" defTabSz="9143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000" dirty="0">
              <a:latin typeface="Calibri" panose="020F0502020204030204" pitchFamily="34" charset="0"/>
              <a:ea typeface="ＭＳ Ｐゴシック" pitchFamily="34" charset="-128"/>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6713993" y="23687"/>
            <a:ext cx="2323982" cy="680719"/>
          </a:xfrm>
          <a:prstGeom prst="rect">
            <a:avLst/>
          </a:prstGeom>
        </p:spPr>
      </p:pic>
      <p:sp>
        <p:nvSpPr>
          <p:cNvPr id="9"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grpSp>
        <p:nvGrpSpPr>
          <p:cNvPr id="7" name="Gruppo 6"/>
          <p:cNvGrpSpPr/>
          <p:nvPr/>
        </p:nvGrpSpPr>
        <p:grpSpPr>
          <a:xfrm>
            <a:off x="532372" y="992121"/>
            <a:ext cx="8216092" cy="5482442"/>
            <a:chOff x="1027097" y="1575890"/>
            <a:chExt cx="7676849" cy="4887687"/>
          </a:xfrm>
        </p:grpSpPr>
        <p:sp>
          <p:nvSpPr>
            <p:cNvPr id="10" name="Figura a mano libera 9"/>
            <p:cNvSpPr/>
            <p:nvPr/>
          </p:nvSpPr>
          <p:spPr>
            <a:xfrm>
              <a:off x="4599748" y="1575890"/>
              <a:ext cx="3417640" cy="1354083"/>
            </a:xfrm>
            <a:custGeom>
              <a:avLst/>
              <a:gdLst>
                <a:gd name="connsiteX0" fmla="*/ 0 w 2217561"/>
                <a:gd name="connsiteY0" fmla="*/ 0 h 1720179"/>
                <a:gd name="connsiteX1" fmla="*/ 1930859 w 2217561"/>
                <a:gd name="connsiteY1" fmla="*/ 0 h 1720179"/>
                <a:gd name="connsiteX2" fmla="*/ 2217561 w 2217561"/>
                <a:gd name="connsiteY2" fmla="*/ 286702 h 1720179"/>
                <a:gd name="connsiteX3" fmla="*/ 2217561 w 2217561"/>
                <a:gd name="connsiteY3" fmla="*/ 1720179 h 1720179"/>
                <a:gd name="connsiteX4" fmla="*/ 0 w 2217561"/>
                <a:gd name="connsiteY4" fmla="*/ 1720179 h 1720179"/>
                <a:gd name="connsiteX5" fmla="*/ 0 w 2217561"/>
                <a:gd name="connsiteY5" fmla="*/ 0 h 17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561" h="1720179">
                  <a:moveTo>
                    <a:pt x="0" y="0"/>
                  </a:moveTo>
                  <a:lnTo>
                    <a:pt x="1930859" y="0"/>
                  </a:lnTo>
                  <a:lnTo>
                    <a:pt x="2217561" y="286702"/>
                  </a:lnTo>
                  <a:lnTo>
                    <a:pt x="2217561" y="1720179"/>
                  </a:lnTo>
                  <a:lnTo>
                    <a:pt x="0" y="1720179"/>
                  </a:lnTo>
                  <a:lnTo>
                    <a:pt x="0" y="0"/>
                  </a:lnTo>
                  <a:close/>
                </a:path>
              </a:pathLst>
            </a:custGeom>
            <a:solidFill>
              <a:schemeClr val="bg1"/>
            </a:solidFill>
            <a:ln>
              <a:solidFill>
                <a:srgbClr val="FF0000"/>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9530" tIns="192881" rIns="192881" bIns="49530" numCol="1" spcCol="1270" anchor="ctr" anchorCtr="0">
              <a:noAutofit/>
            </a:bodyPr>
            <a:lstStyle/>
            <a:p>
              <a:pPr algn="ctr" defTabSz="577850">
                <a:lnSpc>
                  <a:spcPct val="90000"/>
                </a:lnSpc>
                <a:spcAft>
                  <a:spcPct val="35000"/>
                </a:spcAft>
              </a:pPr>
              <a:r>
                <a:rPr lang="en-GB" altLang="it-IT" sz="1300" b="1" dirty="0" smtClean="0">
                  <a:solidFill>
                    <a:prstClr val="black"/>
                  </a:solidFill>
                  <a:cs typeface="Arial" panose="020B0604020202020204" pitchFamily="34" charset="0"/>
                </a:rPr>
                <a:t>SCHOOL OF MEDICINE AND SURGERY </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One</a:t>
              </a: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cycle</a:t>
              </a:r>
              <a:r>
                <a:rPr lang="it-IT" sz="1300" dirty="0" smtClean="0">
                  <a:solidFill>
                    <a:prstClr val="black"/>
                  </a:solidFill>
                  <a:cs typeface="Arial" panose="020B0604020202020204" pitchFamily="34" charset="0"/>
                </a:rPr>
                <a:t> Degree in Medicine and</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Surgery</a:t>
              </a:r>
              <a:endParaRPr lang="en-US" sz="1300" dirty="0">
                <a:solidFill>
                  <a:prstClr val="black"/>
                </a:solidFill>
                <a:cs typeface="Arial" panose="020B0604020202020204" pitchFamily="34" charset="0"/>
              </a:endParaRPr>
            </a:p>
            <a:p>
              <a:pPr marL="180000" lvl="1" indent="-457200" defTabSz="577850">
                <a:lnSpc>
                  <a:spcPct val="90000"/>
                </a:lnSpc>
                <a:spcAft>
                  <a:spcPts val="0"/>
                </a:spcAft>
              </a:pPr>
              <a:r>
                <a:rPr lang="en-US" sz="1300" dirty="0" smtClean="0">
                  <a:solidFill>
                    <a:prstClr val="black"/>
                  </a:solidFill>
                  <a:cs typeface="Arial" panose="020B0604020202020204" pitchFamily="34" charset="0"/>
                </a:rPr>
                <a:t>-M.Sc. in Physical Activities and Health Promotion</a:t>
              </a:r>
            </a:p>
            <a:p>
              <a:pPr indent="-457200" algn="ctr" defTabSz="577850">
                <a:lnSpc>
                  <a:spcPct val="90000"/>
                </a:lnSpc>
                <a:spcAft>
                  <a:spcPct val="35000"/>
                </a:spcAft>
              </a:pPr>
              <a:endParaRPr lang="en-US" sz="1400" dirty="0" smtClean="0">
                <a:solidFill>
                  <a:prstClr val="black"/>
                </a:solidFill>
              </a:endParaRPr>
            </a:p>
          </p:txBody>
        </p:sp>
        <p:sp>
          <p:nvSpPr>
            <p:cNvPr id="12" name="Figura a mano libera 11"/>
            <p:cNvSpPr/>
            <p:nvPr/>
          </p:nvSpPr>
          <p:spPr>
            <a:xfrm>
              <a:off x="1027098" y="3659846"/>
              <a:ext cx="3341563" cy="1639958"/>
            </a:xfrm>
            <a:custGeom>
              <a:avLst/>
              <a:gdLst>
                <a:gd name="connsiteX0" fmla="*/ 0 w 2671985"/>
                <a:gd name="connsiteY0" fmla="*/ 0 h 1756629"/>
                <a:gd name="connsiteX1" fmla="*/ 2379208 w 2671985"/>
                <a:gd name="connsiteY1" fmla="*/ 0 h 1756629"/>
                <a:gd name="connsiteX2" fmla="*/ 2671985 w 2671985"/>
                <a:gd name="connsiteY2" fmla="*/ 292777 h 1756629"/>
                <a:gd name="connsiteX3" fmla="*/ 2671985 w 2671985"/>
                <a:gd name="connsiteY3" fmla="*/ 1756629 h 1756629"/>
                <a:gd name="connsiteX4" fmla="*/ 0 w 2671985"/>
                <a:gd name="connsiteY4" fmla="*/ 1756629 h 1756629"/>
                <a:gd name="connsiteX5" fmla="*/ 0 w 2671985"/>
                <a:gd name="connsiteY5" fmla="*/ 0 h 17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985" h="1756629">
                  <a:moveTo>
                    <a:pt x="0" y="0"/>
                  </a:moveTo>
                  <a:lnTo>
                    <a:pt x="2379208" y="0"/>
                  </a:lnTo>
                  <a:lnTo>
                    <a:pt x="2671985" y="292777"/>
                  </a:lnTo>
                  <a:lnTo>
                    <a:pt x="2671985" y="1756629"/>
                  </a:lnTo>
                  <a:lnTo>
                    <a:pt x="0" y="1756629"/>
                  </a:lnTo>
                  <a:lnTo>
                    <a:pt x="0" y="0"/>
                  </a:ln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46389" rIns="146389" bIns="0" numCol="1" spcCol="1270" anchor="ctr" anchorCtr="0">
              <a:noAutofit/>
            </a:bodyPr>
            <a:lstStyle/>
            <a:p>
              <a:pPr algn="ctr" defTabSz="577850">
                <a:lnSpc>
                  <a:spcPct val="90000"/>
                </a:lnSpc>
                <a:spcAft>
                  <a:spcPct val="35000"/>
                </a:spcAft>
              </a:pPr>
              <a:r>
                <a:rPr lang="en-GB" altLang="it-IT" sz="1300" b="1" dirty="0" smtClean="0">
                  <a:solidFill>
                    <a:prstClr val="black"/>
                  </a:solidFill>
                  <a:ea typeface="ＭＳ Ｐゴシック"/>
                  <a:cs typeface="Arial" panose="020B0604020202020204" pitchFamily="34" charset="0"/>
                </a:rPr>
                <a:t>SCHOOL</a:t>
              </a:r>
              <a:r>
                <a:rPr lang="it-IT" altLang="it-IT" sz="1300" b="1" dirty="0" smtClean="0">
                  <a:solidFill>
                    <a:prstClr val="black"/>
                  </a:solidFill>
                  <a:ea typeface="ＭＳ Ｐゴシック"/>
                  <a:cs typeface="Arial" panose="020B0604020202020204" pitchFamily="34" charset="0"/>
                </a:rPr>
                <a:t> </a:t>
              </a:r>
              <a:r>
                <a:rPr lang="en-GB" altLang="it-IT" sz="1300" b="1" dirty="0" smtClean="0">
                  <a:solidFill>
                    <a:prstClr val="black"/>
                  </a:solidFill>
                  <a:ea typeface="ＭＳ Ｐゴシック"/>
                  <a:cs typeface="Arial" panose="020B0604020202020204" pitchFamily="34" charset="0"/>
                </a:rPr>
                <a:t>OF ENG</a:t>
              </a:r>
              <a:r>
                <a:rPr lang="fr-FR" altLang="it-IT" sz="1300" b="1" dirty="0" smtClean="0">
                  <a:solidFill>
                    <a:prstClr val="black"/>
                  </a:solidFill>
                  <a:ea typeface="ＭＳ Ｐゴシック"/>
                  <a:cs typeface="Arial" panose="020B0604020202020204" pitchFamily="34" charset="0"/>
                </a:rPr>
                <a:t>INEERING</a:t>
              </a:r>
            </a:p>
            <a:p>
              <a:pPr marL="180000" lvl="1" defTabSz="577850">
                <a:lnSpc>
                  <a:spcPct val="90000"/>
                </a:lnSpc>
                <a:spcAft>
                  <a:spcPts val="0"/>
                </a:spcAft>
              </a:pPr>
              <a:r>
                <a:rPr lang="it-IT" sz="1400" dirty="0" smtClean="0">
                  <a:solidFill>
                    <a:prstClr val="black"/>
                  </a:solidFill>
                  <a:cs typeface="Arial" panose="020B0604020202020204" pitchFamily="34" charset="0"/>
                </a:rPr>
                <a:t>-</a:t>
              </a:r>
              <a:r>
                <a:rPr lang="it-IT" sz="1300" dirty="0" smtClean="0">
                  <a:solidFill>
                    <a:prstClr val="black"/>
                  </a:solidFill>
                  <a:cs typeface="Arial" panose="020B0604020202020204" pitchFamily="34" charset="0"/>
                </a:rPr>
                <a:t>B. Sc. in Engineering Sciences                        </a:t>
              </a:r>
              <a:br>
                <a:rPr lang="it-IT" sz="1300" dirty="0" smtClean="0">
                  <a:solidFill>
                    <a:prstClr val="black"/>
                  </a:solidFill>
                  <a:cs typeface="Arial" panose="020B0604020202020204" pitchFamily="34" charset="0"/>
                </a:rPr>
              </a:br>
              <a:r>
                <a:rPr lang="it-IT" sz="1300" dirty="0" smtClean="0">
                  <a:solidFill>
                    <a:prstClr val="black"/>
                  </a:solidFill>
                  <a:cs typeface="Arial" panose="020B0604020202020204" pitchFamily="34" charset="0"/>
                </a:rPr>
                <a:t>-M.Sc. in ICT and Internet </a:t>
              </a:r>
            </a:p>
            <a:p>
              <a:pPr marL="180000" lvl="1" defTabSz="577850">
                <a:lnSpc>
                  <a:spcPct val="90000"/>
                </a:lnSpc>
                <a:spcAft>
                  <a:spcPts val="0"/>
                </a:spcAft>
              </a:pPr>
              <a:r>
                <a:rPr lang="it-IT" sz="1300" dirty="0">
                  <a:solidFill>
                    <a:prstClr val="black"/>
                  </a:solidFill>
                  <a:cs typeface="Arial" panose="020B0604020202020204" pitchFamily="34" charset="0"/>
                </a:rPr>
                <a:t> </a:t>
              </a:r>
              <a:r>
                <a:rPr lang="it-IT" sz="1300" dirty="0" smtClean="0">
                  <a:solidFill>
                    <a:prstClr val="black"/>
                  </a:solidFill>
                  <a:cs typeface="Arial" panose="020B0604020202020204" pitchFamily="34" charset="0"/>
                </a:rPr>
                <a:t> Engineering </a:t>
              </a:r>
            </a:p>
            <a:p>
              <a:pPr marL="180000" lvl="1" defTabSz="577850">
                <a:lnSpc>
                  <a:spcPct val="90000"/>
                </a:lnSpc>
                <a:spcAft>
                  <a:spcPts val="0"/>
                </a:spcAft>
              </a:pPr>
              <a:r>
                <a:rPr lang="it-IT" sz="1300" dirty="0" smtClean="0">
                  <a:solidFill>
                    <a:prstClr val="black"/>
                  </a:solidFill>
                  <a:cs typeface="Arial" panose="020B0604020202020204" pitchFamily="34" charset="0"/>
                </a:rPr>
                <a:t>-</a:t>
              </a:r>
              <a:r>
                <a:rPr lang="it-IT" sz="1300" dirty="0" err="1" smtClean="0">
                  <a:solidFill>
                    <a:prstClr val="black"/>
                  </a:solidFill>
                  <a:cs typeface="Arial" panose="020B0604020202020204" pitchFamily="34" charset="0"/>
                </a:rPr>
                <a:t>M.Sc</a:t>
              </a:r>
              <a:r>
                <a:rPr lang="it-IT" sz="1300" dirty="0" smtClean="0">
                  <a:solidFill>
                    <a:prstClr val="black"/>
                  </a:solidFill>
                  <a:cs typeface="Arial" panose="020B0604020202020204" pitchFamily="34" charset="0"/>
                </a:rPr>
                <a:t>. in </a:t>
              </a:r>
              <a:r>
                <a:rPr lang="it-IT" sz="1300" dirty="0" err="1" smtClean="0">
                  <a:solidFill>
                    <a:prstClr val="black"/>
                  </a:solidFill>
                  <a:cs typeface="Arial" panose="020B0604020202020204" pitchFamily="34" charset="0"/>
                </a:rPr>
                <a:t>Chemistry</a:t>
              </a:r>
              <a:r>
                <a:rPr lang="it-IT" sz="1300" dirty="0" smtClean="0">
                  <a:solidFill>
                    <a:prstClr val="black"/>
                  </a:solidFill>
                  <a:cs typeface="Arial" panose="020B0604020202020204" pitchFamily="34" charset="0"/>
                </a:rPr>
                <a:t> for nano </a:t>
              </a:r>
            </a:p>
            <a:p>
              <a:pPr marL="180000" lvl="1" defTabSz="577850">
                <a:lnSpc>
                  <a:spcPct val="90000"/>
                </a:lnSpc>
                <a:spcAft>
                  <a:spcPts val="0"/>
                </a:spcAft>
              </a:pPr>
              <a:r>
                <a:rPr lang="it-IT" sz="1300" dirty="0">
                  <a:solidFill>
                    <a:prstClr val="black"/>
                  </a:solidFill>
                  <a:cs typeface="Arial" panose="020B0604020202020204" pitchFamily="34" charset="0"/>
                </a:rPr>
                <a:t> </a:t>
              </a:r>
              <a:r>
                <a:rPr lang="it-IT" sz="1300" dirty="0" smtClean="0">
                  <a:solidFill>
                    <a:prstClr val="black"/>
                  </a:solidFill>
                  <a:cs typeface="Arial" panose="020B0604020202020204" pitchFamily="34" charset="0"/>
                </a:rPr>
                <a:t> Engineering (new)</a:t>
              </a:r>
            </a:p>
            <a:p>
              <a:pPr marL="180000" lvl="1" defTabSz="577850">
                <a:lnSpc>
                  <a:spcPct val="90000"/>
                </a:lnSpc>
                <a:spcAft>
                  <a:spcPts val="0"/>
                </a:spcAft>
              </a:pPr>
              <a:r>
                <a:rPr lang="it-IT" sz="1300" dirty="0" smtClean="0">
                  <a:solidFill>
                    <a:prstClr val="black"/>
                  </a:solidFill>
                  <a:cs typeface="Arial" panose="020B0604020202020204" pitchFamily="34" charset="0"/>
                </a:rPr>
                <a:t>-M. Sc. in </a:t>
              </a:r>
              <a:r>
                <a:rPr lang="it-IT" sz="1300" dirty="0" err="1" smtClean="0">
                  <a:solidFill>
                    <a:prstClr val="black"/>
                  </a:solidFill>
                  <a:cs typeface="Arial" panose="020B0604020202020204" pitchFamily="34" charset="0"/>
                </a:rPr>
                <a:t>Mechatronics</a:t>
              </a:r>
              <a:r>
                <a:rPr lang="it-IT" sz="1300" dirty="0" smtClean="0">
                  <a:solidFill>
                    <a:prstClr val="black"/>
                  </a:solidFill>
                  <a:cs typeface="Arial" panose="020B0604020202020204" pitchFamily="34" charset="0"/>
                </a:rPr>
                <a:t> (new)</a:t>
              </a:r>
            </a:p>
          </p:txBody>
        </p:sp>
        <p:sp>
          <p:nvSpPr>
            <p:cNvPr id="13" name="Figura a mano libera 12"/>
            <p:cNvSpPr/>
            <p:nvPr/>
          </p:nvSpPr>
          <p:spPr>
            <a:xfrm>
              <a:off x="4478450" y="2987542"/>
              <a:ext cx="4225496" cy="2361754"/>
            </a:xfrm>
            <a:custGeom>
              <a:avLst/>
              <a:gdLst>
                <a:gd name="connsiteX0" fmla="*/ 0 w 3479749"/>
                <a:gd name="connsiteY0" fmla="*/ 0 h 1946511"/>
                <a:gd name="connsiteX1" fmla="*/ 3155324 w 3479749"/>
                <a:gd name="connsiteY1" fmla="*/ 0 h 1946511"/>
                <a:gd name="connsiteX2" fmla="*/ 3479749 w 3479749"/>
                <a:gd name="connsiteY2" fmla="*/ 324425 h 1946511"/>
                <a:gd name="connsiteX3" fmla="*/ 3479749 w 3479749"/>
                <a:gd name="connsiteY3" fmla="*/ 1946511 h 1946511"/>
                <a:gd name="connsiteX4" fmla="*/ 0 w 3479749"/>
                <a:gd name="connsiteY4" fmla="*/ 1946511 h 1946511"/>
                <a:gd name="connsiteX5" fmla="*/ 0 w 3479749"/>
                <a:gd name="connsiteY5" fmla="*/ 0 h 19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1946511">
                  <a:moveTo>
                    <a:pt x="0" y="0"/>
                  </a:moveTo>
                  <a:lnTo>
                    <a:pt x="3155324" y="0"/>
                  </a:lnTo>
                  <a:lnTo>
                    <a:pt x="3479749" y="324425"/>
                  </a:lnTo>
                  <a:lnTo>
                    <a:pt x="3479749" y="1946511"/>
                  </a:lnTo>
                  <a:lnTo>
                    <a:pt x="0" y="1946511"/>
                  </a:lnTo>
                  <a:lnTo>
                    <a:pt x="0" y="0"/>
                  </a:lnTo>
                  <a:close/>
                </a:path>
              </a:pathLst>
            </a:custGeom>
            <a:no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9530" tIns="211742" rIns="211742" bIns="49530" numCol="1" spcCol="1270" anchor="ctr" anchorCtr="0">
              <a:noAutofit/>
            </a:bodyPr>
            <a:lstStyle/>
            <a:p>
              <a:pPr algn="ctr" defTabSz="540000">
                <a:lnSpc>
                  <a:spcPct val="90000"/>
                </a:lnSpc>
                <a:spcAft>
                  <a:spcPts val="0"/>
                </a:spcAft>
              </a:pPr>
              <a:r>
                <a:rPr lang="en-GB" altLang="it-IT" sz="1300" b="1" dirty="0" smtClean="0">
                  <a:solidFill>
                    <a:prstClr val="black"/>
                  </a:solidFill>
                  <a:cs typeface="Arial" panose="020B0604020202020204" pitchFamily="34" charset="0"/>
                </a:rPr>
                <a:t>SCHOOL OF MATHEMATICAL PHYSICAL AND NATURAL SCIENCES</a:t>
              </a:r>
            </a:p>
            <a:p>
              <a:pPr marL="180000" lvl="1" indent="-457200" defTabSz="577850">
                <a:lnSpc>
                  <a:spcPct val="90000"/>
                </a:lnSpc>
                <a:spcAft>
                  <a:spcPts val="0"/>
                </a:spcAft>
              </a:pPr>
              <a:r>
                <a:rPr lang="it-IT" sz="1200" dirty="0" smtClean="0">
                  <a:solidFill>
                    <a:prstClr val="black"/>
                  </a:solidFill>
                  <a:cs typeface="Arial" panose="020B0604020202020204" pitchFamily="34" charset="0"/>
                </a:rPr>
                <a:t>- </a:t>
              </a:r>
              <a:r>
                <a:rPr lang="it-IT" sz="1200" dirty="0" err="1" smtClean="0">
                  <a:solidFill>
                    <a:prstClr val="black"/>
                  </a:solidFill>
                  <a:cs typeface="Arial" panose="020B0604020202020204" pitchFamily="34" charset="0"/>
                </a:rPr>
                <a:t>One</a:t>
              </a:r>
              <a:r>
                <a:rPr lang="it-IT" sz="1200" dirty="0" smtClean="0">
                  <a:solidFill>
                    <a:prstClr val="black"/>
                  </a:solidFill>
                  <a:cs typeface="Arial" panose="020B0604020202020204" pitchFamily="34" charset="0"/>
                </a:rPr>
                <a:t> </a:t>
              </a:r>
              <a:r>
                <a:rPr lang="it-IT" sz="1200" dirty="0" err="1" smtClean="0">
                  <a:solidFill>
                    <a:prstClr val="black"/>
                  </a:solidFill>
                  <a:cs typeface="Arial" panose="020B0604020202020204" pitchFamily="34" charset="0"/>
                </a:rPr>
                <a:t>cycle</a:t>
              </a:r>
              <a:r>
                <a:rPr lang="it-IT" sz="1200" dirty="0" smtClean="0">
                  <a:solidFill>
                    <a:prstClr val="black"/>
                  </a:solidFill>
                  <a:cs typeface="Arial" panose="020B0604020202020204" pitchFamily="34" charset="0"/>
                </a:rPr>
                <a:t> Degree in </a:t>
              </a:r>
              <a:r>
                <a:rPr lang="it-IT" sz="1200" dirty="0" err="1" smtClean="0">
                  <a:solidFill>
                    <a:prstClr val="black"/>
                  </a:solidFill>
                  <a:cs typeface="Arial" panose="020B0604020202020204" pitchFamily="34" charset="0"/>
                </a:rPr>
                <a:t>Pharmacy</a:t>
              </a:r>
              <a:endParaRPr lang="en-GB" altLang="it-IT" sz="1200" b="1" dirty="0" smtClean="0">
                <a:solidFill>
                  <a:prstClr val="black"/>
                </a:solidFill>
                <a:ea typeface="ＭＳ Ｐゴシック"/>
                <a:cs typeface="Arial" panose="020B0604020202020204" pitchFamily="34" charset="0"/>
              </a:endParaRPr>
            </a:p>
            <a:p>
              <a:pPr marL="180000" lvl="1" indent="-457200" defTabSz="577850">
                <a:lnSpc>
                  <a:spcPct val="90000"/>
                </a:lnSpc>
                <a:spcAft>
                  <a:spcPts val="0"/>
                </a:spcAft>
              </a:pPr>
              <a:r>
                <a:rPr lang="it-IT" sz="1200" dirty="0" smtClean="0">
                  <a:solidFill>
                    <a:prstClr val="black"/>
                  </a:solidFill>
                  <a:cs typeface="Arial" panose="020B0604020202020204" pitchFamily="34" charset="0"/>
                </a:rPr>
                <a:t>- M.Sc. in </a:t>
              </a:r>
              <a:r>
                <a:rPr lang="it-IT" sz="1200" dirty="0" err="1" smtClean="0">
                  <a:solidFill>
                    <a:prstClr val="black"/>
                  </a:solidFill>
                  <a:cs typeface="Arial" panose="020B0604020202020204" pitchFamily="34" charset="0"/>
                </a:rPr>
                <a:t>Biotechnology</a:t>
              </a:r>
              <a:endParaRPr lang="it-IT" sz="1200" dirty="0" smtClean="0">
                <a:solidFill>
                  <a:prstClr val="black"/>
                </a:solidFill>
                <a:cs typeface="Arial" panose="020B0604020202020204" pitchFamily="34" charset="0"/>
              </a:endParaRPr>
            </a:p>
            <a:p>
              <a:pPr marL="180000" lvl="1" indent="-457200" defTabSz="577850">
                <a:lnSpc>
                  <a:spcPct val="90000"/>
                </a:lnSpc>
                <a:spcAft>
                  <a:spcPts val="0"/>
                </a:spcAft>
              </a:pPr>
              <a:r>
                <a:rPr lang="it-IT" sz="1200" dirty="0" smtClean="0">
                  <a:solidFill>
                    <a:prstClr val="black"/>
                  </a:solidFill>
                  <a:cs typeface="Arial" panose="020B0604020202020204" pitchFamily="34" charset="0"/>
                </a:rPr>
                <a:t>- M.Sc. in </a:t>
              </a:r>
              <a:r>
                <a:rPr lang="it-IT" sz="1200" dirty="0" err="1" smtClean="0">
                  <a:solidFill>
                    <a:prstClr val="black"/>
                  </a:solidFill>
                  <a:cs typeface="Arial" panose="020B0604020202020204" pitchFamily="34" charset="0"/>
                </a:rPr>
                <a:t>Physics</a:t>
              </a:r>
              <a:r>
                <a:rPr lang="it-IT" sz="1200" dirty="0" smtClean="0">
                  <a:solidFill>
                    <a:prstClr val="black"/>
                  </a:solidFill>
                  <a:cs typeface="Arial" panose="020B0604020202020204" pitchFamily="34" charset="0"/>
                </a:rPr>
                <a:t> (joint degree with curricula in </a:t>
              </a:r>
              <a:r>
                <a:rPr lang="it-IT" sz="1200" dirty="0">
                  <a:solidFill>
                    <a:prstClr val="black"/>
                  </a:solidFill>
                  <a:cs typeface="Arial" panose="020B0604020202020204" pitchFamily="34" charset="0"/>
                </a:rPr>
                <a:t> </a:t>
              </a:r>
              <a:r>
                <a:rPr lang="it-IT" sz="1200" dirty="0" smtClean="0">
                  <a:solidFill>
                    <a:prstClr val="black"/>
                  </a:solidFill>
                  <a:cs typeface="Arial" panose="020B0604020202020204" pitchFamily="34" charset="0"/>
                </a:rPr>
                <a:t>     English </a:t>
              </a:r>
              <a:r>
                <a:rPr lang="it-IT" sz="1200" dirty="0" err="1" smtClean="0">
                  <a:solidFill>
                    <a:prstClr val="black"/>
                  </a:solidFill>
                  <a:cs typeface="Arial" panose="020B0604020202020204" pitchFamily="34" charset="0"/>
                </a:rPr>
                <a:t>one</a:t>
              </a:r>
              <a:r>
                <a:rPr lang="it-IT" sz="1200" dirty="0" smtClean="0">
                  <a:solidFill>
                    <a:prstClr val="black"/>
                  </a:solidFill>
                  <a:cs typeface="Arial" panose="020B0604020202020204" pitchFamily="34" charset="0"/>
                </a:rPr>
                <a:t> of </a:t>
              </a:r>
              <a:r>
                <a:rPr lang="it-IT" sz="1200" dirty="0" err="1" smtClean="0">
                  <a:solidFill>
                    <a:prstClr val="black"/>
                  </a:solidFill>
                  <a:cs typeface="Arial" panose="020B0604020202020204" pitchFamily="34" charset="0"/>
                </a:rPr>
                <a:t>wich</a:t>
              </a:r>
              <a:r>
                <a:rPr lang="it-IT" sz="1200" dirty="0" smtClean="0">
                  <a:solidFill>
                    <a:prstClr val="black"/>
                  </a:solidFill>
                  <a:cs typeface="Arial" panose="020B0604020202020204" pitchFamily="34" charset="0"/>
                </a:rPr>
                <a:t> </a:t>
              </a:r>
              <a:r>
                <a:rPr lang="it-IT" sz="1200" dirty="0" err="1" smtClean="0">
                  <a:solidFill>
                    <a:prstClr val="black"/>
                  </a:solidFill>
                  <a:cs typeface="Arial" panose="020B0604020202020204" pitchFamily="34" charset="0"/>
                </a:rPr>
                <a:t>is</a:t>
              </a:r>
              <a:r>
                <a:rPr lang="it-IT" sz="1200" dirty="0" smtClean="0">
                  <a:solidFill>
                    <a:prstClr val="black"/>
                  </a:solidFill>
                  <a:cs typeface="Arial" panose="020B0604020202020204" pitchFamily="34" charset="0"/>
                </a:rPr>
                <a:t> Erasmus </a:t>
              </a:r>
              <a:r>
                <a:rPr lang="it-IT" sz="1200" dirty="0" err="1" smtClean="0">
                  <a:solidFill>
                    <a:prstClr val="black"/>
                  </a:solidFill>
                  <a:cs typeface="Arial" panose="020B0604020202020204" pitchFamily="34" charset="0"/>
                </a:rPr>
                <a:t>Mundus</a:t>
              </a:r>
              <a:r>
                <a:rPr lang="it-IT" sz="1200" dirty="0" smtClean="0">
                  <a:solidFill>
                    <a:prstClr val="black"/>
                  </a:solidFill>
                  <a:cs typeface="Arial" panose="020B0604020202020204" pitchFamily="34" charset="0"/>
                </a:rPr>
                <a:t> in </a:t>
              </a:r>
              <a:r>
                <a:rPr lang="it-IT" sz="1200" dirty="0" err="1" smtClean="0">
                  <a:solidFill>
                    <a:prstClr val="black"/>
                  </a:solidFill>
                  <a:cs typeface="Arial" panose="020B0604020202020204" pitchFamily="34" charset="0"/>
                </a:rPr>
                <a:t>Astrophysics</a:t>
              </a:r>
              <a:r>
                <a:rPr lang="it-IT" sz="1200" dirty="0" smtClean="0">
                  <a:solidFill>
                    <a:prstClr val="black"/>
                  </a:solidFill>
                  <a:cs typeface="Arial" panose="020B0604020202020204" pitchFamily="34" charset="0"/>
                </a:rPr>
                <a:t>) </a:t>
              </a:r>
            </a:p>
            <a:p>
              <a:pPr marL="180000" lvl="1" indent="-457200">
                <a:spcAft>
                  <a:spcPts val="0"/>
                </a:spcAft>
              </a:pPr>
              <a:r>
                <a:rPr lang="en-GB" sz="1200" dirty="0" smtClean="0">
                  <a:solidFill>
                    <a:prstClr val="black"/>
                  </a:solidFill>
                  <a:cs typeface="Arial" panose="020B0604020202020204" pitchFamily="34" charset="0"/>
                </a:rPr>
                <a:t>- </a:t>
              </a:r>
              <a:r>
                <a:rPr lang="it-IT" sz="1200" dirty="0">
                  <a:solidFill>
                    <a:prstClr val="black"/>
                  </a:solidFill>
                  <a:cs typeface="Arial" panose="020B0604020202020204" pitchFamily="34" charset="0"/>
                </a:rPr>
                <a:t>M.Sc. in</a:t>
              </a:r>
              <a:r>
                <a:rPr lang="en-GB" sz="1200" dirty="0" smtClean="0">
                  <a:solidFill>
                    <a:prstClr val="black"/>
                  </a:solidFill>
                  <a:cs typeface="Arial" panose="020B0604020202020204" pitchFamily="34" charset="0"/>
                </a:rPr>
                <a:t> Physics</a:t>
              </a:r>
              <a:r>
                <a:rPr lang="en-GB" sz="1200" dirty="0">
                  <a:solidFill>
                    <a:prstClr val="black"/>
                  </a:solidFill>
                  <a:cs typeface="Arial" panose="020B0604020202020204" pitchFamily="34" charset="0"/>
                </a:rPr>
                <a:t>, curriculum in English in Physics for Instrumentation and Technology</a:t>
              </a:r>
              <a:endParaRPr lang="it-IT" sz="1200" dirty="0">
                <a:solidFill>
                  <a:prstClr val="black"/>
                </a:solidFill>
                <a:cs typeface="Arial" panose="020B0604020202020204" pitchFamily="34" charset="0"/>
              </a:endParaRPr>
            </a:p>
            <a:p>
              <a:pPr marL="180000" lvl="1" indent="-457200">
                <a:spcAft>
                  <a:spcPts val="0"/>
                </a:spcAft>
              </a:pPr>
              <a:r>
                <a:rPr lang="en-GB" sz="1200" dirty="0" smtClean="0">
                  <a:solidFill>
                    <a:prstClr val="black"/>
                  </a:solidFill>
                  <a:cs typeface="Arial" panose="020B0604020202020204" pitchFamily="34" charset="0"/>
                </a:rPr>
                <a:t>- </a:t>
              </a:r>
              <a:r>
                <a:rPr lang="it-IT" sz="1200" dirty="0">
                  <a:solidFill>
                    <a:prstClr val="black"/>
                  </a:solidFill>
                  <a:cs typeface="Arial" panose="020B0604020202020204" pitchFamily="34" charset="0"/>
                </a:rPr>
                <a:t>M.Sc. in </a:t>
              </a:r>
              <a:r>
                <a:rPr lang="en-GB" sz="1200" dirty="0" smtClean="0">
                  <a:solidFill>
                    <a:prstClr val="black"/>
                  </a:solidFill>
                  <a:cs typeface="Arial" panose="020B0604020202020204" pitchFamily="34" charset="0"/>
                </a:rPr>
                <a:t>Physics</a:t>
              </a:r>
              <a:r>
                <a:rPr lang="en-GB" sz="1200" dirty="0">
                  <a:solidFill>
                    <a:prstClr val="black"/>
                  </a:solidFill>
                  <a:cs typeface="Arial" panose="020B0604020202020204" pitchFamily="34" charset="0"/>
                </a:rPr>
                <a:t>, curriculum in English in Physics of Complex Systems and Big </a:t>
              </a:r>
              <a:r>
                <a:rPr lang="en-GB" sz="1200" dirty="0" smtClean="0">
                  <a:solidFill>
                    <a:prstClr val="black"/>
                  </a:solidFill>
                  <a:cs typeface="Arial" panose="020B0604020202020204" pitchFamily="34" charset="0"/>
                </a:rPr>
                <a:t>Data</a:t>
              </a:r>
              <a:endParaRPr lang="it-IT" sz="1200" dirty="0" smtClean="0">
                <a:solidFill>
                  <a:prstClr val="black"/>
                </a:solidFill>
                <a:cs typeface="Arial" panose="020B0604020202020204" pitchFamily="34" charset="0"/>
              </a:endParaRPr>
            </a:p>
            <a:p>
              <a:pPr marL="180000" lvl="1" indent="-457200" defTabSz="577850">
                <a:lnSpc>
                  <a:spcPct val="90000"/>
                </a:lnSpc>
                <a:spcAft>
                  <a:spcPts val="0"/>
                </a:spcAft>
              </a:pPr>
              <a:r>
                <a:rPr lang="it-IT" sz="1200" dirty="0" smtClean="0">
                  <a:solidFill>
                    <a:prstClr val="black"/>
                  </a:solidFill>
                  <a:cs typeface="Arial" panose="020B0604020202020204" pitchFamily="34" charset="0"/>
                </a:rPr>
                <a:t>- </a:t>
              </a:r>
              <a:r>
                <a:rPr lang="it-IT" sz="1200" dirty="0" err="1" smtClean="0">
                  <a:solidFill>
                    <a:prstClr val="black"/>
                  </a:solidFill>
                  <a:cs typeface="Arial" panose="020B0604020202020204" pitchFamily="34" charset="0"/>
                </a:rPr>
                <a:t>M.Sc</a:t>
              </a:r>
              <a:r>
                <a:rPr lang="it-IT" sz="1200" dirty="0" smtClean="0">
                  <a:solidFill>
                    <a:prstClr val="black"/>
                  </a:solidFill>
                  <a:cs typeface="Arial" panose="020B0604020202020204" pitchFamily="34" charset="0"/>
                </a:rPr>
                <a:t>. in Science and Technology of </a:t>
              </a:r>
              <a:r>
                <a:rPr lang="it-IT" sz="1200" dirty="0" err="1" smtClean="0">
                  <a:solidFill>
                    <a:prstClr val="black"/>
                  </a:solidFill>
                  <a:cs typeface="Arial" panose="020B0604020202020204" pitchFamily="34" charset="0"/>
                </a:rPr>
                <a:t>Materials</a:t>
              </a:r>
              <a:r>
                <a:rPr lang="it-IT" sz="1200" dirty="0" smtClean="0">
                  <a:solidFill>
                    <a:prstClr val="black"/>
                  </a:solidFill>
                  <a:cs typeface="Arial" panose="020B0604020202020204" pitchFamily="34" charset="0"/>
                </a:rPr>
                <a:t> (curriculum in English in </a:t>
              </a:r>
              <a:r>
                <a:rPr lang="it-IT" sz="1200" dirty="0" err="1" smtClean="0">
                  <a:solidFill>
                    <a:prstClr val="black"/>
                  </a:solidFill>
                  <a:cs typeface="Arial" panose="020B0604020202020204" pitchFamily="34" charset="0"/>
                </a:rPr>
                <a:t>Material</a:t>
              </a:r>
              <a:r>
                <a:rPr lang="it-IT" sz="1200" dirty="0" smtClean="0">
                  <a:solidFill>
                    <a:prstClr val="black"/>
                  </a:solidFill>
                  <a:cs typeface="Arial" panose="020B0604020202020204" pitchFamily="34" charset="0"/>
                </a:rPr>
                <a:t> for </a:t>
              </a:r>
              <a:r>
                <a:rPr lang="it-IT" sz="1200" dirty="0" err="1" smtClean="0">
                  <a:solidFill>
                    <a:prstClr val="black"/>
                  </a:solidFill>
                  <a:cs typeface="Arial" panose="020B0604020202020204" pitchFamily="34" charset="0"/>
                </a:rPr>
                <a:t>Photonics</a:t>
              </a:r>
              <a:r>
                <a:rPr lang="it-IT" sz="1200" dirty="0" smtClean="0">
                  <a:solidFill>
                    <a:prstClr val="black"/>
                  </a:solidFill>
                  <a:cs typeface="Arial" panose="020B0604020202020204" pitchFamily="34" charset="0"/>
                </a:rPr>
                <a:t> - Joint degree)</a:t>
              </a:r>
            </a:p>
            <a:p>
              <a:pPr algn="ctr" defTabSz="577850">
                <a:lnSpc>
                  <a:spcPct val="90000"/>
                </a:lnSpc>
                <a:spcAft>
                  <a:spcPct val="35000"/>
                </a:spcAft>
              </a:pPr>
              <a:endParaRPr lang="it-IT" sz="1400" dirty="0" smtClean="0">
                <a:solidFill>
                  <a:prstClr val="black"/>
                </a:solidFill>
              </a:endParaRPr>
            </a:p>
          </p:txBody>
        </p:sp>
        <p:sp>
          <p:nvSpPr>
            <p:cNvPr id="14" name="Figura a mano libera 13"/>
            <p:cNvSpPr/>
            <p:nvPr/>
          </p:nvSpPr>
          <p:spPr>
            <a:xfrm>
              <a:off x="1572062" y="5418914"/>
              <a:ext cx="6552728" cy="1044663"/>
            </a:xfrm>
            <a:custGeom>
              <a:avLst/>
              <a:gdLst>
                <a:gd name="connsiteX0" fmla="*/ 0 w 3479749"/>
                <a:gd name="connsiteY0" fmla="*/ 0 h 950276"/>
                <a:gd name="connsiteX1" fmla="*/ 3321366 w 3479749"/>
                <a:gd name="connsiteY1" fmla="*/ 0 h 950276"/>
                <a:gd name="connsiteX2" fmla="*/ 3479749 w 3479749"/>
                <a:gd name="connsiteY2" fmla="*/ 158383 h 950276"/>
                <a:gd name="connsiteX3" fmla="*/ 3479749 w 3479749"/>
                <a:gd name="connsiteY3" fmla="*/ 950276 h 950276"/>
                <a:gd name="connsiteX4" fmla="*/ 0 w 3479749"/>
                <a:gd name="connsiteY4" fmla="*/ 950276 h 950276"/>
                <a:gd name="connsiteX5" fmla="*/ 0 w 3479749"/>
                <a:gd name="connsiteY5" fmla="*/ 0 h 9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950276">
                  <a:moveTo>
                    <a:pt x="0" y="0"/>
                  </a:moveTo>
                  <a:lnTo>
                    <a:pt x="3321366" y="0"/>
                  </a:lnTo>
                  <a:lnTo>
                    <a:pt x="3479749" y="158383"/>
                  </a:lnTo>
                  <a:lnTo>
                    <a:pt x="3479749" y="950276"/>
                  </a:lnTo>
                  <a:lnTo>
                    <a:pt x="0" y="950276"/>
                  </a:lnTo>
                  <a:lnTo>
                    <a:pt x="0" y="0"/>
                  </a:lnTo>
                  <a:close/>
                </a:path>
              </a:pathLst>
            </a:custGeom>
            <a:noFill/>
            <a:ln>
              <a:solidFill>
                <a:srgbClr val="FFCCFF"/>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9530" tIns="128721" rIns="128721" bIns="49530" numCol="1" spcCol="1270" anchor="ctr" anchorCtr="0">
              <a:noAutofit/>
            </a:bodyPr>
            <a:lstStyle/>
            <a:p>
              <a:pPr algn="ctr" defTabSz="577850">
                <a:lnSpc>
                  <a:spcPct val="90000"/>
                </a:lnSpc>
                <a:spcAft>
                  <a:spcPct val="35000"/>
                </a:spcAft>
              </a:pPr>
              <a:r>
                <a:rPr lang="en-GB" altLang="it-IT" sz="1300" b="1" dirty="0" smtClean="0">
                  <a:solidFill>
                    <a:prstClr val="black"/>
                  </a:solidFill>
                  <a:ea typeface="ＭＳ Ｐゴシック"/>
                  <a:cs typeface="Arial" panose="020B0604020202020204" pitchFamily="34" charset="0"/>
                </a:rPr>
                <a:t>SCHOOL</a:t>
              </a:r>
              <a:r>
                <a:rPr lang="it-IT" altLang="it-IT" sz="1300" b="1" dirty="0" smtClean="0">
                  <a:solidFill>
                    <a:prstClr val="black"/>
                  </a:solidFill>
                  <a:ea typeface="ＭＳ Ｐゴシック"/>
                  <a:cs typeface="Arial" panose="020B0604020202020204" pitchFamily="34" charset="0"/>
                </a:rPr>
                <a:t> </a:t>
              </a:r>
              <a:r>
                <a:rPr lang="en-GB" altLang="it-IT" sz="1300" b="1" dirty="0" smtClean="0">
                  <a:solidFill>
                    <a:prstClr val="black"/>
                  </a:solidFill>
                  <a:ea typeface="ＭＳ Ｐゴシック"/>
                  <a:cs typeface="Arial" panose="020B0604020202020204" pitchFamily="34" charset="0"/>
                </a:rPr>
                <a:t>OF </a:t>
              </a:r>
              <a:r>
                <a:rPr lang="it-IT" altLang="it-IT" sz="1300" b="1" dirty="0" smtClean="0">
                  <a:solidFill>
                    <a:prstClr val="black"/>
                  </a:solidFill>
                  <a:ea typeface="ＭＳ Ｐゴシック"/>
                  <a:cs typeface="Arial" panose="020B0604020202020204" pitchFamily="34" charset="0"/>
                </a:rPr>
                <a:t>HUMANITIES AND PHILOSOPHY</a:t>
              </a:r>
              <a:endParaRPr lang="fr-FR" altLang="it-IT" sz="1300" b="1" dirty="0" smtClean="0">
                <a:solidFill>
                  <a:prstClr val="black"/>
                </a:solidFill>
                <a:ea typeface="ＭＳ Ｐゴシック"/>
                <a:cs typeface="Arial" panose="020B0604020202020204" pitchFamily="34" charset="0"/>
              </a:endParaRPr>
            </a:p>
            <a:p>
              <a:pPr marL="180000" lvl="1" indent="-457200" defTabSz="577850">
                <a:lnSpc>
                  <a:spcPct val="90000"/>
                </a:lnSpc>
                <a:spcAft>
                  <a:spcPts val="0"/>
                </a:spcAft>
              </a:pPr>
              <a:r>
                <a:rPr lang="it-IT" sz="1300" dirty="0" smtClean="0">
                  <a:solidFill>
                    <a:prstClr val="black"/>
                  </a:solidFill>
                  <a:cs typeface="Arial" panose="020B0604020202020204" pitchFamily="34" charset="0"/>
                </a:rPr>
                <a:t>-M.A. in </a:t>
              </a:r>
              <a:r>
                <a:rPr lang="it-IT" sz="1300" dirty="0" err="1" smtClean="0">
                  <a:solidFill>
                    <a:prstClr val="black"/>
                  </a:solidFill>
                  <a:cs typeface="Arial" panose="020B0604020202020204" pitchFamily="34" charset="0"/>
                </a:rPr>
                <a:t>History</a:t>
              </a:r>
              <a:r>
                <a:rPr lang="it-IT" sz="1300" dirty="0" smtClean="0">
                  <a:solidFill>
                    <a:prstClr val="black"/>
                  </a:solidFill>
                  <a:cs typeface="Arial" panose="020B0604020202020204" pitchFamily="34" charset="0"/>
                </a:rPr>
                <a:t> and </a:t>
              </a:r>
              <a:r>
                <a:rPr lang="it-IT" sz="1300" dirty="0" err="1" smtClean="0">
                  <a:solidFill>
                    <a:prstClr val="black"/>
                  </a:solidFill>
                  <a:cs typeface="Arial" panose="020B0604020202020204" pitchFamily="34" charset="0"/>
                </a:rPr>
                <a:t>Sources</a:t>
              </a: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Studies</a:t>
              </a: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dual</a:t>
              </a:r>
              <a:r>
                <a:rPr lang="it-IT" sz="1300" dirty="0" smtClean="0">
                  <a:solidFill>
                    <a:prstClr val="black"/>
                  </a:solidFill>
                  <a:cs typeface="Arial" panose="020B0604020202020204" pitchFamily="34" charset="0"/>
                </a:rPr>
                <a:t> degree with curriculum in</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European</a:t>
              </a: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History</a:t>
              </a:r>
              <a:r>
                <a:rPr lang="it-IT" sz="1300" dirty="0" smtClean="0">
                  <a:solidFill>
                    <a:prstClr val="black"/>
                  </a:solidFill>
                  <a:cs typeface="Arial" panose="020B0604020202020204" pitchFamily="34" charset="0"/>
                </a:rPr>
                <a:t>)</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-M.A. in Art </a:t>
              </a:r>
              <a:r>
                <a:rPr lang="it-IT" sz="1300" dirty="0" err="1" smtClean="0">
                  <a:solidFill>
                    <a:prstClr val="black"/>
                  </a:solidFill>
                  <a:cs typeface="Arial" panose="020B0604020202020204" pitchFamily="34" charset="0"/>
                </a:rPr>
                <a:t>History</a:t>
              </a:r>
              <a:r>
                <a:rPr lang="it-IT" sz="1300" dirty="0" smtClean="0">
                  <a:solidFill>
                    <a:prstClr val="black"/>
                  </a:solidFill>
                  <a:cs typeface="Arial" panose="020B0604020202020204" pitchFamily="34" charset="0"/>
                </a:rPr>
                <a:t> in Rome from Late </a:t>
              </a:r>
              <a:r>
                <a:rPr lang="it-IT" sz="1300" dirty="0" err="1" smtClean="0">
                  <a:solidFill>
                    <a:prstClr val="black"/>
                  </a:solidFill>
                  <a:cs typeface="Arial" panose="020B0604020202020204" pitchFamily="34" charset="0"/>
                </a:rPr>
                <a:t>Antiquity</a:t>
              </a:r>
              <a:r>
                <a:rPr lang="it-IT" sz="1300" dirty="0" smtClean="0">
                  <a:solidFill>
                    <a:prstClr val="black"/>
                  </a:solidFill>
                  <a:cs typeface="Arial" panose="020B0604020202020204" pitchFamily="34" charset="0"/>
                </a:rPr>
                <a:t> to the </a:t>
              </a:r>
              <a:r>
                <a:rPr lang="it-IT" sz="1300" dirty="0" err="1" smtClean="0">
                  <a:solidFill>
                    <a:prstClr val="black"/>
                  </a:solidFill>
                  <a:cs typeface="Arial" panose="020B0604020202020204" pitchFamily="34" charset="0"/>
                </a:rPr>
                <a:t>Present</a:t>
              </a:r>
              <a:r>
                <a:rPr lang="it-IT" sz="1300" dirty="0" smtClean="0">
                  <a:solidFill>
                    <a:prstClr val="black"/>
                  </a:solidFill>
                  <a:cs typeface="Arial" panose="020B0604020202020204" pitchFamily="34" charset="0"/>
                </a:rPr>
                <a:t> (new)</a:t>
              </a:r>
            </a:p>
          </p:txBody>
        </p:sp>
        <p:sp>
          <p:nvSpPr>
            <p:cNvPr id="15" name="Figura a mano libera 14"/>
            <p:cNvSpPr/>
            <p:nvPr/>
          </p:nvSpPr>
          <p:spPr>
            <a:xfrm>
              <a:off x="1027097" y="1807259"/>
              <a:ext cx="3451353" cy="1754024"/>
            </a:xfrm>
            <a:custGeom>
              <a:avLst/>
              <a:gdLst>
                <a:gd name="connsiteX0" fmla="*/ 0 w 3479749"/>
                <a:gd name="connsiteY0" fmla="*/ 0 h 2044452"/>
                <a:gd name="connsiteX1" fmla="*/ 3139000 w 3479749"/>
                <a:gd name="connsiteY1" fmla="*/ 0 h 2044452"/>
                <a:gd name="connsiteX2" fmla="*/ 3479749 w 3479749"/>
                <a:gd name="connsiteY2" fmla="*/ 340749 h 2044452"/>
                <a:gd name="connsiteX3" fmla="*/ 3479749 w 3479749"/>
                <a:gd name="connsiteY3" fmla="*/ 2044452 h 2044452"/>
                <a:gd name="connsiteX4" fmla="*/ 0 w 3479749"/>
                <a:gd name="connsiteY4" fmla="*/ 2044452 h 2044452"/>
                <a:gd name="connsiteX5" fmla="*/ 0 w 3479749"/>
                <a:gd name="connsiteY5" fmla="*/ 0 h 20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749" h="2044452">
                  <a:moveTo>
                    <a:pt x="0" y="0"/>
                  </a:moveTo>
                  <a:lnTo>
                    <a:pt x="3139000" y="0"/>
                  </a:lnTo>
                  <a:lnTo>
                    <a:pt x="3479749" y="340749"/>
                  </a:lnTo>
                  <a:lnTo>
                    <a:pt x="3479749" y="2044452"/>
                  </a:lnTo>
                  <a:lnTo>
                    <a:pt x="0" y="2044452"/>
                  </a:lnTo>
                  <a:lnTo>
                    <a:pt x="0" y="0"/>
                  </a:lnTo>
                  <a:close/>
                </a:path>
              </a:pathLst>
            </a:custGeom>
            <a:solidFill>
              <a:schemeClr val="bg1"/>
            </a:solidFill>
            <a:ln>
              <a:solidFill>
                <a:schemeClr val="accent4">
                  <a:lumMod val="60000"/>
                  <a:lumOff val="40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530" tIns="219904" rIns="219904" bIns="49530" numCol="1" spcCol="1270" anchor="ctr" anchorCtr="0">
              <a:noAutofit/>
            </a:bodyPr>
            <a:lstStyle/>
            <a:p>
              <a:pPr algn="ctr" defTabSz="577850">
                <a:lnSpc>
                  <a:spcPct val="90000"/>
                </a:lnSpc>
                <a:spcAft>
                  <a:spcPct val="35000"/>
                </a:spcAft>
              </a:pPr>
              <a:r>
                <a:rPr lang="en-GB" altLang="it-IT" sz="1300" b="1" dirty="0" smtClean="0">
                  <a:solidFill>
                    <a:prstClr val="black"/>
                  </a:solidFill>
                  <a:ea typeface="ＭＳ Ｐゴシック"/>
                  <a:cs typeface="Arial" panose="020B0604020202020204" pitchFamily="34" charset="0"/>
                </a:rPr>
                <a:t>SCHOOL</a:t>
              </a:r>
              <a:r>
                <a:rPr lang="it-IT" altLang="it-IT" sz="1300" b="1" dirty="0" smtClean="0">
                  <a:solidFill>
                    <a:prstClr val="black"/>
                  </a:solidFill>
                  <a:ea typeface="ＭＳ Ｐゴシック"/>
                  <a:cs typeface="Arial" panose="020B0604020202020204" pitchFamily="34" charset="0"/>
                </a:rPr>
                <a:t> </a:t>
              </a:r>
              <a:r>
                <a:rPr lang="en-GB" altLang="it-IT" sz="1300" b="1" dirty="0" smtClean="0">
                  <a:solidFill>
                    <a:prstClr val="black"/>
                  </a:solidFill>
                  <a:ea typeface="ＭＳ Ｐゴシック"/>
                  <a:cs typeface="Arial" panose="020B0604020202020204" pitchFamily="34" charset="0"/>
                </a:rPr>
                <a:t>OF </a:t>
              </a:r>
              <a:r>
                <a:rPr lang="fr-FR" altLang="it-IT" sz="1300" b="1" dirty="0" smtClean="0">
                  <a:solidFill>
                    <a:prstClr val="black"/>
                  </a:solidFill>
                  <a:ea typeface="ＭＳ Ｐゴシック"/>
                  <a:cs typeface="Arial" panose="020B0604020202020204" pitchFamily="34" charset="0"/>
                </a:rPr>
                <a:t>E</a:t>
              </a:r>
              <a:r>
                <a:rPr lang="en-GB" altLang="it-IT" sz="1300" b="1" dirty="0" smtClean="0">
                  <a:solidFill>
                    <a:prstClr val="black"/>
                  </a:solidFill>
                  <a:ea typeface="ＭＳ Ｐゴシック"/>
                  <a:cs typeface="Arial" panose="020B0604020202020204" pitchFamily="34" charset="0"/>
                </a:rPr>
                <a:t>CONOMICS</a:t>
              </a:r>
            </a:p>
            <a:p>
              <a:pPr marL="180000" lvl="1" defTabSz="577850">
                <a:lnSpc>
                  <a:spcPct val="90000"/>
                </a:lnSpc>
                <a:spcAft>
                  <a:spcPts val="0"/>
                </a:spcAft>
              </a:pPr>
              <a:r>
                <a:rPr lang="en-GB" altLang="it-IT" sz="1300" dirty="0" smtClean="0">
                  <a:solidFill>
                    <a:prstClr val="black"/>
                  </a:solidFill>
                  <a:ea typeface="ＭＳ Ｐゴシック"/>
                  <a:cs typeface="Arial" panose="020B0604020202020204" pitchFamily="34" charset="0"/>
                </a:rPr>
                <a:t>-</a:t>
              </a:r>
              <a:r>
                <a:rPr lang="it-IT" sz="1300" dirty="0" smtClean="0">
                  <a:solidFill>
                    <a:prstClr val="black"/>
                  </a:solidFill>
                  <a:cs typeface="Arial" panose="020B0604020202020204" pitchFamily="34" charset="0"/>
                </a:rPr>
                <a:t>B.A. in Global </a:t>
              </a:r>
              <a:r>
                <a:rPr lang="it-IT" sz="1300" dirty="0" err="1" smtClean="0">
                  <a:solidFill>
                    <a:prstClr val="black"/>
                  </a:solidFill>
                  <a:cs typeface="Arial" panose="020B0604020202020204" pitchFamily="34" charset="0"/>
                </a:rPr>
                <a:t>Governance</a:t>
              </a:r>
              <a:r>
                <a:rPr lang="it-IT" sz="1300" dirty="0" smtClean="0">
                  <a:solidFill>
                    <a:prstClr val="black"/>
                  </a:solidFill>
                  <a:cs typeface="Arial" panose="020B0604020202020204" pitchFamily="34" charset="0"/>
                </a:rPr>
                <a:t>                      </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     -</a:t>
              </a:r>
              <a:r>
                <a:rPr lang="it-IT" sz="1300" dirty="0" err="1" smtClean="0">
                  <a:solidFill>
                    <a:prstClr val="black"/>
                  </a:solidFill>
                  <a:cs typeface="Arial" panose="020B0604020202020204" pitchFamily="34" charset="0"/>
                </a:rPr>
                <a:t>B.Sc</a:t>
              </a:r>
              <a:r>
                <a:rPr lang="it-IT" sz="1300" dirty="0" smtClean="0">
                  <a:solidFill>
                    <a:prstClr val="black"/>
                  </a:solidFill>
                  <a:cs typeface="Arial" panose="020B0604020202020204" pitchFamily="34" charset="0"/>
                </a:rPr>
                <a:t>. in Business Administration and Economics               </a:t>
              </a:r>
              <a:br>
                <a:rPr lang="it-IT" sz="1300" dirty="0" smtClean="0">
                  <a:solidFill>
                    <a:prstClr val="black"/>
                  </a:solidFill>
                  <a:cs typeface="Arial" panose="020B0604020202020204" pitchFamily="34" charset="0"/>
                </a:rPr>
              </a:br>
              <a:r>
                <a:rPr lang="it-IT" sz="1300" dirty="0" smtClean="0">
                  <a:solidFill>
                    <a:prstClr val="black"/>
                  </a:solidFill>
                  <a:cs typeface="Arial" panose="020B0604020202020204" pitchFamily="34" charset="0"/>
                </a:rPr>
                <a:t>-M.Sc. in Business Administration                  </a:t>
              </a:r>
              <a:br>
                <a:rPr lang="it-IT" sz="1300" dirty="0" smtClean="0">
                  <a:solidFill>
                    <a:prstClr val="black"/>
                  </a:solidFill>
                  <a:cs typeface="Arial" panose="020B0604020202020204" pitchFamily="34" charset="0"/>
                </a:rPr>
              </a:br>
              <a:r>
                <a:rPr lang="it-IT" sz="1300" dirty="0" smtClean="0">
                  <a:solidFill>
                    <a:prstClr val="black"/>
                  </a:solidFill>
                  <a:cs typeface="Arial" panose="020B0604020202020204" pitchFamily="34" charset="0"/>
                </a:rPr>
                <a:t>-</a:t>
              </a:r>
              <a:r>
                <a:rPr lang="it-IT" sz="1300" dirty="0" err="1" smtClean="0">
                  <a:solidFill>
                    <a:prstClr val="black"/>
                  </a:solidFill>
                  <a:cs typeface="Arial" panose="020B0604020202020204" pitchFamily="34" charset="0"/>
                </a:rPr>
                <a:t>M.Sc</a:t>
              </a:r>
              <a:r>
                <a:rPr lang="it-IT" sz="1300" dirty="0" smtClean="0">
                  <a:solidFill>
                    <a:prstClr val="black"/>
                  </a:solidFill>
                  <a:cs typeface="Arial" panose="020B0604020202020204" pitchFamily="34" charset="0"/>
                </a:rPr>
                <a:t>. in Economics                                                    </a:t>
              </a:r>
            </a:p>
            <a:p>
              <a:pPr marL="180000" lvl="1" indent="-457200" defTabSz="577850">
                <a:lnSpc>
                  <a:spcPct val="90000"/>
                </a:lnSpc>
                <a:spcAft>
                  <a:spcPts val="0"/>
                </a:spcAft>
              </a:pPr>
              <a:r>
                <a:rPr lang="it-IT" sz="1300" dirty="0" smtClean="0">
                  <a:solidFill>
                    <a:prstClr val="black"/>
                  </a:solidFill>
                  <a:cs typeface="Arial" panose="020B0604020202020204" pitchFamily="34" charset="0"/>
                </a:rPr>
                <a:t>     -</a:t>
              </a:r>
              <a:r>
                <a:rPr lang="en-US" sz="1300" dirty="0" smtClean="0">
                  <a:solidFill>
                    <a:prstClr val="black"/>
                  </a:solidFill>
                  <a:cs typeface="Arial" panose="020B0604020202020204" pitchFamily="34" charset="0"/>
                </a:rPr>
                <a:t>M.Sc. in European Economy and Business Law                                                                       -</a:t>
              </a:r>
              <a:r>
                <a:rPr lang="it-IT" sz="1300" dirty="0" err="1" smtClean="0">
                  <a:solidFill>
                    <a:prstClr val="black"/>
                  </a:solidFill>
                  <a:cs typeface="Arial" panose="020B0604020202020204" pitchFamily="34" charset="0"/>
                </a:rPr>
                <a:t>M.Sc</a:t>
              </a:r>
              <a:r>
                <a:rPr lang="it-IT" sz="1300" dirty="0" smtClean="0">
                  <a:solidFill>
                    <a:prstClr val="black"/>
                  </a:solidFill>
                  <a:cs typeface="Arial" panose="020B0604020202020204" pitchFamily="34" charset="0"/>
                </a:rPr>
                <a:t>. in Finance and banking</a:t>
              </a:r>
              <a:endParaRPr lang="it-IT" sz="1400" dirty="0">
                <a:solidFill>
                  <a:prstClr val="black"/>
                </a:solidFill>
                <a:cs typeface="Arial" panose="020B0604020202020204" pitchFamily="34" charset="0"/>
              </a:endParaRPr>
            </a:p>
          </p:txBody>
        </p:sp>
      </p:grpSp>
    </p:spTree>
    <p:extLst>
      <p:ext uri="{BB962C8B-B14F-4D97-AF65-F5344CB8AC3E}">
        <p14:creationId xmlns:p14="http://schemas.microsoft.com/office/powerpoint/2010/main" val="103655263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1014413" y="62372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800" b="1" i="1">
              <a:solidFill>
                <a:srgbClr val="005400"/>
              </a:solidFill>
              <a:latin typeface="Tahoma" panose="020B0604030504040204" pitchFamily="34" charset="0"/>
              <a:cs typeface="Tahoma" panose="020B0604030504040204" pitchFamily="34" charset="0"/>
            </a:endParaRPr>
          </a:p>
        </p:txBody>
      </p:sp>
      <p:sp>
        <p:nvSpPr>
          <p:cNvPr id="24581" name="Rectangle 64"/>
          <p:cNvSpPr>
            <a:spLocks noChangeArrowheads="1"/>
          </p:cNvSpPr>
          <p:nvPr/>
        </p:nvSpPr>
        <p:spPr bwMode="auto">
          <a:xfrm>
            <a:off x="1814513" y="1768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4647" tIns="7935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24582" name="Text Box 79"/>
          <p:cNvSpPr txBox="1">
            <a:spLocks noChangeArrowheads="1"/>
          </p:cNvSpPr>
          <p:nvPr/>
        </p:nvSpPr>
        <p:spPr bwMode="auto">
          <a:xfrm>
            <a:off x="6323013" y="327025"/>
            <a:ext cx="1285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it-IT" sz="1800" dirty="0">
              <a:latin typeface="Arial" panose="020B0604020202020204" pitchFamily="34" charset="0"/>
            </a:endParaRPr>
          </a:p>
        </p:txBody>
      </p:sp>
      <p:pic>
        <p:nvPicPr>
          <p:cNvPr id="24583" name="image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21500" y="763588"/>
            <a:ext cx="1174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75"/>
          <p:cNvGrpSpPr>
            <a:grpSpLocks/>
          </p:cNvGrpSpPr>
          <p:nvPr/>
        </p:nvGrpSpPr>
        <p:grpSpPr bwMode="auto">
          <a:xfrm>
            <a:off x="17868900" y="152400"/>
            <a:ext cx="1981200" cy="195263"/>
            <a:chOff x="27901" y="-799"/>
            <a:chExt cx="3120" cy="308"/>
          </a:xfrm>
        </p:grpSpPr>
        <p:pic>
          <p:nvPicPr>
            <p:cNvPr id="24589" name="Picture 7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01" y="-799"/>
              <a:ext cx="198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Line 77"/>
            <p:cNvSpPr>
              <a:spLocks noChangeShapeType="1"/>
            </p:cNvSpPr>
            <p:nvPr/>
          </p:nvSpPr>
          <p:spPr bwMode="auto">
            <a:xfrm>
              <a:off x="29860" y="-785"/>
              <a:ext cx="1148" cy="0"/>
            </a:xfrm>
            <a:prstGeom prst="line">
              <a:avLst/>
            </a:prstGeom>
            <a:noFill/>
            <a:ln w="14214">
              <a:solidFill>
                <a:srgbClr val="2F2828"/>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1" name="Line 76"/>
            <p:cNvSpPr>
              <a:spLocks noChangeShapeType="1"/>
            </p:cNvSpPr>
            <p:nvPr/>
          </p:nvSpPr>
          <p:spPr bwMode="auto">
            <a:xfrm>
              <a:off x="29860" y="-505"/>
              <a:ext cx="1148" cy="0"/>
            </a:xfrm>
            <a:prstGeom prst="line">
              <a:avLst/>
            </a:prstGeom>
            <a:noFill/>
            <a:ln w="16244">
              <a:solidFill>
                <a:srgbClr val="2F2828"/>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55" name="Rectangle 82"/>
          <p:cNvSpPr>
            <a:spLocks noChangeArrowheads="1"/>
          </p:cNvSpPr>
          <p:nvPr/>
        </p:nvSpPr>
        <p:spPr bwMode="auto">
          <a:xfrm>
            <a:off x="1801813" y="4292600"/>
            <a:ext cx="738187" cy="1231900"/>
          </a:xfrm>
          <a:prstGeom prst="rect">
            <a:avLst/>
          </a:prstGeom>
          <a:noFill/>
          <a:ln>
            <a:noFill/>
          </a:ln>
          <a:effectLst/>
          <a:extLst/>
        </p:spPr>
        <p:txBody>
          <a:bodyPr wrap="none" lIns="177744" rIns="266616" anchor="ctr">
            <a:spAutoFit/>
          </a:bodyPr>
          <a:lstStyle/>
          <a:p>
            <a:pPr>
              <a:defRPr/>
            </a:pPr>
            <a:endParaRPr lang="it-IT" sz="1400" dirty="0">
              <a:solidFill>
                <a:prstClr val="black"/>
              </a:solidFill>
              <a:latin typeface="+mn-lt"/>
            </a:endParaRPr>
          </a:p>
          <a:p>
            <a:pPr marL="285750" indent="-285750">
              <a:buFont typeface="Wingdings" panose="05000000000000000000" pitchFamily="2" charset="2"/>
              <a:buChar char="Ø"/>
              <a:defRPr/>
            </a:pPr>
            <a:endParaRPr lang="en-US" sz="1400" dirty="0">
              <a:solidFill>
                <a:prstClr val="black"/>
              </a:solidFill>
              <a:latin typeface="+mn-lt"/>
            </a:endParaRPr>
          </a:p>
          <a:p>
            <a:pPr>
              <a:defRPr/>
            </a:pPr>
            <a:r>
              <a:rPr lang="en-US" sz="1400" dirty="0">
                <a:solidFill>
                  <a:prstClr val="black"/>
                </a:solidFill>
                <a:latin typeface="+mn-lt"/>
              </a:rPr>
              <a:t/>
            </a:r>
            <a:br>
              <a:rPr lang="en-US" sz="1400" dirty="0">
                <a:solidFill>
                  <a:prstClr val="black"/>
                </a:solidFill>
                <a:latin typeface="+mn-lt"/>
              </a:rPr>
            </a:br>
            <a:endParaRPr lang="it-IT" sz="1400" dirty="0">
              <a:solidFill>
                <a:prstClr val="black"/>
              </a:solidFill>
              <a:latin typeface="+mn-lt"/>
            </a:endParaRPr>
          </a:p>
          <a:p>
            <a:pPr>
              <a:defRPr/>
            </a:pPr>
            <a:endParaRPr lang="it-IT" dirty="0">
              <a:latin typeface="Arial" panose="020B0604020202020204" pitchFamily="34" charset="0"/>
            </a:endParaRPr>
          </a:p>
        </p:txBody>
      </p:sp>
      <p:sp>
        <p:nvSpPr>
          <p:cNvPr id="24586" name="Rectangle 86"/>
          <p:cNvSpPr>
            <a:spLocks noChangeArrowheads="1"/>
          </p:cNvSpPr>
          <p:nvPr/>
        </p:nvSpPr>
        <p:spPr bwMode="auto">
          <a:xfrm>
            <a:off x="1495425" y="6561138"/>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6425" t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700">
                <a:latin typeface="Arial" panose="020B0604020202020204" pitchFamily="34" charset="0"/>
                <a:cs typeface="Arial" panose="020B0604020202020204" pitchFamily="34" charset="0"/>
              </a:rPr>
              <a:t/>
            </a:r>
            <a:br>
              <a:rPr lang="en-US" altLang="it-IT" sz="700">
                <a:latin typeface="Arial" panose="020B0604020202020204" pitchFamily="34" charset="0"/>
                <a:cs typeface="Arial" panose="020B0604020202020204" pitchFamily="34" charset="0"/>
              </a:rPr>
            </a:br>
            <a:endParaRPr lang="it-IT" altLang="it-IT" sz="600">
              <a:latin typeface="Arial" panose="020B0604020202020204" pitchFamily="34" charset="0"/>
            </a:endParaRPr>
          </a:p>
          <a:p>
            <a:pPr>
              <a:spcBef>
                <a:spcPct val="0"/>
              </a:spcBef>
              <a:buFontTx/>
              <a:buNone/>
            </a:pPr>
            <a:endParaRPr lang="it-IT" altLang="it-IT" sz="1800">
              <a:latin typeface="Arial" panose="020B0604020202020204" pitchFamily="34" charset="0"/>
            </a:endParaRPr>
          </a:p>
        </p:txBody>
      </p:sp>
      <p:sp>
        <p:nvSpPr>
          <p:cNvPr id="24587" name="Rettangolo 2"/>
          <p:cNvSpPr>
            <a:spLocks noChangeArrowheads="1"/>
          </p:cNvSpPr>
          <p:nvPr/>
        </p:nvSpPr>
        <p:spPr bwMode="auto">
          <a:xfrm>
            <a:off x="395536" y="1170781"/>
            <a:ext cx="906625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1539875" eaLnBrk="1" hangingPunct="1">
              <a:spcBef>
                <a:spcPct val="0"/>
              </a:spcBef>
              <a:buNone/>
            </a:pPr>
            <a:endParaRPr lang="it-IT" altLang="it-IT" sz="1400" b="1" dirty="0" smtClean="0">
              <a:cs typeface="Calibri" panose="020F0502020204030204" pitchFamily="34" charset="0"/>
            </a:endParaRPr>
          </a:p>
          <a:p>
            <a:pPr indent="1539875" eaLnBrk="1" hangingPunct="1">
              <a:spcBef>
                <a:spcPct val="0"/>
              </a:spcBef>
              <a:buNone/>
            </a:pPr>
            <a:endParaRPr lang="it-IT" altLang="it-IT" sz="1400" b="1" dirty="0">
              <a:cs typeface="Calibri" panose="020F0502020204030204" pitchFamily="34" charset="0"/>
            </a:endParaRPr>
          </a:p>
          <a:p>
            <a:pPr indent="1539875" eaLnBrk="1" hangingPunct="1">
              <a:spcBef>
                <a:spcPct val="0"/>
              </a:spcBef>
              <a:buNone/>
            </a:pPr>
            <a:endParaRPr lang="it-IT" altLang="it-IT" sz="1400" b="1" dirty="0" smtClean="0">
              <a:cs typeface="Calibri" panose="020F0502020204030204" pitchFamily="34" charset="0"/>
            </a:endParaRPr>
          </a:p>
          <a:p>
            <a:pPr indent="1539875" eaLnBrk="1" hangingPunct="1">
              <a:spcBef>
                <a:spcPct val="0"/>
              </a:spcBef>
              <a:buNone/>
            </a:pPr>
            <a:endParaRPr lang="it-IT" altLang="it-IT" sz="1400" b="1" dirty="0">
              <a:cs typeface="Calibri" panose="020F0502020204030204" pitchFamily="34" charset="0"/>
            </a:endParaRPr>
          </a:p>
          <a:p>
            <a:pPr indent="1539875" eaLnBrk="1" hangingPunct="1">
              <a:spcBef>
                <a:spcPct val="0"/>
              </a:spcBef>
              <a:buNone/>
            </a:pPr>
            <a:endParaRPr lang="it-IT" altLang="it-IT" sz="1400" b="1" dirty="0" smtClean="0">
              <a:cs typeface="Calibri" panose="020F0502020204030204" pitchFamily="34" charset="0"/>
            </a:endParaRPr>
          </a:p>
          <a:p>
            <a:pPr indent="1539875" eaLnBrk="1" hangingPunct="1">
              <a:spcBef>
                <a:spcPct val="0"/>
              </a:spcBef>
              <a:buNone/>
            </a:pPr>
            <a:endParaRPr lang="it-IT" altLang="it-IT" sz="1400" b="1" dirty="0">
              <a:cs typeface="Calibri" panose="020F0502020204030204" pitchFamily="34" charset="0"/>
            </a:endParaRPr>
          </a:p>
          <a:p>
            <a:pPr indent="1539875" eaLnBrk="1" hangingPunct="1">
              <a:spcBef>
                <a:spcPct val="0"/>
              </a:spcBef>
              <a:buNone/>
            </a:pPr>
            <a:endParaRPr lang="it-IT" altLang="it-IT" sz="1400" b="1" dirty="0" smtClean="0">
              <a:cs typeface="Calibri" panose="020F0502020204030204" pitchFamily="34" charset="0"/>
            </a:endParaRPr>
          </a:p>
          <a:p>
            <a:pPr>
              <a:spcBef>
                <a:spcPct val="0"/>
              </a:spcBef>
              <a:spcAft>
                <a:spcPts val="1200"/>
              </a:spcAft>
              <a:buNone/>
            </a:pPr>
            <a:endParaRPr lang="en-US" sz="1200" dirty="0">
              <a:latin typeface="Calibri"/>
              <a:cs typeface="Calibri"/>
            </a:endParaRPr>
          </a:p>
          <a:p>
            <a:pPr eaLnBrk="1" hangingPunct="1">
              <a:spcBef>
                <a:spcPct val="0"/>
              </a:spcBef>
              <a:spcAft>
                <a:spcPts val="1200"/>
              </a:spcAft>
              <a:buFontTx/>
              <a:buNone/>
            </a:pPr>
            <a:endParaRPr lang="it-IT" altLang="it-IT" sz="1200" dirty="0">
              <a:cs typeface="Calibri" panose="020F0502020204030204" pitchFamily="34" charset="0"/>
            </a:endParaRPr>
          </a:p>
        </p:txBody>
      </p:sp>
      <p:pic>
        <p:nvPicPr>
          <p:cNvPr id="3" name="Immagin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49954" y="896265"/>
            <a:ext cx="1826304" cy="1260307"/>
          </a:xfrm>
          <a:prstGeom prst="rect">
            <a:avLst/>
          </a:prstGeom>
        </p:spPr>
      </p:pic>
      <p:pic>
        <p:nvPicPr>
          <p:cNvPr id="6" name="Immagin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6968" y="3713196"/>
            <a:ext cx="2511687" cy="1532692"/>
          </a:xfrm>
          <a:prstGeom prst="rect">
            <a:avLst/>
          </a:prstGeom>
        </p:spPr>
      </p:pic>
      <p:sp>
        <p:nvSpPr>
          <p:cNvPr id="22" name="Segnaposto contenuto 4"/>
          <p:cNvSpPr txBox="1">
            <a:spLocks/>
          </p:cNvSpPr>
          <p:nvPr/>
        </p:nvSpPr>
        <p:spPr>
          <a:xfrm>
            <a:off x="255317" y="501774"/>
            <a:ext cx="8461148" cy="190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5400"/>
              </a:buClr>
              <a:buFont typeface="Wingdings" panose="05000000000000000000" pitchFamily="2" charset="2"/>
              <a:buChar char="q"/>
            </a:pPr>
            <a:endParaRPr lang="it-IT" altLang="it-IT" sz="1200" dirty="0" smtClean="0"/>
          </a:p>
          <a:p>
            <a:pPr>
              <a:buClr>
                <a:srgbClr val="005400"/>
              </a:buClr>
              <a:buFont typeface="Wingdings" panose="05000000000000000000" pitchFamily="2" charset="2"/>
              <a:buChar char="q"/>
            </a:pPr>
            <a:endParaRPr lang="it-IT" altLang="it-IT" sz="1200" dirty="0" smtClean="0"/>
          </a:p>
          <a:p>
            <a:pPr>
              <a:buClr>
                <a:srgbClr val="005400"/>
              </a:buClr>
              <a:buFont typeface="Wingdings" panose="05000000000000000000" pitchFamily="2" charset="2"/>
              <a:buChar char="q"/>
            </a:pPr>
            <a:r>
              <a:rPr lang="it-IT" altLang="it-IT" sz="1400" b="1" dirty="0" err="1" smtClean="0"/>
              <a:t>Housing</a:t>
            </a:r>
            <a:endParaRPr lang="it-IT" altLang="it-IT" sz="1400" b="1" dirty="0" smtClean="0"/>
          </a:p>
          <a:p>
            <a:pPr>
              <a:spcBef>
                <a:spcPct val="0"/>
              </a:spcBef>
              <a:spcAft>
                <a:spcPts val="1200"/>
              </a:spcAft>
              <a:buNone/>
            </a:pPr>
            <a:r>
              <a:rPr lang="en-US" altLang="it-IT" sz="1400" u="sng" dirty="0" err="1" smtClean="0">
                <a:cs typeface="Calibri" panose="020F0502020204030204" pitchFamily="34" charset="0"/>
              </a:rPr>
              <a:t>Laziodisu</a:t>
            </a:r>
            <a:r>
              <a:rPr lang="en-US" altLang="it-IT" sz="1400" dirty="0" smtClean="0">
                <a:cs typeface="Calibri" panose="020F0502020204030204" pitchFamily="34" charset="0"/>
              </a:rPr>
              <a:t> (a regional body) provides students with scholarships and </a:t>
            </a:r>
            <a:r>
              <a:rPr lang="en-US" altLang="it-IT" sz="1400" dirty="0" err="1" smtClean="0">
                <a:cs typeface="Calibri" panose="020F0502020204030204" pitchFamily="34" charset="0"/>
              </a:rPr>
              <a:t>accomodation</a:t>
            </a:r>
            <a:r>
              <a:rPr lang="en-US" altLang="it-IT" sz="1400" dirty="0" smtClean="0">
                <a:cs typeface="Calibri" panose="020F0502020204030204" pitchFamily="34" charset="0"/>
              </a:rPr>
              <a:t> upon a </a:t>
            </a:r>
          </a:p>
          <a:p>
            <a:pPr>
              <a:spcBef>
                <a:spcPct val="0"/>
              </a:spcBef>
              <a:spcAft>
                <a:spcPts val="1200"/>
              </a:spcAft>
              <a:buNone/>
            </a:pPr>
            <a:r>
              <a:rPr lang="en-US" altLang="it-IT" sz="1400" dirty="0" smtClean="0">
                <a:cs typeface="Calibri" panose="020F0502020204030204" pitchFamily="34" charset="0"/>
              </a:rPr>
              <a:t>selection </a:t>
            </a:r>
            <a:r>
              <a:rPr lang="en-US" altLang="it-IT" sz="1400" dirty="0" smtClean="0">
                <a:cs typeface="Calibri" panose="020F0502020204030204" pitchFamily="34" charset="0"/>
                <a:hlinkClick r:id="rId7"/>
              </a:rPr>
              <a:t>www.laziodisu.it</a:t>
            </a:r>
            <a:endParaRPr lang="it-IT" altLang="it-IT" sz="1400" dirty="0" smtClean="0">
              <a:cs typeface="Calibri" panose="020F0502020204030204" pitchFamily="34" charset="0"/>
            </a:endParaRPr>
          </a:p>
          <a:p>
            <a:pPr>
              <a:lnSpc>
                <a:spcPct val="107000"/>
              </a:lnSpc>
              <a:spcBef>
                <a:spcPct val="0"/>
              </a:spcBef>
              <a:buNone/>
            </a:pPr>
            <a:r>
              <a:rPr lang="en-US" altLang="it-IT" sz="1400" u="sng" dirty="0" smtClean="0">
                <a:cs typeface="Calibri" panose="020F0502020204030204" pitchFamily="34" charset="0"/>
              </a:rPr>
              <a:t>Campus X</a:t>
            </a:r>
            <a:r>
              <a:rPr lang="en-US" altLang="it-IT" sz="1400" dirty="0" smtClean="0">
                <a:cs typeface="Calibri" panose="020F0502020204030204" pitchFamily="34" charset="0"/>
              </a:rPr>
              <a:t> offering green areas and services with 1500 places </a:t>
            </a:r>
            <a:r>
              <a:rPr lang="en-US" altLang="it-IT" sz="1400" dirty="0" smtClean="0">
                <a:cs typeface="Calibri" panose="020F0502020204030204" pitchFamily="34" charset="0"/>
                <a:hlinkClick r:id="rId8"/>
              </a:rPr>
              <a:t>www.campusx.it/roma/</a:t>
            </a:r>
            <a:endParaRPr lang="it-IT" altLang="it-IT" sz="1400" dirty="0" smtClean="0">
              <a:cs typeface="Calibri" panose="020F0502020204030204" pitchFamily="34" charset="0"/>
            </a:endParaRPr>
          </a:p>
          <a:p>
            <a:pPr>
              <a:lnSpc>
                <a:spcPct val="107000"/>
              </a:lnSpc>
              <a:spcBef>
                <a:spcPct val="0"/>
              </a:spcBef>
              <a:buNone/>
            </a:pPr>
            <a:r>
              <a:rPr lang="en-US" altLang="it-IT" sz="1200" dirty="0" smtClean="0">
                <a:cs typeface="Calibri" panose="020F0502020204030204" pitchFamily="34" charset="0"/>
              </a:rPr>
              <a:t> </a:t>
            </a:r>
            <a:endParaRPr lang="it-IT" altLang="it-IT" sz="1200" dirty="0" smtClean="0"/>
          </a:p>
          <a:p>
            <a:pPr>
              <a:buClr>
                <a:srgbClr val="005400"/>
              </a:buClr>
              <a:buFont typeface="Wingdings" panose="05000000000000000000" pitchFamily="2" charset="2"/>
              <a:buChar char="q"/>
            </a:pPr>
            <a:endParaRPr lang="it-IT" altLang="it-IT" sz="1200" dirty="0" smtClean="0"/>
          </a:p>
          <a:p>
            <a:endParaRPr lang="it-IT" altLang="it-IT" sz="1200" dirty="0" smtClean="0"/>
          </a:p>
        </p:txBody>
      </p:sp>
      <p:sp>
        <p:nvSpPr>
          <p:cNvPr id="2" name="CasellaDiTesto 1"/>
          <p:cNvSpPr txBox="1"/>
          <p:nvPr/>
        </p:nvSpPr>
        <p:spPr>
          <a:xfrm>
            <a:off x="337018" y="2366944"/>
            <a:ext cx="6712935"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rgbClr val="005400"/>
              </a:buClr>
              <a:buFont typeface="Wingdings" panose="05000000000000000000" pitchFamily="2" charset="2"/>
              <a:buChar char="q"/>
            </a:pPr>
            <a:r>
              <a:rPr lang="it-IT" altLang="it-IT" sz="1400" b="1" dirty="0" smtClean="0">
                <a:solidFill>
                  <a:schemeClr val="tx1"/>
                </a:solidFill>
                <a:cs typeface="Calibri" panose="020F0502020204030204" pitchFamily="34" charset="0"/>
              </a:rPr>
              <a:t>   Agevola </a:t>
            </a:r>
            <a:r>
              <a:rPr lang="it-IT" altLang="it-IT" sz="1400" b="1" dirty="0" err="1" smtClean="0">
                <a:solidFill>
                  <a:schemeClr val="tx1"/>
                </a:solidFill>
                <a:cs typeface="Calibri" panose="020F0502020204030204" pitchFamily="34" charset="0"/>
              </a:rPr>
              <a:t>Initiatives</a:t>
            </a:r>
            <a:endParaRPr lang="it-IT" altLang="it-IT" sz="1400" b="1" dirty="0" smtClean="0">
              <a:solidFill>
                <a:schemeClr val="tx1"/>
              </a:solidFill>
              <a:cs typeface="Calibri" panose="020F0502020204030204" pitchFamily="34" charset="0"/>
            </a:endParaRPr>
          </a:p>
          <a:p>
            <a:pPr>
              <a:buClr>
                <a:srgbClr val="005400"/>
              </a:buClr>
            </a:pPr>
            <a:r>
              <a:rPr lang="en-US" sz="1400" dirty="0" err="1" smtClean="0">
                <a:solidFill>
                  <a:schemeClr val="tx1"/>
                </a:solidFill>
                <a:cs typeface="Calibri" panose="020F0502020204030204" pitchFamily="34" charset="0"/>
              </a:rPr>
              <a:t>Agevola</a:t>
            </a:r>
            <a:r>
              <a:rPr lang="en-US" sz="1400" dirty="0" smtClean="0">
                <a:solidFill>
                  <a:schemeClr val="tx1"/>
                </a:solidFill>
                <a:cs typeface="Calibri" panose="020F0502020204030204" pitchFamily="34" charset="0"/>
              </a:rPr>
              <a:t> </a:t>
            </a:r>
            <a:r>
              <a:rPr lang="en-US" sz="1400" dirty="0">
                <a:solidFill>
                  <a:schemeClr val="tx1"/>
                </a:solidFill>
                <a:cs typeface="Calibri" panose="020F0502020204030204" pitchFamily="34" charset="0"/>
              </a:rPr>
              <a:t>gives the students the possibility of benefitting from more than 250 partnerships, oﬀers  and discounts. </a:t>
            </a:r>
          </a:p>
          <a:p>
            <a:pPr>
              <a:buClr>
                <a:srgbClr val="005400"/>
              </a:buClr>
            </a:pPr>
            <a:r>
              <a:rPr lang="en-US" sz="1400" dirty="0">
                <a:solidFill>
                  <a:schemeClr val="tx1"/>
                </a:solidFill>
                <a:cs typeface="Calibri" panose="020F0502020204030204" pitchFamily="34" charset="0"/>
              </a:rPr>
              <a:t>Check on </a:t>
            </a:r>
            <a:r>
              <a:rPr lang="en-US" sz="1400" dirty="0">
                <a:solidFill>
                  <a:schemeClr val="tx1"/>
                </a:solidFill>
                <a:cs typeface="Calibri" panose="020F0502020204030204" pitchFamily="34" charset="0"/>
                <a:hlinkClick r:id="rId9"/>
              </a:rPr>
              <a:t>www.agevola.uniroma2.it</a:t>
            </a:r>
            <a:r>
              <a:rPr lang="en-US" sz="1400" dirty="0">
                <a:solidFill>
                  <a:schemeClr val="tx1"/>
                </a:solidFill>
                <a:cs typeface="Calibri" panose="020F0502020204030204" pitchFamily="34" charset="0"/>
              </a:rPr>
              <a:t> all the deals and discounts:  restaurants, theatres, concerts, travels, gyms and much more.</a:t>
            </a:r>
          </a:p>
        </p:txBody>
      </p:sp>
      <p:sp>
        <p:nvSpPr>
          <p:cNvPr id="4" name="CasellaDiTesto 3"/>
          <p:cNvSpPr txBox="1"/>
          <p:nvPr/>
        </p:nvSpPr>
        <p:spPr>
          <a:xfrm>
            <a:off x="332257" y="5504085"/>
            <a:ext cx="8296398" cy="73866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ct val="0"/>
              </a:spcBef>
              <a:buFont typeface="Wingdings" panose="05000000000000000000" pitchFamily="2" charset="2"/>
              <a:buChar char="q"/>
            </a:pPr>
            <a:r>
              <a:rPr lang="it-IT" altLang="it-IT" sz="1400" b="1" dirty="0" smtClean="0">
                <a:cs typeface="Calibri" panose="020F0502020204030204" pitchFamily="34" charset="0"/>
              </a:rPr>
              <a:t>    Library </a:t>
            </a:r>
            <a:r>
              <a:rPr lang="it-IT" altLang="it-IT" sz="1400" b="1" dirty="0" err="1" smtClean="0">
                <a:cs typeface="Calibri" panose="020F0502020204030204" pitchFamily="34" charset="0"/>
              </a:rPr>
              <a:t>system</a:t>
            </a:r>
            <a:r>
              <a:rPr lang="it-IT" altLang="it-IT" sz="1400" b="1" dirty="0" smtClean="0">
                <a:cs typeface="Calibri" panose="020F0502020204030204" pitchFamily="34" charset="0"/>
              </a:rPr>
              <a:t> and </a:t>
            </a:r>
            <a:r>
              <a:rPr lang="it-IT" altLang="it-IT" sz="1400" b="1" dirty="0" err="1" smtClean="0">
                <a:cs typeface="Calibri" panose="020F0502020204030204" pitchFamily="34" charset="0"/>
              </a:rPr>
              <a:t>services</a:t>
            </a:r>
            <a:endParaRPr lang="it-IT" altLang="it-IT" sz="1400" b="1" dirty="0">
              <a:cs typeface="Calibri" panose="020F0502020204030204" pitchFamily="34" charset="0"/>
            </a:endParaRPr>
          </a:p>
          <a:p>
            <a:pPr>
              <a:spcBef>
                <a:spcPct val="0"/>
              </a:spcBef>
            </a:pPr>
            <a:r>
              <a:rPr lang="en-US" altLang="it-IT" sz="1400" dirty="0">
                <a:cs typeface="Calibri" panose="020F0502020204030204" pitchFamily="34" charset="0"/>
              </a:rPr>
              <a:t>Each school has its own library offering Tor </a:t>
            </a:r>
            <a:r>
              <a:rPr lang="en-US" altLang="it-IT" sz="1400" dirty="0" err="1">
                <a:cs typeface="Calibri" panose="020F0502020204030204" pitchFamily="34" charset="0"/>
              </a:rPr>
              <a:t>Vergata</a:t>
            </a:r>
            <a:r>
              <a:rPr lang="en-US" altLang="it-IT" sz="1400" dirty="0">
                <a:cs typeface="Calibri" panose="020F0502020204030204" pitchFamily="34" charset="0"/>
              </a:rPr>
              <a:t> students a free access to soft and hard Copies.  </a:t>
            </a:r>
          </a:p>
          <a:p>
            <a:pPr>
              <a:spcBef>
                <a:spcPct val="0"/>
              </a:spcBef>
            </a:pPr>
            <a:r>
              <a:rPr lang="en-US" altLang="it-IT" sz="1400" dirty="0">
                <a:cs typeface="Calibri" panose="020F0502020204030204" pitchFamily="34" charset="0"/>
              </a:rPr>
              <a:t>Opening from </a:t>
            </a:r>
            <a:r>
              <a:rPr lang="en-US" altLang="it-IT" sz="1400" dirty="0" smtClean="0">
                <a:cs typeface="Calibri" panose="020F0502020204030204" pitchFamily="34" charset="0"/>
              </a:rPr>
              <a:t>8.15 </a:t>
            </a:r>
            <a:r>
              <a:rPr lang="en-US" altLang="it-IT" sz="1400" dirty="0">
                <a:cs typeface="Calibri" panose="020F0502020204030204" pitchFamily="34" charset="0"/>
              </a:rPr>
              <a:t>am to </a:t>
            </a:r>
            <a:r>
              <a:rPr lang="en-US" altLang="it-IT" sz="1400" dirty="0" smtClean="0">
                <a:cs typeface="Calibri" panose="020F0502020204030204" pitchFamily="34" charset="0"/>
              </a:rPr>
              <a:t>12.00 </a:t>
            </a:r>
            <a:r>
              <a:rPr lang="en-US" altLang="it-IT" sz="1400" dirty="0">
                <a:cs typeface="Calibri" panose="020F0502020204030204" pitchFamily="34" charset="0"/>
              </a:rPr>
              <a:t>pm (Monday-Friday); from 10 am to 8 pm (Sunday</a:t>
            </a:r>
            <a:r>
              <a:rPr lang="en-US" altLang="it-IT" sz="1400" dirty="0" smtClean="0">
                <a:cs typeface="Calibri" panose="020F0502020204030204" pitchFamily="34" charset="0"/>
              </a:rPr>
              <a:t>)</a:t>
            </a:r>
            <a:endParaRPr lang="it-IT" altLang="it-IT" sz="1400" dirty="0">
              <a:cs typeface="Calibri" panose="020F0502020204030204" pitchFamily="34" charset="0"/>
            </a:endParaRPr>
          </a:p>
        </p:txBody>
      </p:sp>
      <p:sp>
        <p:nvSpPr>
          <p:cNvPr id="25" name="Text Box 32"/>
          <p:cNvSpPr txBox="1">
            <a:spLocks noChangeArrowheads="1"/>
          </p:cNvSpPr>
          <p:nvPr/>
        </p:nvSpPr>
        <p:spPr bwMode="auto">
          <a:xfrm>
            <a:off x="5607538" y="6396512"/>
            <a:ext cx="3108927" cy="262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50"/>
                </a:solidFill>
                <a:miter lim="800000"/>
                <a:headEnd/>
                <a:tailEnd/>
              </a14:hiddenLine>
            </a:ext>
            <a:ext uri="{AF507438-7753-43E0-B8FC-AC1667EBCBE1}">
              <a14:hiddenEffects xmlns:a14="http://schemas.microsoft.com/office/drawing/2010/main">
                <a:effectLst>
                  <a:outerShdw dist="35921" dir="2700000" algn="ctr" rotWithShape="0">
                    <a:srgbClr val="CCE6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it-IT" altLang="it-IT" sz="1800" b="0" i="0" u="none" strike="noStrike" cap="none" normalizeH="0" baseline="0" dirty="0" smtClean="0">
                <a:ln>
                  <a:noFill/>
                </a:ln>
                <a:solidFill>
                  <a:schemeClr val="bg1"/>
                </a:solidFill>
                <a:effectLst/>
                <a:latin typeface="+mj-lt"/>
                <a:cs typeface="Arial" pitchFamily="34" charset="0"/>
              </a:rPr>
              <a:t>30</a:t>
            </a:r>
          </a:p>
          <a:p>
            <a:pPr marL="0" marR="0" lvl="0" indent="0" algn="r" defTabSz="914400" rtl="0" eaLnBrk="1" fontAlgn="base" latinLnBrk="0" hangingPunct="1">
              <a:lnSpc>
                <a:spcPct val="100000"/>
              </a:lnSpc>
              <a:spcBef>
                <a:spcPct val="0"/>
              </a:spcBef>
              <a:spcAft>
                <a:spcPts val="1000"/>
              </a:spcAft>
              <a:buClrTx/>
              <a:buSzTx/>
              <a:buFontTx/>
              <a:buNone/>
              <a:tabLst/>
            </a:pPr>
            <a:endParaRPr kumimoji="0" lang="it-IT" altLang="it-IT" sz="1800" b="0" i="0" u="none" strike="noStrike" cap="none" normalizeH="0" baseline="0" dirty="0" smtClean="0">
              <a:ln>
                <a:noFill/>
              </a:ln>
              <a:solidFill>
                <a:schemeClr val="bg1"/>
              </a:solidFill>
              <a:effectLst/>
              <a:latin typeface="+mj-lt"/>
              <a:cs typeface="Arial" pitchFamily="34" charset="0"/>
            </a:endParaRPr>
          </a:p>
        </p:txBody>
      </p:sp>
      <p:sp>
        <p:nvSpPr>
          <p:cNvPr id="5" name="Rettangolo 4"/>
          <p:cNvSpPr/>
          <p:nvPr/>
        </p:nvSpPr>
        <p:spPr>
          <a:xfrm>
            <a:off x="349245" y="3579176"/>
            <a:ext cx="5767723" cy="2215991"/>
          </a:xfrm>
          <a:prstGeom prst="rect">
            <a:avLst/>
          </a:prstGeom>
        </p:spPr>
        <p:txBody>
          <a:bodyPr wrap="square">
            <a:spAutoFit/>
          </a:bodyPr>
          <a:lstStyle/>
          <a:p>
            <a:pPr>
              <a:buClr>
                <a:srgbClr val="005400"/>
              </a:buClr>
              <a:buFont typeface="Wingdings" panose="05000000000000000000" pitchFamily="2" charset="2"/>
              <a:buChar char="q"/>
            </a:pPr>
            <a:r>
              <a:rPr lang="en-US" altLang="it-IT" sz="1400" b="1" dirty="0" smtClean="0">
                <a:cs typeface="Calibri" panose="020F0502020204030204" pitchFamily="34" charset="0"/>
              </a:rPr>
              <a:t>Digital </a:t>
            </a:r>
            <a:r>
              <a:rPr lang="en-US" altLang="it-IT" sz="1400" b="1" dirty="0">
                <a:cs typeface="Calibri" panose="020F0502020204030204" pitchFamily="34" charset="0"/>
              </a:rPr>
              <a:t>services</a:t>
            </a:r>
          </a:p>
          <a:p>
            <a:pPr>
              <a:buClr>
                <a:srgbClr val="005400"/>
              </a:buClr>
            </a:pPr>
            <a:r>
              <a:rPr lang="en-US" altLang="it-IT" sz="1400" dirty="0" err="1">
                <a:cs typeface="Calibri" panose="020F0502020204030204" pitchFamily="34" charset="0"/>
              </a:rPr>
              <a:t>WiFi</a:t>
            </a:r>
            <a:r>
              <a:rPr lang="en-US" altLang="it-IT" sz="1400" dirty="0">
                <a:cs typeface="Calibri" panose="020F0502020204030204" pitchFamily="34" charset="0"/>
              </a:rPr>
              <a:t>, free access to Microsoft Office 365, including an institutional e-mail account, OneDrive cloud workspace, Lync online, share points to create and share documents, Office web apps; online procedures to manage student careers; </a:t>
            </a:r>
            <a:r>
              <a:rPr lang="en-US" altLang="it-IT" sz="1400" dirty="0" err="1">
                <a:cs typeface="Calibri" panose="020F0502020204030204" pitchFamily="34" charset="0"/>
              </a:rPr>
              <a:t>Matlab</a:t>
            </a:r>
            <a:r>
              <a:rPr lang="en-US" altLang="it-IT" sz="1400" dirty="0">
                <a:cs typeface="Calibri" panose="020F0502020204030204" pitchFamily="34" charset="0"/>
              </a:rPr>
              <a:t>, Office365, Media Library online (</a:t>
            </a:r>
            <a:r>
              <a:rPr lang="en-US" altLang="it-IT" sz="1400" dirty="0" smtClean="0">
                <a:cs typeface="Calibri" panose="020F0502020204030204" pitchFamily="34" charset="0"/>
              </a:rPr>
              <a:t>MLOL, </a:t>
            </a:r>
            <a:r>
              <a:rPr lang="en-US" altLang="it-IT" sz="1400" dirty="0">
                <a:cs typeface="Calibri" panose="020F0502020204030204" pitchFamily="34" charset="0"/>
                <a:hlinkClick r:id="rId10"/>
              </a:rPr>
              <a:t>http://castelliromani.medialibrary.it/media/ricerca.aspx</a:t>
            </a:r>
            <a:r>
              <a:rPr lang="en-US" altLang="it-IT" sz="1400" dirty="0">
                <a:cs typeface="Calibri" panose="020F0502020204030204" pitchFamily="34" charset="0"/>
              </a:rPr>
              <a:t> </a:t>
            </a:r>
            <a:r>
              <a:rPr lang="it-IT" altLang="it-IT" sz="1400" dirty="0" smtClean="0">
                <a:cs typeface="Calibri" panose="020F0502020204030204" pitchFamily="34" charset="0"/>
              </a:rPr>
              <a:t>)</a:t>
            </a:r>
            <a:r>
              <a:rPr lang="en-US" altLang="it-IT" sz="1400" dirty="0" smtClean="0">
                <a:cs typeface="Calibri" panose="020F0502020204030204" pitchFamily="34" charset="0"/>
              </a:rPr>
              <a:t>, </a:t>
            </a:r>
            <a:r>
              <a:rPr lang="en-US" altLang="it-IT" sz="1400" dirty="0">
                <a:cs typeface="Calibri" panose="020F0502020204030204" pitchFamily="34" charset="0"/>
              </a:rPr>
              <a:t>Digital-library, </a:t>
            </a:r>
            <a:r>
              <a:rPr lang="en-US" altLang="it-IT" sz="1400" dirty="0" err="1">
                <a:cs typeface="Calibri" panose="020F0502020204030204" pitchFamily="34" charset="0"/>
              </a:rPr>
              <a:t>LabView</a:t>
            </a:r>
            <a:r>
              <a:rPr lang="en-US" altLang="it-IT" sz="1400" dirty="0">
                <a:cs typeface="Calibri" panose="020F0502020204030204" pitchFamily="34" charset="0"/>
              </a:rPr>
              <a:t> (National Instruments), Microsoft Imagine Premium</a:t>
            </a:r>
            <a:r>
              <a:rPr lang="en-US" altLang="it-IT" sz="1200" dirty="0" smtClean="0">
                <a:cs typeface="Calibri" panose="020F0502020204030204" pitchFamily="34" charset="0"/>
              </a:rPr>
              <a:t>.</a:t>
            </a:r>
          </a:p>
          <a:p>
            <a:pPr>
              <a:buClr>
                <a:srgbClr val="005400"/>
              </a:buClr>
            </a:pPr>
            <a:r>
              <a:rPr lang="en-US" altLang="it-IT" sz="1400" dirty="0">
                <a:cs typeface="Calibri" panose="020F0502020204030204" pitchFamily="34" charset="0"/>
              </a:rPr>
              <a:t>Check on </a:t>
            </a:r>
            <a:r>
              <a:rPr lang="it-IT" sz="1400" dirty="0">
                <a:cs typeface="Calibri" panose="020F0502020204030204" pitchFamily="34" charset="0"/>
                <a:hlinkClick r:id="rId11"/>
              </a:rPr>
              <a:t>http://docs2016.ccd.uniroma2.it/</a:t>
            </a:r>
            <a:r>
              <a:rPr lang="it-IT" sz="1400" dirty="0">
                <a:cs typeface="Calibri" panose="020F0502020204030204" pitchFamily="34" charset="0"/>
              </a:rPr>
              <a:t> </a:t>
            </a:r>
            <a:r>
              <a:rPr lang="it-IT" sz="1400" dirty="0" smtClean="0">
                <a:cs typeface="Calibri" panose="020F0502020204030204" pitchFamily="34" charset="0"/>
              </a:rPr>
              <a:t>to </a:t>
            </a:r>
            <a:r>
              <a:rPr lang="it-IT" sz="1400" dirty="0" err="1" smtClean="0">
                <a:cs typeface="Calibri" panose="020F0502020204030204" pitchFamily="34" charset="0"/>
              </a:rPr>
              <a:t>know</a:t>
            </a:r>
            <a:r>
              <a:rPr lang="it-IT" sz="1400" dirty="0" smtClean="0">
                <a:cs typeface="Calibri" panose="020F0502020204030204" pitchFamily="34" charset="0"/>
              </a:rPr>
              <a:t> </a:t>
            </a:r>
            <a:r>
              <a:rPr lang="it-IT" sz="1400" dirty="0" err="1" smtClean="0">
                <a:cs typeface="Calibri" panose="020F0502020204030204" pitchFamily="34" charset="0"/>
              </a:rPr>
              <a:t>how</a:t>
            </a:r>
            <a:r>
              <a:rPr lang="it-IT" sz="1400" dirty="0" smtClean="0">
                <a:cs typeface="Calibri" panose="020F0502020204030204" pitchFamily="34" charset="0"/>
              </a:rPr>
              <a:t> </a:t>
            </a:r>
            <a:r>
              <a:rPr lang="it-IT" sz="1400" dirty="0">
                <a:cs typeface="Calibri" panose="020F0502020204030204" pitchFamily="34" charset="0"/>
              </a:rPr>
              <a:t>to </a:t>
            </a:r>
            <a:r>
              <a:rPr lang="it-IT" sz="1400" dirty="0" err="1">
                <a:cs typeface="Calibri" panose="020F0502020204030204" pitchFamily="34" charset="0"/>
              </a:rPr>
              <a:t>have</a:t>
            </a:r>
            <a:r>
              <a:rPr lang="it-IT" sz="1400" dirty="0">
                <a:cs typeface="Calibri" panose="020F0502020204030204" pitchFamily="34" charset="0"/>
              </a:rPr>
              <a:t> </a:t>
            </a:r>
            <a:r>
              <a:rPr lang="it-IT" sz="1400" dirty="0" err="1">
                <a:cs typeface="Calibri" panose="020F0502020204030204" pitchFamily="34" charset="0"/>
              </a:rPr>
              <a:t>access</a:t>
            </a:r>
            <a:r>
              <a:rPr lang="it-IT" sz="1400" dirty="0">
                <a:cs typeface="Calibri" panose="020F0502020204030204" pitchFamily="34" charset="0"/>
              </a:rPr>
              <a:t> to the </a:t>
            </a:r>
            <a:r>
              <a:rPr lang="it-IT" sz="1400" dirty="0" err="1">
                <a:cs typeface="Calibri" panose="020F0502020204030204" pitchFamily="34" charset="0"/>
              </a:rPr>
              <a:t>services</a:t>
            </a:r>
            <a:r>
              <a:rPr lang="it-IT" sz="1400" dirty="0">
                <a:cs typeface="Calibri" panose="020F0502020204030204" pitchFamily="34" charset="0"/>
              </a:rPr>
              <a:t>. </a:t>
            </a:r>
            <a:endParaRPr lang="en-GB" sz="1400" dirty="0">
              <a:cs typeface="Calibri" panose="020F0502020204030204" pitchFamily="34" charset="0"/>
            </a:endParaRPr>
          </a:p>
          <a:p>
            <a:pPr>
              <a:buClr>
                <a:srgbClr val="005400"/>
              </a:buClr>
            </a:pPr>
            <a:endParaRPr lang="en-US" altLang="it-IT" sz="1200" dirty="0">
              <a:cs typeface="Calibri" panose="020F0502020204030204" pitchFamily="34" charset="0"/>
            </a:endParaRPr>
          </a:p>
        </p:txBody>
      </p:sp>
      <p:pic>
        <p:nvPicPr>
          <p:cNvPr id="21" name="Immagine 20"/>
          <p:cNvPicPr>
            <a:picLocks noChangeAspect="1"/>
          </p:cNvPicPr>
          <p:nvPr/>
        </p:nvPicPr>
        <p:blipFill>
          <a:blip r:embed="rId12"/>
          <a:stretch>
            <a:fillRect/>
          </a:stretch>
        </p:blipFill>
        <p:spPr>
          <a:xfrm>
            <a:off x="6713993" y="23687"/>
            <a:ext cx="2323982" cy="680719"/>
          </a:xfrm>
          <a:prstGeom prst="rect">
            <a:avLst/>
          </a:prstGeom>
        </p:spPr>
      </p:pic>
      <p:sp>
        <p:nvSpPr>
          <p:cNvPr id="23" name="Rectangle 33"/>
          <p:cNvSpPr/>
          <p:nvPr/>
        </p:nvSpPr>
        <p:spPr>
          <a:xfrm>
            <a:off x="151396" y="788056"/>
            <a:ext cx="4455000" cy="59531"/>
          </a:xfrm>
          <a:prstGeom prst="rect">
            <a:avLst/>
          </a:prstGeom>
          <a:solidFill>
            <a:srgbClr val="007D34"/>
          </a:solidFill>
          <a:ln>
            <a:noFill/>
          </a:ln>
          <a:effectLst/>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it-IT" altLang="it-IT">
              <a:solidFill>
                <a:srgbClr val="494949"/>
              </a:solidFill>
              <a:latin typeface="Roboto Regular"/>
            </a:endParaRPr>
          </a:p>
        </p:txBody>
      </p:sp>
      <p:sp>
        <p:nvSpPr>
          <p:cNvPr id="24" name="TextBox 36"/>
          <p:cNvSpPr txBox="1">
            <a:spLocks noChangeArrowheads="1"/>
          </p:cNvSpPr>
          <p:nvPr/>
        </p:nvSpPr>
        <p:spPr bwMode="auto">
          <a:xfrm>
            <a:off x="457199" y="255552"/>
            <a:ext cx="4411589" cy="4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5" tIns="19202" rIns="38405" bIns="192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it-IT" altLang="it-IT" sz="2900" dirty="0" smtClean="0">
                <a:solidFill>
                  <a:srgbClr val="494949"/>
                </a:solidFill>
                <a:latin typeface="Tahoma" panose="020B0604030504040204" pitchFamily="34" charset="0"/>
                <a:ea typeface="Tahoma" panose="020B0604030504040204" pitchFamily="34" charset="0"/>
                <a:cs typeface="Tahoma" panose="020B0604030504040204" pitchFamily="34" charset="0"/>
              </a:rPr>
              <a:t>Services in Tor Vergata</a:t>
            </a:r>
            <a:endParaRPr lang="it-IT" altLang="it-IT" sz="2900" dirty="0">
              <a:solidFill>
                <a:srgbClr val="49494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7111491"/>
      </p:ext>
    </p:extLst>
  </p:cSld>
  <p:clrMapOvr>
    <a:masterClrMapping/>
  </p:clrMapOvr>
  <p:transition spd="slow">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oboto Regular"/>
        <a:ea typeface="Roboto Regular"/>
        <a:cs typeface="Roboto Regular"/>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25860"/>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4315</TotalTime>
  <Words>3729</Words>
  <Application>Microsoft Office PowerPoint</Application>
  <PresentationFormat>Presentazione su schermo (4:3)</PresentationFormat>
  <Paragraphs>479</Paragraphs>
  <Slides>30</Slides>
  <Notes>10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30</vt:i4>
      </vt:variant>
    </vt:vector>
  </HeadingPairs>
  <TitlesOfParts>
    <vt:vector size="41" baseType="lpstr">
      <vt:lpstr>ＭＳ Ｐゴシック</vt:lpstr>
      <vt:lpstr>Arial</vt:lpstr>
      <vt:lpstr>Arial Narrow</vt:lpstr>
      <vt:lpstr>Bradley Hand ITC</vt:lpstr>
      <vt:lpstr>Calibri</vt:lpstr>
      <vt:lpstr>Helvetica Neue</vt:lpstr>
      <vt:lpstr>Roboto Regular</vt:lpstr>
      <vt:lpstr>Tahoma</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dc:title>
  <dc:creator>Stefano</dc:creator>
  <cp:lastModifiedBy>GIANFRANCO TARQUINI</cp:lastModifiedBy>
  <cp:revision>486</cp:revision>
  <dcterms:modified xsi:type="dcterms:W3CDTF">2019-06-07T09:19:55Z</dcterms:modified>
</cp:coreProperties>
</file>