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1" r:id="rId2"/>
    <p:sldId id="273" r:id="rId3"/>
    <p:sldId id="272" r:id="rId4"/>
    <p:sldId id="274" r:id="rId5"/>
    <p:sldId id="277" r:id="rId6"/>
    <p:sldId id="276" r:id="rId7"/>
    <p:sldId id="278" r:id="rId8"/>
    <p:sldId id="279" r:id="rId9"/>
    <p:sldId id="275" r:id="rId10"/>
    <p:sldId id="280" r:id="rId11"/>
    <p:sldId id="283" r:id="rId12"/>
    <p:sldId id="257" r:id="rId13"/>
    <p:sldId id="258" r:id="rId14"/>
    <p:sldId id="256" r:id="rId15"/>
    <p:sldId id="259" r:id="rId16"/>
    <p:sldId id="260" r:id="rId17"/>
    <p:sldId id="261" r:id="rId18"/>
    <p:sldId id="263" r:id="rId19"/>
    <p:sldId id="262" r:id="rId20"/>
    <p:sldId id="264" r:id="rId21"/>
    <p:sldId id="265" r:id="rId22"/>
    <p:sldId id="282" r:id="rId23"/>
    <p:sldId id="266" r:id="rId24"/>
    <p:sldId id="267" r:id="rId25"/>
    <p:sldId id="281" r:id="rId26"/>
  </p:sldIdLst>
  <p:sldSz cx="9144000" cy="6858000" type="screen4x3"/>
  <p:notesSz cx="6797675" cy="99282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8012"/>
    <a:srgbClr val="1A620E"/>
    <a:srgbClr val="28971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90" autoAdjust="0"/>
    <p:restoredTop sz="93100" autoAdjust="0"/>
  </p:normalViewPr>
  <p:slideViewPr>
    <p:cSldViewPr>
      <p:cViewPr>
        <p:scale>
          <a:sx n="100" d="100"/>
          <a:sy n="100" d="100"/>
        </p:scale>
        <p:origin x="-2586" y="-6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1C9E876-AC25-4676-A71C-14ECA8FA6228}" type="datetimeFigureOut">
              <a:rPr lang="it-IT" smtClean="0"/>
              <a:pPr/>
              <a:t>20/01/2021</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7DC5C98-AB0F-4D9C-A586-6A4EC169713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7DC5C98-AB0F-4D9C-A586-6A4EC169713C}" type="slidenum">
              <a:rPr lang="it-IT" smtClean="0"/>
              <a:pPr/>
              <a:t>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8F9331D-1D74-4E84-8511-B07E7545ABF1}" type="datetimeFigureOut">
              <a:rPr lang="it-IT" smtClean="0"/>
              <a:pPr/>
              <a:t>20/01/2021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EAB17EF-E51A-45E6-A805-6694096C5488}"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8F9331D-1D74-4E84-8511-B07E7545ABF1}" type="datetimeFigureOut">
              <a:rPr lang="it-IT" smtClean="0"/>
              <a:pPr/>
              <a:t>20/01/2021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EAB17EF-E51A-45E6-A805-6694096C5488}"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8F9331D-1D74-4E84-8511-B07E7545ABF1}" type="datetimeFigureOut">
              <a:rPr lang="it-IT" smtClean="0"/>
              <a:pPr/>
              <a:t>20/01/2021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EAB17EF-E51A-45E6-A805-6694096C5488}"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8F9331D-1D74-4E84-8511-B07E7545ABF1}" type="datetimeFigureOut">
              <a:rPr lang="it-IT" smtClean="0"/>
              <a:pPr/>
              <a:t>20/01/2021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EAB17EF-E51A-45E6-A805-6694096C5488}"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8F9331D-1D74-4E84-8511-B07E7545ABF1}" type="datetimeFigureOut">
              <a:rPr lang="it-IT" smtClean="0"/>
              <a:pPr/>
              <a:t>20/01/2021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EAB17EF-E51A-45E6-A805-6694096C5488}"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8F9331D-1D74-4E84-8511-B07E7545ABF1}" type="datetimeFigureOut">
              <a:rPr lang="it-IT" smtClean="0"/>
              <a:pPr/>
              <a:t>20/01/2021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EAB17EF-E51A-45E6-A805-6694096C5488}"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8F9331D-1D74-4E84-8511-B07E7545ABF1}" type="datetimeFigureOut">
              <a:rPr lang="it-IT" smtClean="0"/>
              <a:pPr/>
              <a:t>20/01/2021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EAB17EF-E51A-45E6-A805-6694096C5488}"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8F9331D-1D74-4E84-8511-B07E7545ABF1}" type="datetimeFigureOut">
              <a:rPr lang="it-IT" smtClean="0"/>
              <a:pPr/>
              <a:t>20/01/2021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EAB17EF-E51A-45E6-A805-6694096C548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8F9331D-1D74-4E84-8511-B07E7545ABF1}" type="datetimeFigureOut">
              <a:rPr lang="it-IT" smtClean="0"/>
              <a:pPr/>
              <a:t>20/01/2021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EAB17EF-E51A-45E6-A805-6694096C548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8F9331D-1D74-4E84-8511-B07E7545ABF1}" type="datetimeFigureOut">
              <a:rPr lang="it-IT" smtClean="0"/>
              <a:pPr/>
              <a:t>20/01/2021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EAB17EF-E51A-45E6-A805-6694096C5488}"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8F9331D-1D74-4E84-8511-B07E7545ABF1}" type="datetimeFigureOut">
              <a:rPr lang="it-IT" smtClean="0"/>
              <a:pPr/>
              <a:t>20/01/2021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EAB17EF-E51A-45E6-A805-6694096C5488}"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9331D-1D74-4E84-8511-B07E7545ABF1}" type="datetimeFigureOut">
              <a:rPr lang="it-IT" smtClean="0"/>
              <a:pPr/>
              <a:t>20/01/2021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B17EF-E51A-45E6-A805-6694096C5488}"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github.com/erasmus-without-paper/ewp-specs-api-mt-institutions/tree/v0.1.0"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github.com/erasmus-without-paper/ewp-specs-api-ounits/tree/v2.1.0"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github.com/erasmus-without-paper/ewp-specs-api-course-replication"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github.com/erasmus-without-paper/ewp-specs-api-courses/tree/v0.7.1"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github.com/erasmus-without-paper/ewp-specs-api-course-replication"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github.com/erasmus-without-paper/ewp-specs-api-omobilities/tree/v0.15.0"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github.com/erasmus-without-paper/ewp-specs-api-omobility-la-cnr/tree/v0.1.0"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github.com/erasmus-without-paper/ewp-specs-api-imobilities/tree/v0.3.0"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github.com/erasmus-without-paper/ewp-specs-api-imobility-tors/tree/v0.7.0"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hyperlink" Target="mailto:gallo@cantierinformatici.com" TargetMode="External"/><Relationship Id="rId2" Type="http://schemas.openxmlformats.org/officeDocument/2006/relationships/hyperlink" Target="http://www.cantierinformatici.com/"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Users\giggi\Downloads\brochure_organizer_top.jpg"/>
          <p:cNvPicPr>
            <a:picLocks noChangeAspect="1" noChangeArrowheads="1"/>
          </p:cNvPicPr>
          <p:nvPr/>
        </p:nvPicPr>
        <p:blipFill>
          <a:blip r:embed="rId3" cstate="print"/>
          <a:srcRect t="47040"/>
          <a:stretch>
            <a:fillRect/>
          </a:stretch>
        </p:blipFill>
        <p:spPr bwMode="auto">
          <a:xfrm>
            <a:off x="0" y="6429375"/>
            <a:ext cx="9144000" cy="482600"/>
          </a:xfrm>
          <a:prstGeom prst="rect">
            <a:avLst/>
          </a:prstGeom>
          <a:noFill/>
          <a:ln w="9525">
            <a:noFill/>
            <a:miter lim="800000"/>
            <a:headEnd/>
            <a:tailEnd/>
          </a:ln>
        </p:spPr>
      </p:pic>
      <p:sp>
        <p:nvSpPr>
          <p:cNvPr id="10" name="CasellaDiTesto 9"/>
          <p:cNvSpPr txBox="1"/>
          <p:nvPr/>
        </p:nvSpPr>
        <p:spPr>
          <a:xfrm>
            <a:off x="812323" y="2976934"/>
            <a:ext cx="7375352" cy="2523768"/>
          </a:xfrm>
          <a:prstGeom prst="rect">
            <a:avLst/>
          </a:prstGeom>
          <a:noFill/>
        </p:spPr>
        <p:txBody>
          <a:bodyPr wrap="none" rtlCol="0">
            <a:spAutoFit/>
          </a:bodyPr>
          <a:lstStyle/>
          <a:p>
            <a:pPr algn="ctr"/>
            <a:endParaRPr lang="en-US" dirty="0" smtClean="0"/>
          </a:p>
          <a:p>
            <a:pPr algn="ctr"/>
            <a:r>
              <a:rPr lang="en-US" dirty="0" smtClean="0"/>
              <a:t>A dream coming true.</a:t>
            </a:r>
          </a:p>
          <a:p>
            <a:pPr algn="ctr"/>
            <a:endParaRPr lang="en-US" dirty="0" smtClean="0"/>
          </a:p>
          <a:p>
            <a:pPr algn="ctr"/>
            <a:r>
              <a:rPr lang="en-US" dirty="0" smtClean="0"/>
              <a:t>EWP is bringing Erasmus administration into the 21st century by going digital</a:t>
            </a:r>
          </a:p>
          <a:p>
            <a:pPr algn="ctr"/>
            <a:endParaRPr lang="en-US" dirty="0" smtClean="0"/>
          </a:p>
          <a:p>
            <a:pPr algn="ctr"/>
            <a:endParaRPr lang="en-US" dirty="0" smtClean="0"/>
          </a:p>
          <a:p>
            <a:pPr algn="ctr"/>
            <a:r>
              <a:rPr lang="en-US" i="1" dirty="0" smtClean="0"/>
              <a:t>Luigi Gallo</a:t>
            </a:r>
          </a:p>
          <a:p>
            <a:pPr algn="ctr"/>
            <a:r>
              <a:rPr lang="en-US" sz="1400" i="1" dirty="0" smtClean="0"/>
              <a:t>Project Manager, Web Developer and Co-Founder @ </a:t>
            </a:r>
            <a:r>
              <a:rPr lang="it-IT" sz="1400" i="1" dirty="0" smtClean="0"/>
              <a:t>Cantieri Informatici Srl</a:t>
            </a:r>
          </a:p>
          <a:p>
            <a:pPr algn="ctr"/>
            <a:endParaRPr lang="en-US" i="1" dirty="0" smtClean="0"/>
          </a:p>
        </p:txBody>
      </p:sp>
      <p:pic>
        <p:nvPicPr>
          <p:cNvPr id="2051" name="Picture 3"/>
          <p:cNvPicPr>
            <a:picLocks noChangeAspect="1" noChangeArrowheads="1"/>
          </p:cNvPicPr>
          <p:nvPr/>
        </p:nvPicPr>
        <p:blipFill>
          <a:blip r:embed="rId4" cstate="print"/>
          <a:srcRect/>
          <a:stretch>
            <a:fillRect/>
          </a:stretch>
        </p:blipFill>
        <p:spPr bwMode="auto">
          <a:xfrm>
            <a:off x="2214546" y="1275977"/>
            <a:ext cx="4324350" cy="1609725"/>
          </a:xfrm>
          <a:prstGeom prst="rect">
            <a:avLst/>
          </a:prstGeom>
          <a:noFill/>
          <a:ln w="9525">
            <a:noFill/>
            <a:miter lim="800000"/>
            <a:headEnd/>
            <a:tailEnd/>
          </a:ln>
          <a:effectLst/>
        </p:spPr>
      </p:pic>
      <p:pic>
        <p:nvPicPr>
          <p:cNvPr id="7" name="Picture 2"/>
          <p:cNvPicPr>
            <a:picLocks noChangeAspect="1" noChangeArrowheads="1"/>
          </p:cNvPicPr>
          <p:nvPr/>
        </p:nvPicPr>
        <p:blipFill>
          <a:blip r:embed="rId5" cstate="print"/>
          <a:srcRect/>
          <a:stretch>
            <a:fillRect/>
          </a:stretch>
        </p:blipFill>
        <p:spPr bwMode="auto">
          <a:xfrm>
            <a:off x="7858148" y="142852"/>
            <a:ext cx="1000132" cy="372296"/>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Users\giggi\Downloads\brochure_organizer_top.jpg"/>
          <p:cNvPicPr>
            <a:picLocks noChangeAspect="1" noChangeArrowheads="1"/>
          </p:cNvPicPr>
          <p:nvPr/>
        </p:nvPicPr>
        <p:blipFill>
          <a:blip r:embed="rId2" cstate="print"/>
          <a:srcRect t="47040"/>
          <a:stretch>
            <a:fillRect/>
          </a:stretch>
        </p:blipFill>
        <p:spPr bwMode="auto">
          <a:xfrm>
            <a:off x="0" y="6429375"/>
            <a:ext cx="9144000" cy="482600"/>
          </a:xfrm>
          <a:prstGeom prst="rect">
            <a:avLst/>
          </a:prstGeom>
          <a:noFill/>
          <a:ln w="9525">
            <a:noFill/>
            <a:miter lim="800000"/>
            <a:headEnd/>
            <a:tailEnd/>
          </a:ln>
        </p:spPr>
      </p:pic>
      <p:pic>
        <p:nvPicPr>
          <p:cNvPr id="1031" name="Picture 7" descr="C:\Users\giggi\AppData\Local\Microsoft\Windows\INetCache\IE\997Q7D4P\server_PNG18[1].png"/>
          <p:cNvPicPr>
            <a:picLocks noChangeAspect="1" noChangeArrowheads="1"/>
          </p:cNvPicPr>
          <p:nvPr/>
        </p:nvPicPr>
        <p:blipFill>
          <a:blip r:embed="rId3" cstate="print"/>
          <a:srcRect/>
          <a:stretch>
            <a:fillRect/>
          </a:stretch>
        </p:blipFill>
        <p:spPr bwMode="auto">
          <a:xfrm>
            <a:off x="857224" y="2514974"/>
            <a:ext cx="1651012" cy="2786082"/>
          </a:xfrm>
          <a:prstGeom prst="rect">
            <a:avLst/>
          </a:prstGeom>
          <a:noFill/>
        </p:spPr>
      </p:pic>
      <p:sp>
        <p:nvSpPr>
          <p:cNvPr id="10" name="CasellaDiTesto 9"/>
          <p:cNvSpPr txBox="1"/>
          <p:nvPr/>
        </p:nvSpPr>
        <p:spPr>
          <a:xfrm>
            <a:off x="2071670" y="285728"/>
            <a:ext cx="4943982" cy="461665"/>
          </a:xfrm>
          <a:prstGeom prst="rect">
            <a:avLst/>
          </a:prstGeom>
          <a:noFill/>
        </p:spPr>
        <p:txBody>
          <a:bodyPr wrap="none" rtlCol="0">
            <a:spAutoFit/>
          </a:bodyPr>
          <a:lstStyle/>
          <a:p>
            <a:r>
              <a:rPr lang="it-IT" sz="2400" dirty="0" smtClean="0"/>
              <a:t>The </a:t>
            </a:r>
            <a:r>
              <a:rPr lang="it-IT" sz="2400" dirty="0" err="1" smtClean="0"/>
              <a:t>second</a:t>
            </a:r>
            <a:r>
              <a:rPr lang="it-IT" sz="2400" dirty="0" smtClean="0"/>
              <a:t> Erasmus </a:t>
            </a:r>
            <a:r>
              <a:rPr lang="it-IT" sz="2400" dirty="0" err="1" smtClean="0"/>
              <a:t>evolution</a:t>
            </a:r>
            <a:r>
              <a:rPr lang="it-IT" sz="2400" dirty="0" smtClean="0"/>
              <a:t> – </a:t>
            </a:r>
            <a:r>
              <a:rPr lang="it-IT" sz="2400" dirty="0" err="1" smtClean="0"/>
              <a:t>Now</a:t>
            </a:r>
            <a:r>
              <a:rPr lang="it-IT" sz="2400" dirty="0" smtClean="0"/>
              <a:t>!</a:t>
            </a:r>
          </a:p>
        </p:txBody>
      </p:sp>
      <p:pic>
        <p:nvPicPr>
          <p:cNvPr id="34818" name="Picture 2" descr="C:\Users\giggi\AppData\Local\Microsoft\Windows\INetCache\IE\1XHG97V7\Europe_bluemarble_laea_location_map[1].jpg"/>
          <p:cNvPicPr>
            <a:picLocks noChangeAspect="1" noChangeArrowheads="1"/>
          </p:cNvPicPr>
          <p:nvPr/>
        </p:nvPicPr>
        <p:blipFill>
          <a:blip r:embed="rId4" cstate="print"/>
          <a:srcRect/>
          <a:stretch>
            <a:fillRect/>
          </a:stretch>
        </p:blipFill>
        <p:spPr bwMode="auto">
          <a:xfrm>
            <a:off x="428596" y="871900"/>
            <a:ext cx="6082229" cy="5200306"/>
          </a:xfrm>
          <a:prstGeom prst="rect">
            <a:avLst/>
          </a:prstGeom>
          <a:noFill/>
        </p:spPr>
      </p:pic>
      <p:pic>
        <p:nvPicPr>
          <p:cNvPr id="15"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2928926" y="4729552"/>
            <a:ext cx="293690" cy="495602"/>
          </a:xfrm>
          <a:prstGeom prst="rect">
            <a:avLst/>
          </a:prstGeom>
          <a:noFill/>
          <a:effectLst>
            <a:glow rad="228600">
              <a:schemeClr val="accent3">
                <a:satMod val="175000"/>
                <a:alpha val="40000"/>
              </a:schemeClr>
            </a:glow>
          </a:effectLst>
        </p:spPr>
      </p:pic>
      <p:pic>
        <p:nvPicPr>
          <p:cNvPr id="19"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1071538" y="4800990"/>
            <a:ext cx="293690" cy="495602"/>
          </a:xfrm>
          <a:prstGeom prst="rect">
            <a:avLst/>
          </a:prstGeom>
          <a:noFill/>
          <a:effectLst>
            <a:glow rad="228600">
              <a:schemeClr val="accent3">
                <a:satMod val="175000"/>
                <a:alpha val="40000"/>
              </a:schemeClr>
            </a:glow>
          </a:effectLst>
        </p:spPr>
      </p:pic>
      <p:pic>
        <p:nvPicPr>
          <p:cNvPr id="20"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500034" y="4800990"/>
            <a:ext cx="293690" cy="495602"/>
          </a:xfrm>
          <a:prstGeom prst="rect">
            <a:avLst/>
          </a:prstGeom>
          <a:noFill/>
          <a:effectLst>
            <a:glow rad="228600">
              <a:schemeClr val="accent3">
                <a:satMod val="175000"/>
                <a:alpha val="40000"/>
              </a:schemeClr>
            </a:glow>
          </a:effectLst>
        </p:spPr>
      </p:pic>
      <p:pic>
        <p:nvPicPr>
          <p:cNvPr id="21"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1500166" y="3086478"/>
            <a:ext cx="293690" cy="495602"/>
          </a:xfrm>
          <a:prstGeom prst="rect">
            <a:avLst/>
          </a:prstGeom>
          <a:noFill/>
          <a:effectLst>
            <a:glow rad="228600">
              <a:schemeClr val="accent3">
                <a:satMod val="175000"/>
                <a:alpha val="40000"/>
              </a:schemeClr>
            </a:glow>
          </a:effectLst>
        </p:spPr>
      </p:pic>
      <p:pic>
        <p:nvPicPr>
          <p:cNvPr id="24"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3000364" y="3872296"/>
            <a:ext cx="293690" cy="495602"/>
          </a:xfrm>
          <a:prstGeom prst="rect">
            <a:avLst/>
          </a:prstGeom>
          <a:noFill/>
          <a:effectLst>
            <a:glow rad="228600">
              <a:schemeClr val="accent3">
                <a:satMod val="175000"/>
                <a:alpha val="40000"/>
              </a:schemeClr>
            </a:glow>
          </a:effectLst>
        </p:spPr>
      </p:pic>
      <p:pic>
        <p:nvPicPr>
          <p:cNvPr id="28"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3857620" y="3872296"/>
            <a:ext cx="293690" cy="495602"/>
          </a:xfrm>
          <a:prstGeom prst="rect">
            <a:avLst/>
          </a:prstGeom>
          <a:noFill/>
          <a:effectLst>
            <a:glow rad="228600">
              <a:schemeClr val="accent3">
                <a:satMod val="175000"/>
                <a:alpha val="40000"/>
              </a:schemeClr>
            </a:glow>
          </a:effectLst>
        </p:spPr>
      </p:pic>
      <p:pic>
        <p:nvPicPr>
          <p:cNvPr id="29"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2786050" y="2300660"/>
            <a:ext cx="293690" cy="495602"/>
          </a:xfrm>
          <a:prstGeom prst="rect">
            <a:avLst/>
          </a:prstGeom>
          <a:noFill/>
          <a:effectLst>
            <a:glow rad="228600">
              <a:schemeClr val="accent3">
                <a:satMod val="175000"/>
                <a:alpha val="40000"/>
              </a:schemeClr>
            </a:glow>
          </a:effectLst>
        </p:spPr>
      </p:pic>
      <p:pic>
        <p:nvPicPr>
          <p:cNvPr id="30"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2357422" y="1872032"/>
            <a:ext cx="293690" cy="495602"/>
          </a:xfrm>
          <a:prstGeom prst="rect">
            <a:avLst/>
          </a:prstGeom>
          <a:noFill/>
          <a:effectLst>
            <a:glow rad="228600">
              <a:schemeClr val="accent3">
                <a:satMod val="175000"/>
                <a:alpha val="40000"/>
              </a:schemeClr>
            </a:glow>
          </a:effectLst>
        </p:spPr>
      </p:pic>
      <p:pic>
        <p:nvPicPr>
          <p:cNvPr id="31"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4000496" y="2943602"/>
            <a:ext cx="293690" cy="495602"/>
          </a:xfrm>
          <a:prstGeom prst="rect">
            <a:avLst/>
          </a:prstGeom>
          <a:noFill/>
          <a:effectLst>
            <a:glow rad="228600">
              <a:schemeClr val="accent3">
                <a:satMod val="175000"/>
                <a:alpha val="40000"/>
              </a:schemeClr>
            </a:glow>
          </a:effectLst>
        </p:spPr>
      </p:pic>
      <p:pic>
        <p:nvPicPr>
          <p:cNvPr id="32"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4500562" y="3515106"/>
            <a:ext cx="293690" cy="495602"/>
          </a:xfrm>
          <a:prstGeom prst="rect">
            <a:avLst/>
          </a:prstGeom>
          <a:noFill/>
          <a:effectLst>
            <a:glow rad="228600">
              <a:schemeClr val="accent3">
                <a:satMod val="175000"/>
                <a:alpha val="40000"/>
              </a:schemeClr>
            </a:glow>
          </a:effectLst>
        </p:spPr>
      </p:pic>
      <p:pic>
        <p:nvPicPr>
          <p:cNvPr id="33"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4643438" y="4729552"/>
            <a:ext cx="293690" cy="495602"/>
          </a:xfrm>
          <a:prstGeom prst="rect">
            <a:avLst/>
          </a:prstGeom>
          <a:noFill/>
          <a:effectLst>
            <a:glow rad="228600">
              <a:schemeClr val="accent3">
                <a:satMod val="175000"/>
                <a:alpha val="40000"/>
              </a:schemeClr>
            </a:glow>
          </a:effectLst>
        </p:spPr>
      </p:pic>
      <p:pic>
        <p:nvPicPr>
          <p:cNvPr id="34"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3286116" y="3229354"/>
            <a:ext cx="293690" cy="495602"/>
          </a:xfrm>
          <a:prstGeom prst="rect">
            <a:avLst/>
          </a:prstGeom>
          <a:noFill/>
          <a:effectLst>
            <a:glow rad="228600">
              <a:schemeClr val="accent3">
                <a:satMod val="175000"/>
                <a:alpha val="40000"/>
              </a:schemeClr>
            </a:glow>
          </a:effectLst>
        </p:spPr>
      </p:pic>
      <p:pic>
        <p:nvPicPr>
          <p:cNvPr id="35"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857224" y="1086214"/>
            <a:ext cx="293690" cy="495602"/>
          </a:xfrm>
          <a:prstGeom prst="rect">
            <a:avLst/>
          </a:prstGeom>
          <a:noFill/>
          <a:effectLst>
            <a:glow rad="228600">
              <a:schemeClr val="accent3">
                <a:satMod val="175000"/>
                <a:alpha val="40000"/>
              </a:schemeClr>
            </a:glow>
          </a:effectLst>
        </p:spPr>
      </p:pic>
      <p:pic>
        <p:nvPicPr>
          <p:cNvPr id="36"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1000100" y="2943602"/>
            <a:ext cx="293690" cy="495602"/>
          </a:xfrm>
          <a:prstGeom prst="rect">
            <a:avLst/>
          </a:prstGeom>
          <a:noFill/>
          <a:effectLst>
            <a:glow rad="228600">
              <a:schemeClr val="accent3">
                <a:satMod val="175000"/>
                <a:alpha val="40000"/>
              </a:schemeClr>
            </a:glow>
          </a:effectLst>
        </p:spPr>
      </p:pic>
      <p:pic>
        <p:nvPicPr>
          <p:cNvPr id="38"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3500430" y="1586280"/>
            <a:ext cx="293690" cy="495602"/>
          </a:xfrm>
          <a:prstGeom prst="rect">
            <a:avLst/>
          </a:prstGeom>
          <a:noFill/>
          <a:effectLst>
            <a:glow rad="228600">
              <a:schemeClr val="accent3">
                <a:satMod val="175000"/>
                <a:alpha val="40000"/>
              </a:schemeClr>
            </a:glow>
          </a:effectLst>
        </p:spPr>
      </p:pic>
      <p:pic>
        <p:nvPicPr>
          <p:cNvPr id="39"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3643306" y="2443536"/>
            <a:ext cx="293690" cy="495602"/>
          </a:xfrm>
          <a:prstGeom prst="rect">
            <a:avLst/>
          </a:prstGeom>
          <a:noFill/>
          <a:effectLst>
            <a:glow rad="228600">
              <a:schemeClr val="accent3">
                <a:satMod val="175000"/>
                <a:alpha val="40000"/>
              </a:schemeClr>
            </a:glow>
          </a:effectLst>
        </p:spPr>
      </p:pic>
      <p:pic>
        <p:nvPicPr>
          <p:cNvPr id="40"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3714744" y="2229222"/>
            <a:ext cx="293690" cy="495602"/>
          </a:xfrm>
          <a:prstGeom prst="rect">
            <a:avLst/>
          </a:prstGeom>
          <a:noFill/>
          <a:effectLst>
            <a:glow rad="228600">
              <a:schemeClr val="accent3">
                <a:satMod val="175000"/>
                <a:alpha val="40000"/>
              </a:schemeClr>
            </a:glow>
          </a:effectLst>
        </p:spPr>
      </p:pic>
      <p:pic>
        <p:nvPicPr>
          <p:cNvPr id="41"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3571868" y="2729288"/>
            <a:ext cx="293690" cy="495602"/>
          </a:xfrm>
          <a:prstGeom prst="rect">
            <a:avLst/>
          </a:prstGeom>
          <a:noFill/>
          <a:effectLst>
            <a:glow rad="228600">
              <a:schemeClr val="accent3">
                <a:satMod val="175000"/>
                <a:alpha val="40000"/>
              </a:schemeClr>
            </a:glow>
          </a:effectLst>
        </p:spPr>
      </p:pic>
      <p:pic>
        <p:nvPicPr>
          <p:cNvPr id="42"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3714744" y="4658114"/>
            <a:ext cx="293690" cy="495602"/>
          </a:xfrm>
          <a:prstGeom prst="rect">
            <a:avLst/>
          </a:prstGeom>
          <a:noFill/>
          <a:effectLst>
            <a:glow rad="228600">
              <a:schemeClr val="accent3">
                <a:satMod val="175000"/>
                <a:alpha val="40000"/>
              </a:schemeClr>
            </a:glow>
          </a:effectLst>
        </p:spPr>
      </p:pic>
      <p:pic>
        <p:nvPicPr>
          <p:cNvPr id="45"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3071802" y="4300924"/>
            <a:ext cx="293690" cy="495602"/>
          </a:xfrm>
          <a:prstGeom prst="rect">
            <a:avLst/>
          </a:prstGeom>
          <a:noFill/>
          <a:effectLst>
            <a:glow rad="228600">
              <a:schemeClr val="accent3">
                <a:satMod val="175000"/>
                <a:alpha val="40000"/>
              </a:schemeClr>
            </a:glow>
          </a:effectLst>
        </p:spPr>
      </p:pic>
      <p:pic>
        <p:nvPicPr>
          <p:cNvPr id="46"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2928926" y="4086610"/>
            <a:ext cx="293690" cy="495602"/>
          </a:xfrm>
          <a:prstGeom prst="rect">
            <a:avLst/>
          </a:prstGeom>
          <a:noFill/>
          <a:effectLst>
            <a:glow rad="228600">
              <a:schemeClr val="accent3">
                <a:satMod val="175000"/>
                <a:alpha val="40000"/>
              </a:schemeClr>
            </a:glow>
          </a:effectLst>
        </p:spPr>
      </p:pic>
      <p:pic>
        <p:nvPicPr>
          <p:cNvPr id="47"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3286116" y="3729420"/>
            <a:ext cx="293690" cy="495602"/>
          </a:xfrm>
          <a:prstGeom prst="rect">
            <a:avLst/>
          </a:prstGeom>
          <a:noFill/>
          <a:effectLst>
            <a:glow rad="228600">
              <a:schemeClr val="accent3">
                <a:satMod val="175000"/>
                <a:alpha val="40000"/>
              </a:schemeClr>
            </a:glow>
          </a:effectLst>
        </p:spPr>
      </p:pic>
      <p:pic>
        <p:nvPicPr>
          <p:cNvPr id="48"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4214810" y="3657982"/>
            <a:ext cx="293690" cy="495602"/>
          </a:xfrm>
          <a:prstGeom prst="rect">
            <a:avLst/>
          </a:prstGeom>
          <a:noFill/>
          <a:effectLst>
            <a:glow rad="228600">
              <a:schemeClr val="accent3">
                <a:satMod val="175000"/>
                <a:alpha val="40000"/>
              </a:schemeClr>
            </a:glow>
          </a:effectLst>
        </p:spPr>
      </p:pic>
      <p:pic>
        <p:nvPicPr>
          <p:cNvPr id="49"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3000364" y="5515370"/>
            <a:ext cx="293690" cy="495602"/>
          </a:xfrm>
          <a:prstGeom prst="rect">
            <a:avLst/>
          </a:prstGeom>
          <a:noFill/>
          <a:effectLst>
            <a:glow rad="228600">
              <a:schemeClr val="accent3">
                <a:satMod val="175000"/>
                <a:alpha val="40000"/>
              </a:schemeClr>
            </a:glow>
          </a:effectLst>
        </p:spPr>
      </p:pic>
      <p:cxnSp>
        <p:nvCxnSpPr>
          <p:cNvPr id="51" name="Connettore 2 50"/>
          <p:cNvCxnSpPr>
            <a:stCxn id="35" idx="3"/>
            <a:endCxn id="30" idx="1"/>
          </p:cNvCxnSpPr>
          <p:nvPr/>
        </p:nvCxnSpPr>
        <p:spPr>
          <a:xfrm>
            <a:off x="1150914" y="1334015"/>
            <a:ext cx="1206508" cy="785818"/>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52" name="Connettore 2 51"/>
          <p:cNvCxnSpPr>
            <a:stCxn id="36" idx="3"/>
            <a:endCxn id="30" idx="1"/>
          </p:cNvCxnSpPr>
          <p:nvPr/>
        </p:nvCxnSpPr>
        <p:spPr>
          <a:xfrm flipV="1">
            <a:off x="1293790" y="2119833"/>
            <a:ext cx="1063632" cy="1071570"/>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55" name="Connettore 2 54"/>
          <p:cNvCxnSpPr>
            <a:stCxn id="30" idx="3"/>
            <a:endCxn id="29" idx="1"/>
          </p:cNvCxnSpPr>
          <p:nvPr/>
        </p:nvCxnSpPr>
        <p:spPr>
          <a:xfrm>
            <a:off x="2651112" y="2119833"/>
            <a:ext cx="134938" cy="428628"/>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58" name="Connettore 2 57"/>
          <p:cNvCxnSpPr>
            <a:stCxn id="30" idx="1"/>
          </p:cNvCxnSpPr>
          <p:nvPr/>
        </p:nvCxnSpPr>
        <p:spPr>
          <a:xfrm rot="10800000" flipV="1">
            <a:off x="1714482" y="2119833"/>
            <a:ext cx="642941" cy="1323834"/>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61" name="Connettore 2 60"/>
          <p:cNvCxnSpPr>
            <a:stCxn id="20" idx="0"/>
            <a:endCxn id="36" idx="1"/>
          </p:cNvCxnSpPr>
          <p:nvPr/>
        </p:nvCxnSpPr>
        <p:spPr>
          <a:xfrm rot="5400000" flipH="1" flipV="1">
            <a:off x="18696" y="3819587"/>
            <a:ext cx="1609587" cy="353221"/>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64" name="Connettore 2 63"/>
          <p:cNvCxnSpPr>
            <a:stCxn id="20" idx="3"/>
            <a:endCxn id="19" idx="1"/>
          </p:cNvCxnSpPr>
          <p:nvPr/>
        </p:nvCxnSpPr>
        <p:spPr>
          <a:xfrm>
            <a:off x="793724" y="5048791"/>
            <a:ext cx="277814" cy="1588"/>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67" name="Connettore 2 66"/>
          <p:cNvCxnSpPr>
            <a:stCxn id="19" idx="3"/>
            <a:endCxn id="18" idx="1"/>
          </p:cNvCxnSpPr>
          <p:nvPr/>
        </p:nvCxnSpPr>
        <p:spPr>
          <a:xfrm flipV="1">
            <a:off x="1365228" y="4262973"/>
            <a:ext cx="349252" cy="785818"/>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71" name="Connettore 2 70"/>
          <p:cNvCxnSpPr>
            <a:stCxn id="30" idx="3"/>
            <a:endCxn id="29" idx="1"/>
          </p:cNvCxnSpPr>
          <p:nvPr/>
        </p:nvCxnSpPr>
        <p:spPr>
          <a:xfrm>
            <a:off x="2651112" y="2119833"/>
            <a:ext cx="134938" cy="428628"/>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74" name="Connettore 2 73"/>
          <p:cNvCxnSpPr>
            <a:stCxn id="29" idx="3"/>
            <a:endCxn id="38" idx="1"/>
          </p:cNvCxnSpPr>
          <p:nvPr/>
        </p:nvCxnSpPr>
        <p:spPr>
          <a:xfrm flipV="1">
            <a:off x="3079740" y="1834081"/>
            <a:ext cx="420690" cy="714380"/>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77" name="Connettore 2 76"/>
          <p:cNvCxnSpPr>
            <a:stCxn id="29" idx="3"/>
            <a:endCxn id="40" idx="1"/>
          </p:cNvCxnSpPr>
          <p:nvPr/>
        </p:nvCxnSpPr>
        <p:spPr>
          <a:xfrm flipV="1">
            <a:off x="3079740" y="2477023"/>
            <a:ext cx="635004" cy="71438"/>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80" name="Connettore 2 79"/>
          <p:cNvCxnSpPr>
            <a:stCxn id="38" idx="3"/>
            <a:endCxn id="40" idx="0"/>
          </p:cNvCxnSpPr>
          <p:nvPr/>
        </p:nvCxnSpPr>
        <p:spPr>
          <a:xfrm>
            <a:off x="3794120" y="1834081"/>
            <a:ext cx="67469" cy="395141"/>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83" name="Connettore 2 82"/>
          <p:cNvCxnSpPr>
            <a:stCxn id="29" idx="3"/>
            <a:endCxn id="41" idx="1"/>
          </p:cNvCxnSpPr>
          <p:nvPr/>
        </p:nvCxnSpPr>
        <p:spPr>
          <a:xfrm>
            <a:off x="3079740" y="2548461"/>
            <a:ext cx="492128" cy="428628"/>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86" name="Connettore 2 85"/>
          <p:cNvCxnSpPr>
            <a:stCxn id="39" idx="3"/>
            <a:endCxn id="31" idx="1"/>
          </p:cNvCxnSpPr>
          <p:nvPr/>
        </p:nvCxnSpPr>
        <p:spPr>
          <a:xfrm>
            <a:off x="3936996" y="2691337"/>
            <a:ext cx="63500" cy="500066"/>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89" name="Connettore 2 88"/>
          <p:cNvCxnSpPr>
            <a:stCxn id="31" idx="3"/>
            <a:endCxn id="32" idx="0"/>
          </p:cNvCxnSpPr>
          <p:nvPr/>
        </p:nvCxnSpPr>
        <p:spPr>
          <a:xfrm>
            <a:off x="4294186" y="3191403"/>
            <a:ext cx="353221" cy="323703"/>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92" name="Connettore 2 91"/>
          <p:cNvCxnSpPr>
            <a:stCxn id="40" idx="3"/>
            <a:endCxn id="31" idx="0"/>
          </p:cNvCxnSpPr>
          <p:nvPr/>
        </p:nvCxnSpPr>
        <p:spPr>
          <a:xfrm>
            <a:off x="4008434" y="2477023"/>
            <a:ext cx="138907" cy="466579"/>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95" name="Connettore 2 94"/>
          <p:cNvCxnSpPr>
            <a:stCxn id="34" idx="3"/>
            <a:endCxn id="48" idx="1"/>
          </p:cNvCxnSpPr>
          <p:nvPr/>
        </p:nvCxnSpPr>
        <p:spPr>
          <a:xfrm>
            <a:off x="3579806" y="3477155"/>
            <a:ext cx="635004" cy="428628"/>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98" name="Connettore 2 97"/>
          <p:cNvCxnSpPr>
            <a:stCxn id="22" idx="3"/>
            <a:endCxn id="47" idx="1"/>
          </p:cNvCxnSpPr>
          <p:nvPr/>
        </p:nvCxnSpPr>
        <p:spPr>
          <a:xfrm>
            <a:off x="2793988" y="3691469"/>
            <a:ext cx="492128" cy="285752"/>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101" name="Connettore 2 100"/>
          <p:cNvCxnSpPr>
            <a:stCxn id="37" idx="3"/>
            <a:endCxn id="22" idx="1"/>
          </p:cNvCxnSpPr>
          <p:nvPr/>
        </p:nvCxnSpPr>
        <p:spPr>
          <a:xfrm>
            <a:off x="2436798" y="3405717"/>
            <a:ext cx="63500" cy="285752"/>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104" name="Connettore 2 103"/>
          <p:cNvCxnSpPr>
            <a:stCxn id="23" idx="3"/>
            <a:endCxn id="22" idx="1"/>
          </p:cNvCxnSpPr>
          <p:nvPr/>
        </p:nvCxnSpPr>
        <p:spPr>
          <a:xfrm>
            <a:off x="2293922" y="3691469"/>
            <a:ext cx="206376" cy="1588"/>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107" name="Connettore 2 106"/>
          <p:cNvCxnSpPr>
            <a:stCxn id="18" idx="3"/>
            <a:endCxn id="22" idx="1"/>
          </p:cNvCxnSpPr>
          <p:nvPr/>
        </p:nvCxnSpPr>
        <p:spPr>
          <a:xfrm flipV="1">
            <a:off x="2008170" y="3691469"/>
            <a:ext cx="492128" cy="571504"/>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110" name="Connettore 2 109"/>
          <p:cNvCxnSpPr>
            <a:stCxn id="19" idx="3"/>
            <a:endCxn id="15" idx="1"/>
          </p:cNvCxnSpPr>
          <p:nvPr/>
        </p:nvCxnSpPr>
        <p:spPr>
          <a:xfrm flipV="1">
            <a:off x="1365228" y="4977353"/>
            <a:ext cx="1563698" cy="71438"/>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113" name="Connettore 2 112"/>
          <p:cNvCxnSpPr>
            <a:stCxn id="35" idx="2"/>
            <a:endCxn id="36" idx="0"/>
          </p:cNvCxnSpPr>
          <p:nvPr/>
        </p:nvCxnSpPr>
        <p:spPr>
          <a:xfrm rot="16200000" flipH="1">
            <a:off x="394614" y="2191271"/>
            <a:ext cx="1361786" cy="142876"/>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116" name="Connettore 2 115"/>
          <p:cNvCxnSpPr>
            <a:stCxn id="19" idx="3"/>
            <a:endCxn id="49" idx="1"/>
          </p:cNvCxnSpPr>
          <p:nvPr/>
        </p:nvCxnSpPr>
        <p:spPr>
          <a:xfrm>
            <a:off x="1365228" y="5048791"/>
            <a:ext cx="1635136" cy="714380"/>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119" name="Connettore 2 118"/>
          <p:cNvCxnSpPr>
            <a:stCxn id="15" idx="2"/>
            <a:endCxn id="49" idx="0"/>
          </p:cNvCxnSpPr>
          <p:nvPr/>
        </p:nvCxnSpPr>
        <p:spPr>
          <a:xfrm rot="16200000" flipH="1">
            <a:off x="2966382" y="5334543"/>
            <a:ext cx="290216" cy="71438"/>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122" name="Connettore 2 121"/>
          <p:cNvCxnSpPr>
            <a:endCxn id="43" idx="1"/>
          </p:cNvCxnSpPr>
          <p:nvPr/>
        </p:nvCxnSpPr>
        <p:spPr>
          <a:xfrm>
            <a:off x="3286116" y="5015304"/>
            <a:ext cx="214314" cy="33487"/>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125" name="Connettore 2 124"/>
          <p:cNvCxnSpPr>
            <a:stCxn id="26" idx="3"/>
            <a:endCxn id="33" idx="1"/>
          </p:cNvCxnSpPr>
          <p:nvPr/>
        </p:nvCxnSpPr>
        <p:spPr>
          <a:xfrm flipV="1">
            <a:off x="4079872" y="4977353"/>
            <a:ext cx="563566" cy="285752"/>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129" name="Connettore 2 128"/>
          <p:cNvCxnSpPr>
            <a:stCxn id="43" idx="2"/>
            <a:endCxn id="26" idx="1"/>
          </p:cNvCxnSpPr>
          <p:nvPr/>
        </p:nvCxnSpPr>
        <p:spPr>
          <a:xfrm rot="5400000" flipH="1" flipV="1">
            <a:off x="3699984" y="5210395"/>
            <a:ext cx="33487" cy="138907"/>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134" name="Connettore 2 133"/>
          <p:cNvCxnSpPr>
            <a:stCxn id="32" idx="2"/>
            <a:endCxn id="33" idx="0"/>
          </p:cNvCxnSpPr>
          <p:nvPr/>
        </p:nvCxnSpPr>
        <p:spPr>
          <a:xfrm rot="16200000" flipH="1">
            <a:off x="4359423" y="4298692"/>
            <a:ext cx="718844" cy="142876"/>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137" name="Connettore 2 136"/>
          <p:cNvCxnSpPr>
            <a:stCxn id="31" idx="3"/>
            <a:endCxn id="32" idx="0"/>
          </p:cNvCxnSpPr>
          <p:nvPr/>
        </p:nvCxnSpPr>
        <p:spPr>
          <a:xfrm>
            <a:off x="4294186" y="3191403"/>
            <a:ext cx="353221" cy="323703"/>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140" name="Connettore 2 139"/>
          <p:cNvCxnSpPr>
            <a:stCxn id="41" idx="2"/>
            <a:endCxn id="48" idx="0"/>
          </p:cNvCxnSpPr>
          <p:nvPr/>
        </p:nvCxnSpPr>
        <p:spPr>
          <a:xfrm rot="16200000" flipH="1">
            <a:off x="3823638" y="3119965"/>
            <a:ext cx="433092" cy="642942"/>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143" name="Connettore 2 142"/>
          <p:cNvCxnSpPr>
            <a:stCxn id="37" idx="0"/>
            <a:endCxn id="30" idx="2"/>
          </p:cNvCxnSpPr>
          <p:nvPr/>
        </p:nvCxnSpPr>
        <p:spPr>
          <a:xfrm rot="5400000" flipH="1" flipV="1">
            <a:off x="2001969" y="2655618"/>
            <a:ext cx="790282" cy="214314"/>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147" name="Connettore 2 146"/>
          <p:cNvCxnSpPr>
            <a:stCxn id="36" idx="3"/>
            <a:endCxn id="21" idx="1"/>
          </p:cNvCxnSpPr>
          <p:nvPr/>
        </p:nvCxnSpPr>
        <p:spPr>
          <a:xfrm>
            <a:off x="1293790" y="3191403"/>
            <a:ext cx="206376" cy="142876"/>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150" name="Connettore 2 149"/>
          <p:cNvCxnSpPr>
            <a:stCxn id="18" idx="3"/>
            <a:endCxn id="15" idx="1"/>
          </p:cNvCxnSpPr>
          <p:nvPr/>
        </p:nvCxnSpPr>
        <p:spPr>
          <a:xfrm>
            <a:off x="2008170" y="4262973"/>
            <a:ext cx="920756" cy="714380"/>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153" name="Connettore 2 152"/>
          <p:cNvCxnSpPr>
            <a:stCxn id="29" idx="2"/>
            <a:endCxn id="22" idx="0"/>
          </p:cNvCxnSpPr>
          <p:nvPr/>
        </p:nvCxnSpPr>
        <p:spPr>
          <a:xfrm rot="5400000">
            <a:off x="2466316" y="2977089"/>
            <a:ext cx="647406" cy="285752"/>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156" name="Connettore 2 155"/>
          <p:cNvCxnSpPr>
            <a:stCxn id="30" idx="3"/>
            <a:endCxn id="38" idx="1"/>
          </p:cNvCxnSpPr>
          <p:nvPr/>
        </p:nvCxnSpPr>
        <p:spPr>
          <a:xfrm flipV="1">
            <a:off x="2651112" y="1834081"/>
            <a:ext cx="849318" cy="285752"/>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159" name="Connettore 2 158"/>
          <p:cNvCxnSpPr>
            <a:stCxn id="30" idx="3"/>
            <a:endCxn id="40" idx="1"/>
          </p:cNvCxnSpPr>
          <p:nvPr/>
        </p:nvCxnSpPr>
        <p:spPr>
          <a:xfrm>
            <a:off x="2651112" y="2119833"/>
            <a:ext cx="1063632" cy="357190"/>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162" name="Connettore 2 161"/>
          <p:cNvCxnSpPr>
            <a:stCxn id="35" idx="3"/>
            <a:endCxn id="48" idx="1"/>
          </p:cNvCxnSpPr>
          <p:nvPr/>
        </p:nvCxnSpPr>
        <p:spPr>
          <a:xfrm>
            <a:off x="1150914" y="1334015"/>
            <a:ext cx="3063896" cy="2571768"/>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165" name="Connettore 2 164"/>
          <p:cNvCxnSpPr>
            <a:stCxn id="35" idx="2"/>
            <a:endCxn id="23" idx="1"/>
          </p:cNvCxnSpPr>
          <p:nvPr/>
        </p:nvCxnSpPr>
        <p:spPr>
          <a:xfrm rot="16200000" flipH="1">
            <a:off x="447324" y="2138560"/>
            <a:ext cx="2109653" cy="996163"/>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168" name="Connettore 2 167"/>
          <p:cNvCxnSpPr>
            <a:stCxn id="35" idx="2"/>
            <a:endCxn id="46" idx="1"/>
          </p:cNvCxnSpPr>
          <p:nvPr/>
        </p:nvCxnSpPr>
        <p:spPr>
          <a:xfrm rot="16200000" flipH="1">
            <a:off x="590200" y="1995684"/>
            <a:ext cx="2752595" cy="1924857"/>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171" name="Connettore 2 170"/>
          <p:cNvCxnSpPr>
            <a:stCxn id="35" idx="2"/>
            <a:endCxn id="15" idx="1"/>
          </p:cNvCxnSpPr>
          <p:nvPr/>
        </p:nvCxnSpPr>
        <p:spPr>
          <a:xfrm rot="16200000" flipH="1">
            <a:off x="268729" y="2317155"/>
            <a:ext cx="3395537" cy="1924857"/>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pic>
        <p:nvPicPr>
          <p:cNvPr id="37"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2143108" y="3157916"/>
            <a:ext cx="293690" cy="495602"/>
          </a:xfrm>
          <a:prstGeom prst="rect">
            <a:avLst/>
          </a:prstGeom>
          <a:noFill/>
          <a:effectLst>
            <a:glow rad="228600">
              <a:schemeClr val="accent3">
                <a:satMod val="175000"/>
                <a:alpha val="40000"/>
              </a:schemeClr>
            </a:glow>
          </a:effectLst>
        </p:spPr>
      </p:pic>
      <p:cxnSp>
        <p:nvCxnSpPr>
          <p:cNvPr id="174" name="Connettore 2 173"/>
          <p:cNvCxnSpPr>
            <a:stCxn id="36" idx="3"/>
            <a:endCxn id="33" idx="1"/>
          </p:cNvCxnSpPr>
          <p:nvPr/>
        </p:nvCxnSpPr>
        <p:spPr>
          <a:xfrm>
            <a:off x="1293790" y="3191403"/>
            <a:ext cx="3349648" cy="1785950"/>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pic>
        <p:nvPicPr>
          <p:cNvPr id="27"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4000496" y="4443800"/>
            <a:ext cx="293690" cy="495602"/>
          </a:xfrm>
          <a:prstGeom prst="rect">
            <a:avLst/>
          </a:prstGeom>
          <a:noFill/>
          <a:effectLst>
            <a:glow rad="228600">
              <a:schemeClr val="accent3">
                <a:satMod val="175000"/>
                <a:alpha val="40000"/>
              </a:schemeClr>
            </a:glow>
          </a:effectLst>
        </p:spPr>
      </p:pic>
      <p:pic>
        <p:nvPicPr>
          <p:cNvPr id="25"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3357554" y="4086610"/>
            <a:ext cx="293690" cy="495602"/>
          </a:xfrm>
          <a:prstGeom prst="rect">
            <a:avLst/>
          </a:prstGeom>
          <a:noFill/>
          <a:effectLst>
            <a:glow rad="228600">
              <a:schemeClr val="accent3">
                <a:satMod val="175000"/>
                <a:alpha val="40000"/>
              </a:schemeClr>
            </a:glow>
          </a:effectLst>
        </p:spPr>
      </p:pic>
      <p:pic>
        <p:nvPicPr>
          <p:cNvPr id="44"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3357554" y="4443800"/>
            <a:ext cx="293690" cy="495602"/>
          </a:xfrm>
          <a:prstGeom prst="rect">
            <a:avLst/>
          </a:prstGeom>
          <a:noFill/>
          <a:effectLst>
            <a:glow rad="228600">
              <a:schemeClr val="accent3">
                <a:satMod val="175000"/>
                <a:alpha val="40000"/>
              </a:schemeClr>
            </a:glow>
          </a:effectLst>
        </p:spPr>
      </p:pic>
      <p:cxnSp>
        <p:nvCxnSpPr>
          <p:cNvPr id="177" name="Connettore 2 176"/>
          <p:cNvCxnSpPr>
            <a:stCxn id="48" idx="2"/>
            <a:endCxn id="33" idx="1"/>
          </p:cNvCxnSpPr>
          <p:nvPr/>
        </p:nvCxnSpPr>
        <p:spPr>
          <a:xfrm rot="16200000" flipH="1">
            <a:off x="4090662" y="4424576"/>
            <a:ext cx="823769" cy="281783"/>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180" name="Connettore 2 179"/>
          <p:cNvCxnSpPr>
            <a:stCxn id="20" idx="3"/>
            <a:endCxn id="40" idx="2"/>
          </p:cNvCxnSpPr>
          <p:nvPr/>
        </p:nvCxnSpPr>
        <p:spPr>
          <a:xfrm flipV="1">
            <a:off x="793724" y="2724824"/>
            <a:ext cx="3067865" cy="2323967"/>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pic>
        <p:nvPicPr>
          <p:cNvPr id="22"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2500298" y="3443668"/>
            <a:ext cx="293690" cy="495602"/>
          </a:xfrm>
          <a:prstGeom prst="rect">
            <a:avLst/>
          </a:prstGeom>
          <a:noFill/>
          <a:effectLst>
            <a:glow rad="228600">
              <a:schemeClr val="accent3">
                <a:satMod val="175000"/>
                <a:alpha val="40000"/>
              </a:schemeClr>
            </a:glow>
          </a:effectLst>
        </p:spPr>
      </p:pic>
      <p:pic>
        <p:nvPicPr>
          <p:cNvPr id="18"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1714480" y="4015172"/>
            <a:ext cx="293690" cy="495602"/>
          </a:xfrm>
          <a:prstGeom prst="rect">
            <a:avLst/>
          </a:prstGeom>
          <a:noFill/>
          <a:effectLst>
            <a:glow rad="228600">
              <a:schemeClr val="accent3">
                <a:satMod val="175000"/>
                <a:alpha val="40000"/>
              </a:schemeClr>
            </a:glow>
          </a:effectLst>
        </p:spPr>
      </p:pic>
      <p:pic>
        <p:nvPicPr>
          <p:cNvPr id="23"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2000232" y="3443668"/>
            <a:ext cx="293690" cy="495602"/>
          </a:xfrm>
          <a:prstGeom prst="rect">
            <a:avLst/>
          </a:prstGeom>
          <a:noFill/>
          <a:effectLst>
            <a:glow rad="228600">
              <a:schemeClr val="accent3">
                <a:satMod val="175000"/>
                <a:alpha val="40000"/>
              </a:schemeClr>
            </a:glow>
          </a:effectLst>
        </p:spPr>
      </p:pic>
      <p:sp>
        <p:nvSpPr>
          <p:cNvPr id="183" name="CasellaDiTesto 182"/>
          <p:cNvSpPr txBox="1"/>
          <p:nvPr/>
        </p:nvSpPr>
        <p:spPr>
          <a:xfrm>
            <a:off x="6572264" y="1428736"/>
            <a:ext cx="2500330" cy="4462760"/>
          </a:xfrm>
          <a:prstGeom prst="rect">
            <a:avLst/>
          </a:prstGeom>
          <a:noFill/>
        </p:spPr>
        <p:txBody>
          <a:bodyPr wrap="square" rtlCol="0">
            <a:spAutoFit/>
          </a:bodyPr>
          <a:lstStyle/>
          <a:p>
            <a:r>
              <a:rPr lang="it-IT" sz="1600" dirty="0" smtClean="0"/>
              <a:t>EWP - </a:t>
            </a:r>
            <a:r>
              <a:rPr lang="it-IT" sz="1600" dirty="0" err="1" smtClean="0"/>
              <a:t>Going</a:t>
            </a:r>
            <a:r>
              <a:rPr lang="it-IT" sz="1600" dirty="0" smtClean="0"/>
              <a:t> </a:t>
            </a:r>
            <a:r>
              <a:rPr lang="it-IT" sz="1600" dirty="0" err="1" smtClean="0"/>
              <a:t>ditigal</a:t>
            </a:r>
            <a:r>
              <a:rPr lang="it-IT" sz="1600" dirty="0" smtClean="0"/>
              <a:t>, </a:t>
            </a:r>
            <a:r>
              <a:rPr lang="it-IT" sz="1600" dirty="0" err="1" smtClean="0"/>
              <a:t>globally</a:t>
            </a:r>
            <a:endParaRPr lang="it-IT" sz="1600" dirty="0" smtClean="0"/>
          </a:p>
          <a:p>
            <a:endParaRPr lang="it-IT" sz="1600" dirty="0" smtClean="0"/>
          </a:p>
          <a:p>
            <a:pPr marL="182563" indent="-182563">
              <a:buFont typeface="Arial" pitchFamily="34" charset="0"/>
              <a:buChar char="•"/>
            </a:pPr>
            <a:r>
              <a:rPr lang="it-IT" sz="1600" dirty="0" err="1" smtClean="0"/>
              <a:t>Informations</a:t>
            </a:r>
            <a:r>
              <a:rPr lang="it-IT" sz="1600" dirty="0" smtClean="0"/>
              <a:t> </a:t>
            </a:r>
            <a:r>
              <a:rPr lang="it-IT" sz="1600" dirty="0" err="1" smtClean="0"/>
              <a:t>travel</a:t>
            </a:r>
            <a:r>
              <a:rPr lang="it-IT" sz="1600" dirty="0" smtClean="0"/>
              <a:t> </a:t>
            </a:r>
            <a:r>
              <a:rPr lang="it-IT" sz="1600" dirty="0" err="1" smtClean="0"/>
              <a:t>digitally</a:t>
            </a:r>
            <a:r>
              <a:rPr lang="it-IT" sz="1600" dirty="0" smtClean="0"/>
              <a:t> in </a:t>
            </a:r>
            <a:r>
              <a:rPr lang="it-IT" sz="1600" dirty="0" err="1" smtClean="0"/>
              <a:t>realtime</a:t>
            </a:r>
            <a:r>
              <a:rPr lang="it-IT" sz="1600" dirty="0" smtClean="0"/>
              <a:t> and in a standard way, </a:t>
            </a:r>
            <a:r>
              <a:rPr lang="it-IT" sz="1600" dirty="0" err="1" smtClean="0"/>
              <a:t>between</a:t>
            </a:r>
            <a:r>
              <a:rPr lang="it-IT" sz="1600" dirty="0" smtClean="0"/>
              <a:t> </a:t>
            </a:r>
            <a:r>
              <a:rPr lang="it-IT" sz="1600" dirty="0" err="1" smtClean="0"/>
              <a:t>universities</a:t>
            </a:r>
            <a:r>
              <a:rPr lang="it-IT" sz="1600" dirty="0" smtClean="0"/>
              <a:t> </a:t>
            </a:r>
            <a:r>
              <a:rPr lang="it-IT" sz="1600" dirty="0" err="1" smtClean="0"/>
              <a:t>all</a:t>
            </a:r>
            <a:r>
              <a:rPr lang="it-IT" sz="1600" dirty="0" smtClean="0"/>
              <a:t> </a:t>
            </a:r>
            <a:r>
              <a:rPr lang="it-IT" sz="1600" dirty="0" err="1" smtClean="0"/>
              <a:t>over</a:t>
            </a:r>
            <a:r>
              <a:rPr lang="it-IT" sz="1600" dirty="0" smtClean="0"/>
              <a:t> </a:t>
            </a:r>
            <a:r>
              <a:rPr lang="it-IT" sz="1600" dirty="0" err="1" smtClean="0"/>
              <a:t>Europe</a:t>
            </a:r>
            <a:r>
              <a:rPr lang="it-IT" sz="1600" dirty="0" smtClean="0"/>
              <a:t>:</a:t>
            </a:r>
          </a:p>
          <a:p>
            <a:pPr marL="358775" lvl="1" indent="-176213">
              <a:buFont typeface="Wingdings" pitchFamily="2" charset="2"/>
              <a:buChar char="ü"/>
            </a:pPr>
            <a:r>
              <a:rPr lang="it-IT" sz="1400" dirty="0" smtClean="0"/>
              <a:t>Info </a:t>
            </a:r>
            <a:r>
              <a:rPr lang="it-IT" sz="1400" dirty="0" err="1" smtClean="0"/>
              <a:t>Sheet</a:t>
            </a:r>
            <a:endParaRPr lang="it-IT" sz="1400" dirty="0" smtClean="0"/>
          </a:p>
          <a:p>
            <a:pPr marL="358775" lvl="1" indent="-176213">
              <a:buFont typeface="Wingdings" pitchFamily="2" charset="2"/>
              <a:buChar char="ü"/>
            </a:pPr>
            <a:r>
              <a:rPr lang="it-IT" sz="1400" dirty="0" err="1" smtClean="0"/>
              <a:t>Course</a:t>
            </a:r>
            <a:r>
              <a:rPr lang="it-IT" sz="1400" dirty="0" smtClean="0"/>
              <a:t> </a:t>
            </a:r>
            <a:r>
              <a:rPr lang="it-IT" sz="1400" dirty="0" err="1" smtClean="0"/>
              <a:t>Catalog</a:t>
            </a:r>
            <a:endParaRPr lang="it-IT" sz="1400" dirty="0" smtClean="0"/>
          </a:p>
          <a:p>
            <a:pPr marL="358775" lvl="1" indent="-176213">
              <a:buFont typeface="Wingdings" pitchFamily="2" charset="2"/>
              <a:buChar char="ü"/>
            </a:pPr>
            <a:r>
              <a:rPr lang="it-IT" sz="1400" dirty="0" err="1" smtClean="0"/>
              <a:t>Departure</a:t>
            </a:r>
            <a:r>
              <a:rPr lang="it-IT" sz="1400" dirty="0" smtClean="0"/>
              <a:t> </a:t>
            </a:r>
            <a:r>
              <a:rPr lang="it-IT" sz="1400" dirty="0" err="1" smtClean="0"/>
              <a:t>dates</a:t>
            </a:r>
            <a:endParaRPr lang="it-IT" sz="1400" dirty="0" smtClean="0"/>
          </a:p>
          <a:p>
            <a:pPr marL="358775" lvl="1" indent="-176213">
              <a:buFont typeface="Wingdings" pitchFamily="2" charset="2"/>
              <a:buChar char="ü"/>
            </a:pPr>
            <a:r>
              <a:rPr lang="it-IT" sz="1400" dirty="0" smtClean="0"/>
              <a:t>Incoming Students (</a:t>
            </a:r>
            <a:r>
              <a:rPr lang="it-IT" sz="1400" dirty="0" err="1" smtClean="0"/>
              <a:t>actual</a:t>
            </a:r>
            <a:r>
              <a:rPr lang="it-IT" sz="1400" dirty="0" smtClean="0"/>
              <a:t> </a:t>
            </a:r>
            <a:r>
              <a:rPr lang="it-IT" sz="1400" dirty="0" err="1" smtClean="0"/>
              <a:t>arrival</a:t>
            </a:r>
            <a:r>
              <a:rPr lang="it-IT" sz="1400" dirty="0" smtClean="0"/>
              <a:t> and </a:t>
            </a:r>
            <a:r>
              <a:rPr lang="it-IT" sz="1400" dirty="0" err="1" smtClean="0"/>
              <a:t>departure</a:t>
            </a:r>
            <a:r>
              <a:rPr lang="it-IT" sz="1400" dirty="0" smtClean="0"/>
              <a:t> </a:t>
            </a:r>
            <a:r>
              <a:rPr lang="it-IT" sz="1400" dirty="0" err="1" smtClean="0"/>
              <a:t>dates</a:t>
            </a:r>
            <a:r>
              <a:rPr lang="it-IT" sz="1400" dirty="0" smtClean="0"/>
              <a:t>)</a:t>
            </a:r>
          </a:p>
          <a:p>
            <a:pPr marL="358775" lvl="1" indent="-176213">
              <a:buFont typeface="Wingdings" pitchFamily="2" charset="2"/>
              <a:buChar char="ü"/>
            </a:pPr>
            <a:r>
              <a:rPr lang="it-IT" sz="1400" dirty="0" smtClean="0"/>
              <a:t>Outgoing Students</a:t>
            </a:r>
          </a:p>
          <a:p>
            <a:pPr marL="358775" lvl="1" indent="-176213">
              <a:buFont typeface="Wingdings" pitchFamily="2" charset="2"/>
              <a:buChar char="ü"/>
            </a:pPr>
            <a:r>
              <a:rPr lang="it-IT" sz="1400" dirty="0" smtClean="0"/>
              <a:t>Agreements</a:t>
            </a:r>
          </a:p>
          <a:p>
            <a:pPr marL="358775" lvl="1" indent="-176213">
              <a:buFont typeface="Wingdings" pitchFamily="2" charset="2"/>
              <a:buChar char="ü"/>
            </a:pPr>
            <a:r>
              <a:rPr lang="it-IT" sz="1400" dirty="0" err="1" smtClean="0"/>
              <a:t>Learning</a:t>
            </a:r>
            <a:r>
              <a:rPr lang="it-IT" sz="1400" dirty="0" smtClean="0"/>
              <a:t> Agreements</a:t>
            </a:r>
          </a:p>
          <a:p>
            <a:pPr marL="358775" lvl="1" indent="-176213">
              <a:buFont typeface="Wingdings" pitchFamily="2" charset="2"/>
              <a:buChar char="ü"/>
            </a:pPr>
            <a:r>
              <a:rPr lang="it-IT" sz="1400" dirty="0" err="1" smtClean="0"/>
              <a:t>Transcript</a:t>
            </a:r>
            <a:r>
              <a:rPr lang="it-IT" sz="1400" dirty="0" smtClean="0"/>
              <a:t> </a:t>
            </a:r>
            <a:r>
              <a:rPr lang="it-IT" sz="1400" dirty="0" err="1" smtClean="0"/>
              <a:t>of</a:t>
            </a:r>
            <a:r>
              <a:rPr lang="it-IT" sz="1400" dirty="0" smtClean="0"/>
              <a:t> </a:t>
            </a:r>
            <a:r>
              <a:rPr lang="it-IT" sz="1400" dirty="0" err="1" smtClean="0"/>
              <a:t>Records</a:t>
            </a:r>
            <a:endParaRPr lang="it-IT" sz="1400" dirty="0" smtClean="0"/>
          </a:p>
          <a:p>
            <a:pPr marL="639763" lvl="1" indent="-182563"/>
            <a:endParaRPr lang="it-IT" sz="1600" dirty="0" smtClean="0"/>
          </a:p>
          <a:p>
            <a:pPr marL="639763" lvl="1" indent="-182563">
              <a:buFont typeface="Arial" pitchFamily="34" charset="0"/>
              <a:buChar char="•"/>
            </a:pPr>
            <a:endParaRPr lang="it-IT" sz="1600" dirty="0"/>
          </a:p>
        </p:txBody>
      </p:sp>
      <p:cxnSp>
        <p:nvCxnSpPr>
          <p:cNvPr id="184" name="Connettore 2 183"/>
          <p:cNvCxnSpPr>
            <a:stCxn id="19" idx="3"/>
            <a:endCxn id="46" idx="1"/>
          </p:cNvCxnSpPr>
          <p:nvPr/>
        </p:nvCxnSpPr>
        <p:spPr>
          <a:xfrm flipV="1">
            <a:off x="1365228" y="4334411"/>
            <a:ext cx="1563698" cy="714380"/>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pic>
        <p:nvPicPr>
          <p:cNvPr id="187"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5143504" y="5286388"/>
            <a:ext cx="293690" cy="495602"/>
          </a:xfrm>
          <a:prstGeom prst="rect">
            <a:avLst/>
          </a:prstGeom>
          <a:noFill/>
          <a:effectLst>
            <a:glow rad="228600">
              <a:schemeClr val="accent3">
                <a:satMod val="175000"/>
                <a:alpha val="40000"/>
              </a:schemeClr>
            </a:glow>
          </a:effectLst>
        </p:spPr>
      </p:pic>
      <p:cxnSp>
        <p:nvCxnSpPr>
          <p:cNvPr id="188" name="Connettore 2 187"/>
          <p:cNvCxnSpPr>
            <a:stCxn id="33" idx="3"/>
            <a:endCxn id="187" idx="1"/>
          </p:cNvCxnSpPr>
          <p:nvPr/>
        </p:nvCxnSpPr>
        <p:spPr>
          <a:xfrm>
            <a:off x="4937128" y="4977353"/>
            <a:ext cx="206376" cy="556836"/>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191" name="Connettore 2 190"/>
          <p:cNvCxnSpPr>
            <a:stCxn id="49" idx="3"/>
            <a:endCxn id="187" idx="1"/>
          </p:cNvCxnSpPr>
          <p:nvPr/>
        </p:nvCxnSpPr>
        <p:spPr>
          <a:xfrm flipV="1">
            <a:off x="3294054" y="5534189"/>
            <a:ext cx="1849450" cy="228982"/>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cxnSp>
        <p:nvCxnSpPr>
          <p:cNvPr id="194" name="Connettore 2 193"/>
          <p:cNvCxnSpPr>
            <a:endCxn id="187" idx="1"/>
          </p:cNvCxnSpPr>
          <p:nvPr/>
        </p:nvCxnSpPr>
        <p:spPr>
          <a:xfrm>
            <a:off x="1428728" y="5072074"/>
            <a:ext cx="3714776" cy="462115"/>
          </a:xfrm>
          <a:prstGeom prst="straightConnector1">
            <a:avLst/>
          </a:prstGeom>
          <a:ln>
            <a:solidFill>
              <a:srgbClr val="92D050"/>
            </a:solidFill>
            <a:tailEnd type="none"/>
          </a:ln>
        </p:spPr>
        <p:style>
          <a:lnRef idx="1">
            <a:schemeClr val="accent1"/>
          </a:lnRef>
          <a:fillRef idx="0">
            <a:schemeClr val="accent1"/>
          </a:fillRef>
          <a:effectRef idx="0">
            <a:schemeClr val="accent1"/>
          </a:effectRef>
          <a:fontRef idx="minor">
            <a:schemeClr val="tx1"/>
          </a:fontRef>
        </p:style>
      </p:cxnSp>
      <p:pic>
        <p:nvPicPr>
          <p:cNvPr id="26"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3786182" y="5015304"/>
            <a:ext cx="293690" cy="495602"/>
          </a:xfrm>
          <a:prstGeom prst="rect">
            <a:avLst/>
          </a:prstGeom>
          <a:noFill/>
          <a:effectLst>
            <a:glow rad="228600">
              <a:schemeClr val="accent3">
                <a:satMod val="175000"/>
                <a:alpha val="40000"/>
              </a:schemeClr>
            </a:glow>
          </a:effectLst>
        </p:spPr>
      </p:pic>
      <p:pic>
        <p:nvPicPr>
          <p:cNvPr id="43" name="Picture 7" descr="C:\Users\giggi\AppData\Local\Microsoft\Windows\INetCache\IE\997Q7D4P\server_PNG18[1].png"/>
          <p:cNvPicPr>
            <a:picLocks noChangeAspect="1" noChangeArrowheads="1"/>
          </p:cNvPicPr>
          <p:nvPr/>
        </p:nvPicPr>
        <p:blipFill>
          <a:blip r:embed="rId5" cstate="print">
            <a:lum bright="10000"/>
          </a:blip>
          <a:srcRect/>
          <a:stretch>
            <a:fillRect/>
          </a:stretch>
        </p:blipFill>
        <p:spPr bwMode="auto">
          <a:xfrm>
            <a:off x="3500430" y="4800990"/>
            <a:ext cx="293690" cy="495602"/>
          </a:xfrm>
          <a:prstGeom prst="rect">
            <a:avLst/>
          </a:prstGeom>
          <a:noFill/>
          <a:effectLst>
            <a:glow rad="228600">
              <a:schemeClr val="accent3">
                <a:satMod val="175000"/>
                <a:alpha val="40000"/>
              </a:schemeClr>
            </a:glow>
          </a:effectLst>
        </p:spPr>
      </p:pic>
      <p:pic>
        <p:nvPicPr>
          <p:cNvPr id="88" name="Picture 2"/>
          <p:cNvPicPr>
            <a:picLocks noChangeAspect="1" noChangeArrowheads="1"/>
          </p:cNvPicPr>
          <p:nvPr/>
        </p:nvPicPr>
        <p:blipFill>
          <a:blip r:embed="rId6" cstate="print"/>
          <a:srcRect/>
          <a:stretch>
            <a:fillRect/>
          </a:stretch>
        </p:blipFill>
        <p:spPr bwMode="auto">
          <a:xfrm>
            <a:off x="7858148" y="142852"/>
            <a:ext cx="1000132" cy="37229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43014" y="1643050"/>
            <a:ext cx="6858010" cy="3838079"/>
          </a:xfrm>
          <a:prstGeom prst="rect">
            <a:avLst/>
          </a:prstGeom>
          <a:ln>
            <a:noFill/>
          </a:ln>
          <a:effectLst>
            <a:outerShdw blurRad="292100" dist="139700" dir="2700000" algn="tl" rotWithShape="0">
              <a:srgbClr val="333333">
                <a:alpha val="65000"/>
              </a:srgbClr>
            </a:outerShdw>
          </a:effectLst>
        </p:spPr>
        <p:style>
          <a:lnRef idx="2">
            <a:schemeClr val="accent2">
              <a:shade val="50000"/>
            </a:schemeClr>
          </a:lnRef>
          <a:fillRef idx="1">
            <a:schemeClr val="accent2"/>
          </a:fillRef>
          <a:effectRef idx="0">
            <a:schemeClr val="accent2"/>
          </a:effectRef>
          <a:fontRef idx="minor">
            <a:schemeClr val="lt1"/>
          </a:fontRef>
        </p:style>
      </p:pic>
      <p:sp>
        <p:nvSpPr>
          <p:cNvPr id="6" name="CasellaDiTesto 5"/>
          <p:cNvSpPr txBox="1"/>
          <p:nvPr/>
        </p:nvSpPr>
        <p:spPr>
          <a:xfrm>
            <a:off x="2214546" y="500042"/>
            <a:ext cx="4848828" cy="369332"/>
          </a:xfrm>
          <a:prstGeom prst="rect">
            <a:avLst/>
          </a:prstGeom>
          <a:noFill/>
        </p:spPr>
        <p:txBody>
          <a:bodyPr wrap="none" rtlCol="0">
            <a:spAutoFit/>
          </a:bodyPr>
          <a:lstStyle/>
          <a:p>
            <a:r>
              <a:rPr lang="it-IT" dirty="0" smtClean="0"/>
              <a:t>Cantieri Informatici, </a:t>
            </a:r>
            <a:r>
              <a:rPr lang="it-IT" dirty="0" err="1" smtClean="0"/>
              <a:t>Erasmus+</a:t>
            </a:r>
            <a:r>
              <a:rPr lang="it-IT" dirty="0" smtClean="0"/>
              <a:t> Organizer and EWP</a:t>
            </a:r>
            <a:endParaRPr lang="it-IT" dirty="0"/>
          </a:p>
        </p:txBody>
      </p:sp>
      <p:pic>
        <p:nvPicPr>
          <p:cNvPr id="7" name="Picture 3" descr="C:\Users\giggi\Downloads\brochure_organizer_top.jpg"/>
          <p:cNvPicPr>
            <a:picLocks noChangeAspect="1" noChangeArrowheads="1"/>
          </p:cNvPicPr>
          <p:nvPr/>
        </p:nvPicPr>
        <p:blipFill>
          <a:blip r:embed="rId3" cstate="print"/>
          <a:srcRect t="47040"/>
          <a:stretch>
            <a:fillRect/>
          </a:stretch>
        </p:blipFill>
        <p:spPr bwMode="auto">
          <a:xfrm>
            <a:off x="0" y="6429375"/>
            <a:ext cx="9144000" cy="4826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7858148" y="142852"/>
            <a:ext cx="1000132" cy="372296"/>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asellaDiTesto 46"/>
          <p:cNvSpPr txBox="1"/>
          <p:nvPr/>
        </p:nvSpPr>
        <p:spPr>
          <a:xfrm>
            <a:off x="3770131" y="571480"/>
            <a:ext cx="1516249" cy="369332"/>
          </a:xfrm>
          <a:prstGeom prst="rect">
            <a:avLst/>
          </a:prstGeom>
          <a:noFill/>
        </p:spPr>
        <p:txBody>
          <a:bodyPr wrap="none" rtlCol="0">
            <a:spAutoFit/>
          </a:bodyPr>
          <a:lstStyle/>
          <a:p>
            <a:r>
              <a:rPr lang="it-IT" b="1" dirty="0" err="1" smtClean="0"/>
              <a:t>What</a:t>
            </a:r>
            <a:r>
              <a:rPr lang="it-IT" b="1" dirty="0" smtClean="0"/>
              <a:t> </a:t>
            </a:r>
            <a:r>
              <a:rPr lang="it-IT" b="1" dirty="0" err="1" smtClean="0"/>
              <a:t>is</a:t>
            </a:r>
            <a:r>
              <a:rPr lang="it-IT" b="1" dirty="0" smtClean="0"/>
              <a:t> EWP?</a:t>
            </a:r>
            <a:endParaRPr lang="it-IT" b="1" dirty="0"/>
          </a:p>
        </p:txBody>
      </p:sp>
      <p:sp>
        <p:nvSpPr>
          <p:cNvPr id="48" name="CasellaDiTesto 47"/>
          <p:cNvSpPr txBox="1"/>
          <p:nvPr/>
        </p:nvSpPr>
        <p:spPr>
          <a:xfrm>
            <a:off x="428597" y="1285860"/>
            <a:ext cx="8215370" cy="3970318"/>
          </a:xfrm>
          <a:prstGeom prst="rect">
            <a:avLst/>
          </a:prstGeom>
          <a:noFill/>
        </p:spPr>
        <p:txBody>
          <a:bodyPr wrap="square" rtlCol="0">
            <a:spAutoFit/>
          </a:bodyPr>
          <a:lstStyle/>
          <a:p>
            <a:r>
              <a:rPr lang="en-US" dirty="0" smtClean="0"/>
              <a:t>EWP is an electronic network that European universities can join to exchange information related to the Erasmus + project in a digital way and </a:t>
            </a:r>
            <a:r>
              <a:rPr lang="en-US" dirty="0" err="1" smtClean="0"/>
              <a:t>realtime</a:t>
            </a:r>
            <a:r>
              <a:rPr lang="en-US" dirty="0" smtClean="0"/>
              <a:t>.</a:t>
            </a:r>
          </a:p>
          <a:p>
            <a:endParaRPr lang="en-US" dirty="0" smtClean="0"/>
          </a:p>
          <a:p>
            <a:r>
              <a:rPr lang="en-US" dirty="0" smtClean="0"/>
              <a:t>There is a single central register that contains only information on who adheres to and what information it shares.</a:t>
            </a:r>
          </a:p>
          <a:p>
            <a:endParaRPr lang="en-US" dirty="0" smtClean="0"/>
          </a:p>
          <a:p>
            <a:r>
              <a:rPr lang="en-US" dirty="0" smtClean="0"/>
              <a:t>All information (students, contacts, agreements, transcripts of records) are maintained and shared by the servers of the respective owners (masters).</a:t>
            </a:r>
          </a:p>
          <a:p>
            <a:endParaRPr lang="en-US" dirty="0" smtClean="0"/>
          </a:p>
          <a:p>
            <a:r>
              <a:rPr lang="en-US" dirty="0" smtClean="0"/>
              <a:t>Each university can share information (via API).</a:t>
            </a:r>
          </a:p>
          <a:p>
            <a:endParaRPr lang="en-US" dirty="0" smtClean="0"/>
          </a:p>
          <a:p>
            <a:r>
              <a:rPr lang="en-US" dirty="0" smtClean="0"/>
              <a:t>Each university can download information from other universities belonging to the EWP network</a:t>
            </a:r>
            <a:endParaRPr lang="it-IT" dirty="0"/>
          </a:p>
          <a:p>
            <a:endParaRPr lang="it-IT" dirty="0"/>
          </a:p>
        </p:txBody>
      </p:sp>
      <p:pic>
        <p:nvPicPr>
          <p:cNvPr id="5" name="Picture 3" descr="C:\Users\giggi\Downloads\brochure_organizer_top.jpg"/>
          <p:cNvPicPr>
            <a:picLocks noChangeAspect="1" noChangeArrowheads="1"/>
          </p:cNvPicPr>
          <p:nvPr/>
        </p:nvPicPr>
        <p:blipFill>
          <a:blip r:embed="rId2" cstate="print"/>
          <a:srcRect t="47040"/>
          <a:stretch>
            <a:fillRect/>
          </a:stretch>
        </p:blipFill>
        <p:spPr bwMode="auto">
          <a:xfrm>
            <a:off x="0" y="6429375"/>
            <a:ext cx="9144000" cy="4826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7858148" y="142852"/>
            <a:ext cx="1000132" cy="372296"/>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9"/>
          <p:cNvGrpSpPr/>
          <p:nvPr/>
        </p:nvGrpSpPr>
        <p:grpSpPr>
          <a:xfrm>
            <a:off x="1000100" y="3214686"/>
            <a:ext cx="1057276" cy="857256"/>
            <a:chOff x="838200" y="2343150"/>
            <a:chExt cx="914400" cy="728660"/>
          </a:xfrm>
        </p:grpSpPr>
        <p:sp>
          <p:nvSpPr>
            <p:cNvPr id="11" name="Oval 3"/>
            <p:cNvSpPr>
              <a:spLocks noChangeArrowheads="1"/>
            </p:cNvSpPr>
            <p:nvPr/>
          </p:nvSpPr>
          <p:spPr bwMode="auto">
            <a:xfrm>
              <a:off x="915678" y="2343150"/>
              <a:ext cx="741672" cy="728660"/>
            </a:xfrm>
            <a:prstGeom prst="ellipse">
              <a:avLst/>
            </a:prstGeom>
            <a:solidFill>
              <a:schemeClr val="accent3">
                <a:lumMod val="40000"/>
                <a:lumOff val="6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4"/>
            <p:cNvSpPr txBox="1">
              <a:spLocks noChangeArrowheads="1"/>
            </p:cNvSpPr>
            <p:nvPr/>
          </p:nvSpPr>
          <p:spPr bwMode="auto">
            <a:xfrm>
              <a:off x="838200" y="2414584"/>
              <a:ext cx="914400" cy="514350"/>
            </a:xfrm>
            <a:prstGeom prst="rect">
              <a:avLst/>
            </a:prstGeom>
            <a:solidFill>
              <a:srgbClr val="92D050">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100" i="0" u="none" strike="noStrike" cap="none" normalizeH="0" baseline="0" dirty="0" smtClean="0">
                  <a:ln>
                    <a:noFill/>
                  </a:ln>
                  <a:solidFill>
                    <a:schemeClr val="tx1"/>
                  </a:solidFill>
                  <a:effectLst/>
                  <a:latin typeface="Calibri" pitchFamily="34" charset="0"/>
                  <a:cs typeface="Arial" pitchFamily="34" charset="0"/>
                </a:rPr>
                <a:t>Server</a:t>
              </a:r>
              <a:br>
                <a:rPr kumimoji="0" lang="it-IT" sz="1100" i="0" u="none" strike="noStrike" cap="none" normalizeH="0" baseline="0" dirty="0" smtClean="0">
                  <a:ln>
                    <a:noFill/>
                  </a:ln>
                  <a:solidFill>
                    <a:schemeClr val="tx1"/>
                  </a:solidFill>
                  <a:effectLst/>
                  <a:latin typeface="Calibri" pitchFamily="34" charset="0"/>
                  <a:cs typeface="Arial" pitchFamily="34" charset="0"/>
                </a:rPr>
              </a:br>
              <a:r>
                <a:rPr kumimoji="0" lang="it-IT" sz="1100" i="0" u="none" strike="noStrike" cap="none" normalizeH="0" baseline="0" dirty="0" smtClean="0">
                  <a:ln>
                    <a:noFill/>
                  </a:ln>
                  <a:solidFill>
                    <a:schemeClr val="tx1"/>
                  </a:solidFill>
                  <a:effectLst/>
                  <a:latin typeface="Calibri" pitchFamily="34" charset="0"/>
                  <a:cs typeface="Arial" pitchFamily="34" charset="0"/>
                </a:rPr>
                <a:t>Erasmus</a:t>
              </a:r>
              <a:r>
                <a:rPr lang="it-IT" sz="1600" dirty="0">
                  <a:latin typeface="Arial" pitchFamily="34" charset="0"/>
                  <a:cs typeface="Arial" pitchFamily="34" charset="0"/>
                </a:rPr>
                <a:t/>
              </a:r>
              <a:br>
                <a:rPr lang="it-IT" sz="1600" dirty="0">
                  <a:latin typeface="Arial" pitchFamily="34" charset="0"/>
                  <a:cs typeface="Arial" pitchFamily="34" charset="0"/>
                </a:rPr>
              </a:br>
              <a:r>
                <a:rPr lang="it-IT" sz="1100" dirty="0" err="1" smtClean="0">
                  <a:latin typeface="+mj-lt"/>
                  <a:cs typeface="Arial" pitchFamily="34" charset="0"/>
                </a:rPr>
                <a:t>Tor</a:t>
              </a:r>
              <a:r>
                <a:rPr lang="it-IT" sz="1100" dirty="0" smtClean="0">
                  <a:latin typeface="+mj-lt"/>
                  <a:cs typeface="Arial" pitchFamily="34" charset="0"/>
                </a:rPr>
                <a:t> Vergata</a:t>
              </a:r>
              <a:endParaRPr kumimoji="0" lang="it-IT" sz="1100" i="0" u="none" strike="noStrike" cap="none" normalizeH="0" baseline="0" dirty="0" smtClean="0">
                <a:ln>
                  <a:noFill/>
                </a:ln>
                <a:solidFill>
                  <a:schemeClr val="tx1"/>
                </a:solidFill>
                <a:effectLst/>
                <a:latin typeface="+mj-lt"/>
                <a:cs typeface="Arial" pitchFamily="34" charset="0"/>
              </a:endParaRPr>
            </a:p>
          </p:txBody>
        </p:sp>
      </p:grpSp>
      <p:grpSp>
        <p:nvGrpSpPr>
          <p:cNvPr id="3" name="Gruppo 12"/>
          <p:cNvGrpSpPr/>
          <p:nvPr/>
        </p:nvGrpSpPr>
        <p:grpSpPr>
          <a:xfrm>
            <a:off x="6786578" y="3143248"/>
            <a:ext cx="914400" cy="728660"/>
            <a:chOff x="838200" y="2343150"/>
            <a:chExt cx="914400" cy="728660"/>
          </a:xfrm>
        </p:grpSpPr>
        <p:sp>
          <p:nvSpPr>
            <p:cNvPr id="14" name="Oval 3"/>
            <p:cNvSpPr>
              <a:spLocks noChangeArrowheads="1"/>
            </p:cNvSpPr>
            <p:nvPr/>
          </p:nvSpPr>
          <p:spPr bwMode="auto">
            <a:xfrm>
              <a:off x="915678" y="2343150"/>
              <a:ext cx="741672" cy="728660"/>
            </a:xfrm>
            <a:prstGeom prst="ellipse">
              <a:avLst/>
            </a:prstGeom>
            <a:solidFill>
              <a:schemeClr val="accent3">
                <a:lumMod val="40000"/>
                <a:lumOff val="6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4"/>
            <p:cNvSpPr txBox="1">
              <a:spLocks noChangeArrowheads="1"/>
            </p:cNvSpPr>
            <p:nvPr/>
          </p:nvSpPr>
          <p:spPr bwMode="auto">
            <a:xfrm>
              <a:off x="838200" y="2414584"/>
              <a:ext cx="914400" cy="514350"/>
            </a:xfrm>
            <a:prstGeom prst="rect">
              <a:avLst/>
            </a:prstGeom>
            <a:solidFill>
              <a:srgbClr val="92D050">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100" i="0" u="none" strike="noStrike" cap="none" normalizeH="0" baseline="0" dirty="0" smtClean="0">
                  <a:ln>
                    <a:noFill/>
                  </a:ln>
                  <a:solidFill>
                    <a:schemeClr val="tx1"/>
                  </a:solidFill>
                  <a:effectLst/>
                  <a:latin typeface="Calibri" pitchFamily="34" charset="0"/>
                  <a:cs typeface="Arial" pitchFamily="34" charset="0"/>
                </a:rPr>
                <a:t>Server</a:t>
              </a:r>
              <a:br>
                <a:rPr kumimoji="0" lang="it-IT" sz="1100" i="0" u="none" strike="noStrike" cap="none" normalizeH="0" baseline="0" dirty="0" smtClean="0">
                  <a:ln>
                    <a:noFill/>
                  </a:ln>
                  <a:solidFill>
                    <a:schemeClr val="tx1"/>
                  </a:solidFill>
                  <a:effectLst/>
                  <a:latin typeface="Calibri" pitchFamily="34" charset="0"/>
                  <a:cs typeface="Arial" pitchFamily="34" charset="0"/>
                </a:rPr>
              </a:br>
              <a:r>
                <a:rPr kumimoji="0" lang="it-IT" sz="1100" i="0" u="none" strike="noStrike" cap="none" normalizeH="0" baseline="0" dirty="0" smtClean="0">
                  <a:ln>
                    <a:noFill/>
                  </a:ln>
                  <a:solidFill>
                    <a:schemeClr val="tx1"/>
                  </a:solidFill>
                  <a:effectLst/>
                  <a:latin typeface="Calibri" pitchFamily="34" charset="0"/>
                  <a:cs typeface="Arial" pitchFamily="34" charset="0"/>
                </a:rPr>
                <a:t>Erasmus</a:t>
              </a:r>
              <a:r>
                <a:rPr lang="it-IT" sz="1600" dirty="0">
                  <a:latin typeface="Arial" pitchFamily="34" charset="0"/>
                  <a:cs typeface="Arial" pitchFamily="34" charset="0"/>
                </a:rPr>
                <a:t/>
              </a:r>
              <a:br>
                <a:rPr lang="it-IT" sz="1600" dirty="0">
                  <a:latin typeface="Arial" pitchFamily="34" charset="0"/>
                  <a:cs typeface="Arial" pitchFamily="34" charset="0"/>
                </a:rPr>
              </a:br>
              <a:r>
                <a:rPr lang="it-IT" sz="1100" dirty="0" smtClean="0">
                  <a:latin typeface="+mj-lt"/>
                  <a:cs typeface="Arial" pitchFamily="34" charset="0"/>
                </a:rPr>
                <a:t>Madrid</a:t>
              </a:r>
              <a:endParaRPr kumimoji="0" lang="it-IT" sz="1100" i="0" u="none" strike="noStrike" cap="none" normalizeH="0" baseline="0" dirty="0" smtClean="0">
                <a:ln>
                  <a:noFill/>
                </a:ln>
                <a:solidFill>
                  <a:schemeClr val="tx1"/>
                </a:solidFill>
                <a:effectLst/>
                <a:latin typeface="+mj-lt"/>
                <a:cs typeface="Arial" pitchFamily="34" charset="0"/>
              </a:endParaRPr>
            </a:p>
          </p:txBody>
        </p:sp>
      </p:grpSp>
      <p:grpSp>
        <p:nvGrpSpPr>
          <p:cNvPr id="4" name="Gruppo 15"/>
          <p:cNvGrpSpPr/>
          <p:nvPr/>
        </p:nvGrpSpPr>
        <p:grpSpPr>
          <a:xfrm>
            <a:off x="3929058" y="1285860"/>
            <a:ext cx="914400" cy="728660"/>
            <a:chOff x="838200" y="2343150"/>
            <a:chExt cx="914400" cy="728660"/>
          </a:xfrm>
        </p:grpSpPr>
        <p:sp>
          <p:nvSpPr>
            <p:cNvPr id="17" name="Oval 3"/>
            <p:cNvSpPr>
              <a:spLocks noChangeArrowheads="1"/>
            </p:cNvSpPr>
            <p:nvPr/>
          </p:nvSpPr>
          <p:spPr bwMode="auto">
            <a:xfrm>
              <a:off x="915678" y="2343150"/>
              <a:ext cx="741672" cy="728660"/>
            </a:xfrm>
            <a:prstGeom prst="ellipse">
              <a:avLst/>
            </a:prstGeom>
            <a:solidFill>
              <a:schemeClr val="accent3">
                <a:lumMod val="40000"/>
                <a:lumOff val="6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 Box 4"/>
            <p:cNvSpPr txBox="1">
              <a:spLocks noChangeArrowheads="1"/>
            </p:cNvSpPr>
            <p:nvPr/>
          </p:nvSpPr>
          <p:spPr bwMode="auto">
            <a:xfrm>
              <a:off x="838200" y="2414584"/>
              <a:ext cx="914400" cy="514350"/>
            </a:xfrm>
            <a:prstGeom prst="rect">
              <a:avLst/>
            </a:prstGeom>
            <a:solidFill>
              <a:srgbClr val="92D050">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100" i="0" u="none" strike="noStrike" cap="none" normalizeH="0" baseline="0" dirty="0" err="1" smtClean="0">
                  <a:ln>
                    <a:noFill/>
                  </a:ln>
                  <a:solidFill>
                    <a:schemeClr val="tx1"/>
                  </a:solidFill>
                  <a:effectLst/>
                  <a:latin typeface="Calibri" pitchFamily="34" charset="0"/>
                  <a:cs typeface="Arial" pitchFamily="34" charset="0"/>
                </a:rPr>
                <a:t>Central</a:t>
              </a:r>
              <a:r>
                <a:rPr kumimoji="0" lang="it-IT" sz="1100" i="0" u="none" strike="noStrike" cap="none" normalizeH="0" baseline="0" dirty="0" smtClean="0">
                  <a:ln>
                    <a:noFill/>
                  </a:ln>
                  <a:solidFill>
                    <a:schemeClr val="tx1"/>
                  </a:solidFill>
                  <a:effectLst/>
                  <a:latin typeface="Calibri" pitchFamily="34" charset="0"/>
                  <a:cs typeface="Arial" pitchFamily="34" charset="0"/>
                </a:rPr>
                <a:t> </a:t>
              </a:r>
              <a:r>
                <a:rPr lang="it-IT" sz="1100" dirty="0" smtClean="0">
                  <a:latin typeface="+mj-lt"/>
                  <a:cs typeface="Arial" pitchFamily="34" charset="0"/>
                </a:rPr>
                <a:t/>
              </a:r>
              <a:br>
                <a:rPr lang="it-IT" sz="1100" dirty="0" smtClean="0">
                  <a:latin typeface="+mj-lt"/>
                  <a:cs typeface="Arial" pitchFamily="34" charset="0"/>
                </a:rPr>
              </a:br>
              <a:r>
                <a:rPr lang="it-IT" sz="1100" dirty="0" err="1" smtClean="0">
                  <a:latin typeface="+mj-lt"/>
                  <a:cs typeface="Arial" pitchFamily="34" charset="0"/>
                </a:rPr>
                <a:t>Registry</a:t>
              </a:r>
              <a:endParaRPr kumimoji="0" lang="it-IT" sz="1100" i="0" u="none" strike="noStrike" cap="none" normalizeH="0" baseline="0" dirty="0" smtClean="0">
                <a:ln>
                  <a:noFill/>
                </a:ln>
                <a:solidFill>
                  <a:schemeClr val="tx1"/>
                </a:solidFill>
                <a:effectLst/>
                <a:latin typeface="Calibri" pitchFamily="34" charset="0"/>
                <a:cs typeface="Arial" pitchFamily="34" charset="0"/>
              </a:endParaRPr>
            </a:p>
          </p:txBody>
        </p:sp>
      </p:grpSp>
      <p:cxnSp>
        <p:nvCxnSpPr>
          <p:cNvPr id="20" name="Connettore 2 19"/>
          <p:cNvCxnSpPr/>
          <p:nvPr/>
        </p:nvCxnSpPr>
        <p:spPr>
          <a:xfrm rot="5400000" flipH="1" flipV="1">
            <a:off x="1928792" y="1285854"/>
            <a:ext cx="1671651" cy="23288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0" y="1500174"/>
            <a:ext cx="2428860" cy="1569660"/>
          </a:xfrm>
          <a:prstGeom prst="rect">
            <a:avLst/>
          </a:prstGeom>
          <a:noFill/>
        </p:spPr>
        <p:txBody>
          <a:bodyPr wrap="square" rtlCol="0">
            <a:spAutoFit/>
          </a:bodyPr>
          <a:lstStyle/>
          <a:p>
            <a:pPr marL="358775" indent="-358775">
              <a:buAutoNum type="arabicParenR"/>
            </a:pPr>
            <a:r>
              <a:rPr lang="en-US" sz="1200" dirty="0" smtClean="0"/>
              <a:t>Tor </a:t>
            </a:r>
            <a:r>
              <a:rPr lang="en-US" sz="1200" dirty="0" err="1" smtClean="0"/>
              <a:t>Vergata</a:t>
            </a:r>
            <a:r>
              <a:rPr lang="en-US" sz="1200" dirty="0" smtClean="0"/>
              <a:t> needs to know which students will come to study from Madrid.  </a:t>
            </a:r>
            <a:br>
              <a:rPr lang="en-US" sz="1200" dirty="0" smtClean="0"/>
            </a:br>
            <a:r>
              <a:rPr lang="en-US" sz="1200" dirty="0" smtClean="0"/>
              <a:t>Does the University of Madrid join EWP? </a:t>
            </a:r>
            <a:br>
              <a:rPr lang="en-US" sz="1200" dirty="0" smtClean="0"/>
            </a:br>
            <a:r>
              <a:rPr lang="en-US" sz="1200" dirty="0" smtClean="0"/>
              <a:t>It asks the Central Registry. And if so, what is the URL address of Madrid?</a:t>
            </a:r>
            <a:endParaRPr lang="it-IT" sz="1200" dirty="0" smtClean="0"/>
          </a:p>
        </p:txBody>
      </p:sp>
      <p:cxnSp>
        <p:nvCxnSpPr>
          <p:cNvPr id="23" name="Connettore 2 22"/>
          <p:cNvCxnSpPr/>
          <p:nvPr/>
        </p:nvCxnSpPr>
        <p:spPr>
          <a:xfrm rot="5400000">
            <a:off x="2452987" y="1618909"/>
            <a:ext cx="1528775" cy="23199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4000496" y="2214554"/>
            <a:ext cx="3900427" cy="461665"/>
          </a:xfrm>
          <a:prstGeom prst="rect">
            <a:avLst/>
          </a:prstGeom>
          <a:noFill/>
        </p:spPr>
        <p:txBody>
          <a:bodyPr wrap="none" rtlCol="0">
            <a:spAutoFit/>
          </a:bodyPr>
          <a:lstStyle/>
          <a:p>
            <a:r>
              <a:rPr lang="en-US" sz="1200" dirty="0" smtClean="0"/>
              <a:t>2) The Central Registry answers, “yes, it does”,</a:t>
            </a:r>
          </a:p>
          <a:p>
            <a:r>
              <a:rPr lang="en-US" sz="1200" dirty="0" smtClean="0"/>
              <a:t>and responds with the address: https://madrid.uam.es/api/</a:t>
            </a:r>
            <a:endParaRPr lang="it-IT" sz="1200" u="sng" dirty="0">
              <a:solidFill>
                <a:srgbClr val="0070C0"/>
              </a:solidFill>
            </a:endParaRPr>
          </a:p>
        </p:txBody>
      </p:sp>
      <p:cxnSp>
        <p:nvCxnSpPr>
          <p:cNvPr id="29" name="Connettore 2 28"/>
          <p:cNvCxnSpPr/>
          <p:nvPr/>
        </p:nvCxnSpPr>
        <p:spPr>
          <a:xfrm rot="5400000" flipH="1" flipV="1">
            <a:off x="4377372" y="1241337"/>
            <a:ext cx="71438" cy="5119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CasellaDiTesto 31"/>
          <p:cNvSpPr txBox="1"/>
          <p:nvPr/>
        </p:nvSpPr>
        <p:spPr>
          <a:xfrm>
            <a:off x="1857357" y="3857628"/>
            <a:ext cx="1928825" cy="830997"/>
          </a:xfrm>
          <a:prstGeom prst="rect">
            <a:avLst/>
          </a:prstGeom>
          <a:noFill/>
        </p:spPr>
        <p:txBody>
          <a:bodyPr wrap="square" rtlCol="0">
            <a:spAutoFit/>
          </a:bodyPr>
          <a:lstStyle/>
          <a:p>
            <a:r>
              <a:rPr lang="it-IT" sz="1200" dirty="0" smtClean="0"/>
              <a:t>3) </a:t>
            </a:r>
            <a:r>
              <a:rPr lang="en-US" sz="1200" dirty="0" smtClean="0"/>
              <a:t>The Erasmus+ Organizer contacts the Madrid server and asks him for the nominations</a:t>
            </a:r>
            <a:endParaRPr lang="it-IT" sz="1200" dirty="0" smtClean="0"/>
          </a:p>
        </p:txBody>
      </p:sp>
      <p:cxnSp>
        <p:nvCxnSpPr>
          <p:cNvPr id="34" name="Connettore 4 33"/>
          <p:cNvCxnSpPr/>
          <p:nvPr/>
        </p:nvCxnSpPr>
        <p:spPr>
          <a:xfrm rot="5400000">
            <a:off x="4377372" y="1085826"/>
            <a:ext cx="71438" cy="5643602"/>
          </a:xfrm>
          <a:prstGeom prst="bentConnector3">
            <a:avLst>
              <a:gd name="adj1" fmla="val 1607739"/>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CasellaDiTesto 37"/>
          <p:cNvSpPr txBox="1"/>
          <p:nvPr/>
        </p:nvSpPr>
        <p:spPr>
          <a:xfrm>
            <a:off x="5214942" y="4572008"/>
            <a:ext cx="2098138" cy="461665"/>
          </a:xfrm>
          <a:prstGeom prst="rect">
            <a:avLst/>
          </a:prstGeom>
          <a:noFill/>
        </p:spPr>
        <p:txBody>
          <a:bodyPr wrap="none" rtlCol="0">
            <a:spAutoFit/>
          </a:bodyPr>
          <a:lstStyle/>
          <a:p>
            <a:r>
              <a:rPr lang="it-IT" sz="1200" dirty="0" smtClean="0"/>
              <a:t>4) </a:t>
            </a:r>
            <a:r>
              <a:rPr lang="en-US" sz="1200" dirty="0" smtClean="0"/>
              <a:t>The Madrid server responds</a:t>
            </a:r>
            <a:br>
              <a:rPr lang="en-US" sz="1200" dirty="0" smtClean="0"/>
            </a:br>
            <a:r>
              <a:rPr lang="en-US" sz="1200" dirty="0" smtClean="0"/>
              <a:t>with the list of students</a:t>
            </a:r>
            <a:endParaRPr lang="it-IT" sz="1200" dirty="0"/>
          </a:p>
        </p:txBody>
      </p:sp>
      <p:cxnSp>
        <p:nvCxnSpPr>
          <p:cNvPr id="40" name="Forma 39"/>
          <p:cNvCxnSpPr/>
          <p:nvPr/>
        </p:nvCxnSpPr>
        <p:spPr>
          <a:xfrm flipH="1">
            <a:off x="1142976" y="3471857"/>
            <a:ext cx="6558002" cy="71438"/>
          </a:xfrm>
          <a:prstGeom prst="bentConnector5">
            <a:avLst>
              <a:gd name="adj1" fmla="val -3486"/>
              <a:gd name="adj2" fmla="val 4101054"/>
              <a:gd name="adj3" fmla="val 103486"/>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42" name="CasellaDiTesto 41"/>
          <p:cNvSpPr txBox="1"/>
          <p:nvPr/>
        </p:nvSpPr>
        <p:spPr>
          <a:xfrm>
            <a:off x="1142976" y="6072206"/>
            <a:ext cx="7097905" cy="276999"/>
          </a:xfrm>
          <a:prstGeom prst="rect">
            <a:avLst/>
          </a:prstGeom>
          <a:noFill/>
        </p:spPr>
        <p:txBody>
          <a:bodyPr wrap="none" rtlCol="0">
            <a:spAutoFit/>
          </a:bodyPr>
          <a:lstStyle/>
          <a:p>
            <a:r>
              <a:rPr lang="it-IT" sz="1200" dirty="0" smtClean="0"/>
              <a:t>5) </a:t>
            </a:r>
            <a:r>
              <a:rPr lang="en-US" sz="1200" dirty="0" smtClean="0"/>
              <a:t>Possible push notification from the Madrid Server to inform Erasmus+ Organizer that there are updated data</a:t>
            </a:r>
            <a:endParaRPr lang="it-IT" sz="1200" dirty="0"/>
          </a:p>
        </p:txBody>
      </p:sp>
      <p:sp>
        <p:nvSpPr>
          <p:cNvPr id="46" name="CasellaDiTesto 45"/>
          <p:cNvSpPr txBox="1"/>
          <p:nvPr/>
        </p:nvSpPr>
        <p:spPr>
          <a:xfrm>
            <a:off x="1928794" y="571480"/>
            <a:ext cx="5681427" cy="369332"/>
          </a:xfrm>
          <a:prstGeom prst="rect">
            <a:avLst/>
          </a:prstGeom>
          <a:noFill/>
        </p:spPr>
        <p:txBody>
          <a:bodyPr wrap="none" rtlCol="0">
            <a:spAutoFit/>
          </a:bodyPr>
          <a:lstStyle/>
          <a:p>
            <a:r>
              <a:rPr lang="en-US" b="1" dirty="0" smtClean="0"/>
              <a:t>A simplified practical example to understand what EWP is</a:t>
            </a:r>
            <a:endParaRPr lang="it-IT" b="1" dirty="0"/>
          </a:p>
        </p:txBody>
      </p:sp>
      <p:pic>
        <p:nvPicPr>
          <p:cNvPr id="26" name="Picture 3" descr="C:\Users\giggi\Downloads\brochure_organizer_top.jpg"/>
          <p:cNvPicPr>
            <a:picLocks noChangeAspect="1" noChangeArrowheads="1"/>
          </p:cNvPicPr>
          <p:nvPr/>
        </p:nvPicPr>
        <p:blipFill>
          <a:blip r:embed="rId2" cstate="print"/>
          <a:srcRect t="47040"/>
          <a:stretch>
            <a:fillRect/>
          </a:stretch>
        </p:blipFill>
        <p:spPr bwMode="auto">
          <a:xfrm>
            <a:off x="0" y="6429375"/>
            <a:ext cx="9144000" cy="482600"/>
          </a:xfrm>
          <a:prstGeom prst="rect">
            <a:avLst/>
          </a:prstGeom>
          <a:noFill/>
          <a:ln w="9525">
            <a:noFill/>
            <a:miter lim="800000"/>
            <a:headEnd/>
            <a:tailEnd/>
          </a:ln>
        </p:spPr>
      </p:pic>
      <p:pic>
        <p:nvPicPr>
          <p:cNvPr id="24" name="Picture 2"/>
          <p:cNvPicPr>
            <a:picLocks noChangeAspect="1" noChangeArrowheads="1"/>
          </p:cNvPicPr>
          <p:nvPr/>
        </p:nvPicPr>
        <p:blipFill>
          <a:blip r:embed="rId3" cstate="print"/>
          <a:srcRect/>
          <a:stretch>
            <a:fillRect/>
          </a:stretch>
        </p:blipFill>
        <p:spPr bwMode="auto">
          <a:xfrm>
            <a:off x="7858148" y="142852"/>
            <a:ext cx="1000132" cy="372296"/>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ttangolo arrotondato 86"/>
          <p:cNvSpPr/>
          <p:nvPr/>
        </p:nvSpPr>
        <p:spPr>
          <a:xfrm>
            <a:off x="1428728" y="928670"/>
            <a:ext cx="1857388" cy="5072098"/>
          </a:xfrm>
          <a:prstGeom prst="round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err="1" smtClean="0">
                <a:solidFill>
                  <a:schemeClr val="tx1"/>
                </a:solidFill>
              </a:rPr>
              <a:t>Erasmus+</a:t>
            </a:r>
            <a:r>
              <a:rPr lang="it-IT" dirty="0" smtClean="0">
                <a:solidFill>
                  <a:schemeClr val="tx1"/>
                </a:solidFill>
              </a:rPr>
              <a:t/>
            </a:r>
            <a:br>
              <a:rPr lang="it-IT" dirty="0" smtClean="0">
                <a:solidFill>
                  <a:schemeClr val="tx1"/>
                </a:solidFill>
              </a:rPr>
            </a:br>
            <a:r>
              <a:rPr lang="it-IT" dirty="0" smtClean="0">
                <a:solidFill>
                  <a:schemeClr val="tx1"/>
                </a:solidFill>
              </a:rPr>
              <a:t>Organizer</a:t>
            </a:r>
            <a:endParaRPr lang="it-IT" dirty="0">
              <a:solidFill>
                <a:schemeClr val="tx1"/>
              </a:solidFill>
            </a:endParaRPr>
          </a:p>
        </p:txBody>
      </p:sp>
      <p:grpSp>
        <p:nvGrpSpPr>
          <p:cNvPr id="7" name="Gruppo 6"/>
          <p:cNvGrpSpPr/>
          <p:nvPr/>
        </p:nvGrpSpPr>
        <p:grpSpPr>
          <a:xfrm>
            <a:off x="14262" y="2928934"/>
            <a:ext cx="1075776" cy="857256"/>
            <a:chOff x="838200" y="2343150"/>
            <a:chExt cx="914400" cy="728660"/>
          </a:xfrm>
        </p:grpSpPr>
        <p:sp>
          <p:nvSpPr>
            <p:cNvPr id="1027" name="Oval 3"/>
            <p:cNvSpPr>
              <a:spLocks noChangeArrowheads="1"/>
            </p:cNvSpPr>
            <p:nvPr/>
          </p:nvSpPr>
          <p:spPr bwMode="auto">
            <a:xfrm>
              <a:off x="915678" y="2343150"/>
              <a:ext cx="741672" cy="728660"/>
            </a:xfrm>
            <a:prstGeom prst="ellipse">
              <a:avLst/>
            </a:prstGeom>
            <a:solidFill>
              <a:schemeClr val="accent3">
                <a:lumMod val="40000"/>
                <a:lumOff val="6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38200" y="2414584"/>
              <a:ext cx="914400" cy="514350"/>
            </a:xfrm>
            <a:prstGeom prst="rect">
              <a:avLst/>
            </a:prstGeom>
            <a:solidFill>
              <a:srgbClr val="92D050">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100" i="0" u="none" strike="noStrike" cap="none" normalizeH="0" baseline="0" dirty="0" smtClean="0">
                  <a:ln>
                    <a:noFill/>
                  </a:ln>
                  <a:solidFill>
                    <a:schemeClr val="tx1"/>
                  </a:solidFill>
                  <a:effectLst/>
                  <a:latin typeface="Calibri" pitchFamily="34" charset="0"/>
                  <a:cs typeface="Arial" pitchFamily="34" charset="0"/>
                </a:rPr>
                <a:t>Server</a:t>
              </a:r>
              <a:br>
                <a:rPr kumimoji="0" lang="it-IT" sz="1100" i="0" u="none" strike="noStrike" cap="none" normalizeH="0" baseline="0" dirty="0" smtClean="0">
                  <a:ln>
                    <a:noFill/>
                  </a:ln>
                  <a:solidFill>
                    <a:schemeClr val="tx1"/>
                  </a:solidFill>
                  <a:effectLst/>
                  <a:latin typeface="Calibri" pitchFamily="34" charset="0"/>
                  <a:cs typeface="Arial" pitchFamily="34" charset="0"/>
                </a:rPr>
              </a:br>
              <a:r>
                <a:rPr kumimoji="0" lang="it-IT" sz="1100" i="0" u="none" strike="noStrike" cap="none" normalizeH="0" baseline="0" dirty="0" smtClean="0">
                  <a:ln>
                    <a:noFill/>
                  </a:ln>
                  <a:solidFill>
                    <a:schemeClr val="tx1"/>
                  </a:solidFill>
                  <a:effectLst/>
                  <a:latin typeface="Calibri" pitchFamily="34" charset="0"/>
                  <a:cs typeface="Arial" pitchFamily="34" charset="0"/>
                </a:rPr>
                <a:t>Erasmus</a:t>
              </a:r>
              <a:r>
                <a:rPr lang="it-IT" sz="1600" dirty="0">
                  <a:latin typeface="Arial" pitchFamily="34" charset="0"/>
                  <a:cs typeface="Arial" pitchFamily="34" charset="0"/>
                </a:rPr>
                <a:t/>
              </a:r>
              <a:br>
                <a:rPr lang="it-IT" sz="1600" dirty="0">
                  <a:latin typeface="Arial" pitchFamily="34" charset="0"/>
                  <a:cs typeface="Arial" pitchFamily="34" charset="0"/>
                </a:rPr>
              </a:br>
              <a:r>
                <a:rPr lang="it-IT" sz="1100" dirty="0" err="1" smtClean="0">
                  <a:latin typeface="+mj-lt"/>
                  <a:cs typeface="Arial" pitchFamily="34" charset="0"/>
                </a:rPr>
                <a:t>Tor</a:t>
              </a:r>
              <a:r>
                <a:rPr lang="it-IT" sz="1100" dirty="0" smtClean="0">
                  <a:latin typeface="+mj-lt"/>
                  <a:cs typeface="Arial" pitchFamily="34" charset="0"/>
                </a:rPr>
                <a:t> Vergata</a:t>
              </a:r>
              <a:endParaRPr kumimoji="0" lang="it-IT" sz="1100" i="0" u="none" strike="noStrike" cap="none" normalizeH="0" baseline="0" dirty="0" smtClean="0">
                <a:ln>
                  <a:noFill/>
                </a:ln>
                <a:solidFill>
                  <a:schemeClr val="tx1"/>
                </a:solidFill>
                <a:effectLst/>
                <a:latin typeface="+mj-lt"/>
                <a:cs typeface="Arial" pitchFamily="34" charset="0"/>
              </a:endParaRPr>
            </a:p>
          </p:txBody>
        </p:sp>
      </p:grpSp>
      <p:grpSp>
        <p:nvGrpSpPr>
          <p:cNvPr id="8" name="Gruppo 7"/>
          <p:cNvGrpSpPr/>
          <p:nvPr/>
        </p:nvGrpSpPr>
        <p:grpSpPr>
          <a:xfrm>
            <a:off x="7729566" y="1428736"/>
            <a:ext cx="914400" cy="728660"/>
            <a:chOff x="838200" y="2343150"/>
            <a:chExt cx="914400" cy="728660"/>
          </a:xfrm>
        </p:grpSpPr>
        <p:sp>
          <p:nvSpPr>
            <p:cNvPr id="9" name="Oval 3"/>
            <p:cNvSpPr>
              <a:spLocks noChangeArrowheads="1"/>
            </p:cNvSpPr>
            <p:nvPr/>
          </p:nvSpPr>
          <p:spPr bwMode="auto">
            <a:xfrm>
              <a:off x="915678" y="2343150"/>
              <a:ext cx="741672" cy="728660"/>
            </a:xfrm>
            <a:prstGeom prst="ellipse">
              <a:avLst/>
            </a:prstGeom>
            <a:solidFill>
              <a:schemeClr val="accent3">
                <a:lumMod val="40000"/>
                <a:lumOff val="6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4"/>
            <p:cNvSpPr txBox="1">
              <a:spLocks noChangeArrowheads="1"/>
            </p:cNvSpPr>
            <p:nvPr/>
          </p:nvSpPr>
          <p:spPr bwMode="auto">
            <a:xfrm>
              <a:off x="838200" y="2414584"/>
              <a:ext cx="914400" cy="514350"/>
            </a:xfrm>
            <a:prstGeom prst="rect">
              <a:avLst/>
            </a:prstGeom>
            <a:solidFill>
              <a:srgbClr val="92D050">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1100" i="0" u="none" strike="noStrike" cap="none" normalizeH="0" baseline="0" dirty="0" smtClean="0">
                  <a:ln>
                    <a:noFill/>
                  </a:ln>
                  <a:solidFill>
                    <a:schemeClr val="tx1"/>
                  </a:solidFill>
                  <a:effectLst/>
                  <a:latin typeface="Calibri" pitchFamily="34" charset="0"/>
                  <a:cs typeface="Arial" pitchFamily="34" charset="0"/>
                </a:rPr>
                <a:t>Server</a:t>
              </a:r>
              <a:br>
                <a:rPr kumimoji="0" lang="it-IT" sz="1100" i="0" u="none" strike="noStrike" cap="none" normalizeH="0" baseline="0" dirty="0" smtClean="0">
                  <a:ln>
                    <a:noFill/>
                  </a:ln>
                  <a:solidFill>
                    <a:schemeClr val="tx1"/>
                  </a:solidFill>
                  <a:effectLst/>
                  <a:latin typeface="Calibri" pitchFamily="34" charset="0"/>
                  <a:cs typeface="Arial" pitchFamily="34" charset="0"/>
                </a:rPr>
              </a:br>
              <a:r>
                <a:rPr kumimoji="0" lang="it-IT" sz="1100" i="0" u="none" strike="noStrike" cap="none" normalizeH="0" baseline="0" dirty="0" smtClean="0">
                  <a:ln>
                    <a:noFill/>
                  </a:ln>
                  <a:solidFill>
                    <a:schemeClr val="tx1"/>
                  </a:solidFill>
                  <a:effectLst/>
                  <a:latin typeface="Calibri" pitchFamily="34" charset="0"/>
                  <a:cs typeface="Arial" pitchFamily="34" charset="0"/>
                </a:rPr>
                <a:t>Erasmus</a:t>
              </a:r>
              <a:r>
                <a:rPr lang="it-IT" sz="1600" dirty="0">
                  <a:latin typeface="Arial" pitchFamily="34" charset="0"/>
                  <a:cs typeface="Arial" pitchFamily="34" charset="0"/>
                </a:rPr>
                <a:t/>
              </a:r>
              <a:br>
                <a:rPr lang="it-IT" sz="1600" dirty="0">
                  <a:latin typeface="Arial" pitchFamily="34" charset="0"/>
                  <a:cs typeface="Arial" pitchFamily="34" charset="0"/>
                </a:rPr>
              </a:br>
              <a:r>
                <a:rPr lang="it-IT" sz="1100" dirty="0" smtClean="0">
                  <a:latin typeface="+mj-lt"/>
                  <a:cs typeface="Arial" pitchFamily="34" charset="0"/>
                </a:rPr>
                <a:t>Madrid</a:t>
              </a:r>
              <a:endParaRPr kumimoji="0" lang="it-IT" sz="1100" i="0" u="none" strike="noStrike" cap="none" normalizeH="0" baseline="0" dirty="0" smtClean="0">
                <a:ln>
                  <a:noFill/>
                </a:ln>
                <a:solidFill>
                  <a:schemeClr val="tx1"/>
                </a:solidFill>
                <a:effectLst/>
                <a:latin typeface="+mj-lt"/>
                <a:cs typeface="Arial" pitchFamily="34" charset="0"/>
              </a:endParaRPr>
            </a:p>
          </p:txBody>
        </p:sp>
      </p:grpSp>
      <p:sp>
        <p:nvSpPr>
          <p:cNvPr id="15" name="Rettangolo arrotondato 14"/>
          <p:cNvSpPr/>
          <p:nvPr/>
        </p:nvSpPr>
        <p:spPr>
          <a:xfrm>
            <a:off x="1500166" y="3357562"/>
            <a:ext cx="1714512" cy="285752"/>
          </a:xfrm>
          <a:prstGeom prst="roundRect">
            <a:avLst/>
          </a:prstGeom>
          <a:solidFill>
            <a:schemeClr val="accent6">
              <a:lumMod val="40000"/>
              <a:lumOff val="60000"/>
            </a:schemeClr>
          </a:solidFill>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it-IT" sz="1200" dirty="0" smtClean="0">
                <a:solidFill>
                  <a:schemeClr val="tx1"/>
                </a:solidFill>
              </a:rPr>
              <a:t>Outgoing </a:t>
            </a:r>
            <a:r>
              <a:rPr lang="it-IT" sz="1200" dirty="0" err="1" smtClean="0">
                <a:solidFill>
                  <a:schemeClr val="tx1"/>
                </a:solidFill>
              </a:rPr>
              <a:t>Mobilities</a:t>
            </a:r>
            <a:r>
              <a:rPr lang="it-IT" sz="1200" dirty="0" smtClean="0">
                <a:solidFill>
                  <a:schemeClr val="tx1"/>
                </a:solidFill>
              </a:rPr>
              <a:t> API </a:t>
            </a:r>
          </a:p>
        </p:txBody>
      </p:sp>
      <p:sp>
        <p:nvSpPr>
          <p:cNvPr id="16" name="Rettangolo arrotondato 15"/>
          <p:cNvSpPr/>
          <p:nvPr/>
        </p:nvSpPr>
        <p:spPr>
          <a:xfrm>
            <a:off x="1500166" y="1643050"/>
            <a:ext cx="1714512" cy="357190"/>
          </a:xfrm>
          <a:prstGeom prst="roundRect">
            <a:avLst/>
          </a:prstGeom>
          <a:solidFill>
            <a:schemeClr val="accent6">
              <a:lumMod val="40000"/>
              <a:lumOff val="60000"/>
            </a:schemeClr>
          </a:solidFill>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it-IT" sz="1200" dirty="0" err="1" smtClean="0">
                <a:solidFill>
                  <a:schemeClr val="tx1"/>
                </a:solidFill>
              </a:rPr>
              <a:t>Institutions</a:t>
            </a:r>
            <a:r>
              <a:rPr lang="it-IT" sz="1200" dirty="0" smtClean="0">
                <a:solidFill>
                  <a:schemeClr val="tx1"/>
                </a:solidFill>
              </a:rPr>
              <a:t> API</a:t>
            </a:r>
            <a:endParaRPr lang="it-IT" sz="1200" dirty="0">
              <a:solidFill>
                <a:schemeClr val="tx1"/>
              </a:solidFill>
            </a:endParaRPr>
          </a:p>
        </p:txBody>
      </p:sp>
      <p:sp>
        <p:nvSpPr>
          <p:cNvPr id="17" name="Rettangolo arrotondato 16"/>
          <p:cNvSpPr/>
          <p:nvPr/>
        </p:nvSpPr>
        <p:spPr>
          <a:xfrm>
            <a:off x="1500166" y="2071678"/>
            <a:ext cx="1714512" cy="357190"/>
          </a:xfrm>
          <a:prstGeom prst="roundRect">
            <a:avLst/>
          </a:prstGeom>
          <a:solidFill>
            <a:schemeClr val="accent6">
              <a:lumMod val="40000"/>
              <a:lumOff val="60000"/>
            </a:schemeClr>
          </a:solidFill>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it-IT" sz="1200" dirty="0" err="1" smtClean="0">
                <a:solidFill>
                  <a:schemeClr val="tx1"/>
                </a:solidFill>
              </a:rPr>
              <a:t>Organizational</a:t>
            </a:r>
            <a:r>
              <a:rPr lang="it-IT" sz="1200" dirty="0" smtClean="0">
                <a:solidFill>
                  <a:schemeClr val="tx1"/>
                </a:solidFill>
              </a:rPr>
              <a:t> </a:t>
            </a:r>
            <a:r>
              <a:rPr lang="it-IT" sz="1200" dirty="0" err="1" smtClean="0">
                <a:solidFill>
                  <a:schemeClr val="tx1"/>
                </a:solidFill>
              </a:rPr>
              <a:t>Units</a:t>
            </a:r>
            <a:r>
              <a:rPr lang="it-IT" sz="1200" dirty="0" smtClean="0">
                <a:solidFill>
                  <a:schemeClr val="tx1"/>
                </a:solidFill>
              </a:rPr>
              <a:t> API</a:t>
            </a:r>
            <a:endParaRPr lang="it-IT" sz="1200" dirty="0">
              <a:solidFill>
                <a:schemeClr val="tx1"/>
              </a:solidFill>
            </a:endParaRPr>
          </a:p>
        </p:txBody>
      </p:sp>
      <p:sp>
        <p:nvSpPr>
          <p:cNvPr id="18" name="Rettangolo arrotondato 17"/>
          <p:cNvSpPr/>
          <p:nvPr/>
        </p:nvSpPr>
        <p:spPr>
          <a:xfrm>
            <a:off x="1500166" y="2500306"/>
            <a:ext cx="1714512" cy="357190"/>
          </a:xfrm>
          <a:prstGeom prst="roundRect">
            <a:avLst/>
          </a:prstGeom>
          <a:solidFill>
            <a:schemeClr val="accent6">
              <a:lumMod val="40000"/>
              <a:lumOff val="60000"/>
            </a:schemeClr>
          </a:solidFill>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it-IT" sz="1200" dirty="0" err="1" smtClean="0">
                <a:solidFill>
                  <a:schemeClr val="tx1"/>
                </a:solidFill>
              </a:rPr>
              <a:t>Course</a:t>
            </a:r>
            <a:r>
              <a:rPr lang="it-IT" sz="1200" dirty="0" smtClean="0">
                <a:solidFill>
                  <a:schemeClr val="tx1"/>
                </a:solidFill>
              </a:rPr>
              <a:t> API</a:t>
            </a:r>
            <a:endParaRPr lang="it-IT" sz="1200" dirty="0">
              <a:solidFill>
                <a:schemeClr val="tx1"/>
              </a:solidFill>
            </a:endParaRPr>
          </a:p>
        </p:txBody>
      </p:sp>
      <p:sp>
        <p:nvSpPr>
          <p:cNvPr id="19" name="Rettangolo arrotondato 18"/>
          <p:cNvSpPr/>
          <p:nvPr/>
        </p:nvSpPr>
        <p:spPr>
          <a:xfrm>
            <a:off x="1500166" y="5286388"/>
            <a:ext cx="1714512" cy="357190"/>
          </a:xfrm>
          <a:prstGeom prst="roundRect">
            <a:avLst/>
          </a:prstGeom>
          <a:solidFill>
            <a:schemeClr val="accent6">
              <a:lumMod val="40000"/>
              <a:lumOff val="60000"/>
            </a:schemeClr>
          </a:solidFill>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it-IT" sz="1200" dirty="0" err="1" smtClean="0">
                <a:solidFill>
                  <a:schemeClr val="tx1"/>
                </a:solidFill>
              </a:rPr>
              <a:t>Interinstitutional</a:t>
            </a:r>
            <a:r>
              <a:rPr lang="it-IT" sz="1200" dirty="0" smtClean="0">
                <a:solidFill>
                  <a:schemeClr val="tx1"/>
                </a:solidFill>
              </a:rPr>
              <a:t> Agreements API</a:t>
            </a:r>
            <a:endParaRPr lang="it-IT" sz="1200" dirty="0">
              <a:solidFill>
                <a:schemeClr val="tx1"/>
              </a:solidFill>
            </a:endParaRPr>
          </a:p>
        </p:txBody>
      </p:sp>
      <p:sp>
        <p:nvSpPr>
          <p:cNvPr id="20" name="Rettangolo arrotondato 19"/>
          <p:cNvSpPr/>
          <p:nvPr/>
        </p:nvSpPr>
        <p:spPr>
          <a:xfrm>
            <a:off x="1500166" y="4214818"/>
            <a:ext cx="1714512" cy="357190"/>
          </a:xfrm>
          <a:prstGeom prst="roundRect">
            <a:avLst/>
          </a:prstGeom>
          <a:solidFill>
            <a:schemeClr val="accent6">
              <a:lumMod val="40000"/>
              <a:lumOff val="60000"/>
            </a:schemeClr>
          </a:solidFill>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it-IT" sz="1200" dirty="0" smtClean="0">
                <a:solidFill>
                  <a:schemeClr val="tx1"/>
                </a:solidFill>
              </a:rPr>
              <a:t>Incoming </a:t>
            </a:r>
            <a:r>
              <a:rPr lang="it-IT" sz="1200" dirty="0" err="1" smtClean="0">
                <a:solidFill>
                  <a:schemeClr val="tx1"/>
                </a:solidFill>
              </a:rPr>
              <a:t>Mobilities</a:t>
            </a:r>
            <a:r>
              <a:rPr lang="it-IT" sz="1200" dirty="0" smtClean="0">
                <a:solidFill>
                  <a:schemeClr val="tx1"/>
                </a:solidFill>
              </a:rPr>
              <a:t> API</a:t>
            </a:r>
            <a:endParaRPr lang="it-IT" sz="1200" dirty="0">
              <a:solidFill>
                <a:schemeClr val="tx1"/>
              </a:solidFill>
            </a:endParaRPr>
          </a:p>
        </p:txBody>
      </p:sp>
      <p:sp>
        <p:nvSpPr>
          <p:cNvPr id="21" name="Rettangolo arrotondato 20"/>
          <p:cNvSpPr/>
          <p:nvPr/>
        </p:nvSpPr>
        <p:spPr>
          <a:xfrm>
            <a:off x="1500166" y="4643446"/>
            <a:ext cx="1714512" cy="571504"/>
          </a:xfrm>
          <a:prstGeom prst="roundRect">
            <a:avLst/>
          </a:prstGeom>
          <a:solidFill>
            <a:schemeClr val="accent6">
              <a:lumMod val="40000"/>
              <a:lumOff val="60000"/>
            </a:schemeClr>
          </a:solidFill>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it-IT" sz="1200" dirty="0" smtClean="0">
                <a:solidFill>
                  <a:schemeClr val="tx1"/>
                </a:solidFill>
              </a:rPr>
              <a:t>Incoming Mobility </a:t>
            </a:r>
            <a:r>
              <a:rPr lang="it-IT" sz="1200" dirty="0" err="1" smtClean="0">
                <a:solidFill>
                  <a:schemeClr val="tx1"/>
                </a:solidFill>
              </a:rPr>
              <a:t>ToRs</a:t>
            </a:r>
            <a:r>
              <a:rPr lang="it-IT" sz="1200" dirty="0" smtClean="0">
                <a:solidFill>
                  <a:schemeClr val="tx1"/>
                </a:solidFill>
              </a:rPr>
              <a:t> API</a:t>
            </a:r>
          </a:p>
        </p:txBody>
      </p:sp>
      <p:cxnSp>
        <p:nvCxnSpPr>
          <p:cNvPr id="54" name="Connettore 4 53"/>
          <p:cNvCxnSpPr>
            <a:stCxn id="1028" idx="3"/>
            <a:endCxn id="16" idx="1"/>
          </p:cNvCxnSpPr>
          <p:nvPr/>
        </p:nvCxnSpPr>
        <p:spPr>
          <a:xfrm flipV="1">
            <a:off x="1090038" y="1821645"/>
            <a:ext cx="410128" cy="149389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6" name="Connettore 4 55"/>
          <p:cNvCxnSpPr>
            <a:stCxn id="1028" idx="3"/>
            <a:endCxn id="17" idx="1"/>
          </p:cNvCxnSpPr>
          <p:nvPr/>
        </p:nvCxnSpPr>
        <p:spPr>
          <a:xfrm flipV="1">
            <a:off x="1090038" y="2250273"/>
            <a:ext cx="410128" cy="106526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8" name="Connettore 4 57"/>
          <p:cNvCxnSpPr>
            <a:stCxn id="1028" idx="3"/>
            <a:endCxn id="18" idx="1"/>
          </p:cNvCxnSpPr>
          <p:nvPr/>
        </p:nvCxnSpPr>
        <p:spPr>
          <a:xfrm flipV="1">
            <a:off x="1090038" y="2678901"/>
            <a:ext cx="410128" cy="63663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0" name="Connettore 4 59"/>
          <p:cNvCxnSpPr>
            <a:stCxn id="1028" idx="3"/>
            <a:endCxn id="19" idx="1"/>
          </p:cNvCxnSpPr>
          <p:nvPr/>
        </p:nvCxnSpPr>
        <p:spPr>
          <a:xfrm>
            <a:off x="1090038" y="3315537"/>
            <a:ext cx="410128" cy="214944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2" name="Connettore 4 61"/>
          <p:cNvCxnSpPr>
            <a:stCxn id="1028" idx="3"/>
            <a:endCxn id="15" idx="1"/>
          </p:cNvCxnSpPr>
          <p:nvPr/>
        </p:nvCxnSpPr>
        <p:spPr>
          <a:xfrm>
            <a:off x="1090038" y="3315537"/>
            <a:ext cx="410128" cy="18490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4" name="Connettore 4 63"/>
          <p:cNvCxnSpPr>
            <a:stCxn id="1028" idx="3"/>
            <a:endCxn id="20" idx="1"/>
          </p:cNvCxnSpPr>
          <p:nvPr/>
        </p:nvCxnSpPr>
        <p:spPr>
          <a:xfrm>
            <a:off x="1090038" y="3315537"/>
            <a:ext cx="410128" cy="107787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6" name="Connettore 4 65"/>
          <p:cNvCxnSpPr>
            <a:stCxn id="1028" idx="3"/>
            <a:endCxn id="21" idx="1"/>
          </p:cNvCxnSpPr>
          <p:nvPr/>
        </p:nvCxnSpPr>
        <p:spPr>
          <a:xfrm>
            <a:off x="1090038" y="3315537"/>
            <a:ext cx="410128" cy="161366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8" name="Connettore 4 67"/>
          <p:cNvCxnSpPr>
            <a:stCxn id="10" idx="1"/>
            <a:endCxn id="98" idx="3"/>
          </p:cNvCxnSpPr>
          <p:nvPr/>
        </p:nvCxnSpPr>
        <p:spPr>
          <a:xfrm rot="10800000">
            <a:off x="7215206" y="1535893"/>
            <a:ext cx="514360" cy="22145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70" name="Connettore 4 69"/>
          <p:cNvCxnSpPr>
            <a:stCxn id="100" idx="3"/>
            <a:endCxn id="10" idx="1"/>
          </p:cNvCxnSpPr>
          <p:nvPr/>
        </p:nvCxnSpPr>
        <p:spPr>
          <a:xfrm flipV="1">
            <a:off x="7215206" y="1757345"/>
            <a:ext cx="514360" cy="20717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72" name="Connettore 4 71"/>
          <p:cNvCxnSpPr>
            <a:stCxn id="97" idx="3"/>
            <a:endCxn id="10" idx="1"/>
          </p:cNvCxnSpPr>
          <p:nvPr/>
        </p:nvCxnSpPr>
        <p:spPr>
          <a:xfrm flipV="1">
            <a:off x="7215206" y="1757345"/>
            <a:ext cx="514360" cy="145734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74" name="Connettore 4 73"/>
          <p:cNvCxnSpPr>
            <a:stCxn id="106" idx="3"/>
            <a:endCxn id="10" idx="1"/>
          </p:cNvCxnSpPr>
          <p:nvPr/>
        </p:nvCxnSpPr>
        <p:spPr>
          <a:xfrm flipV="1">
            <a:off x="7215206" y="1757345"/>
            <a:ext cx="514360" cy="106443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76" name="Connettore 4 75"/>
          <p:cNvCxnSpPr>
            <a:stCxn id="101" idx="3"/>
            <a:endCxn id="10" idx="1"/>
          </p:cNvCxnSpPr>
          <p:nvPr/>
        </p:nvCxnSpPr>
        <p:spPr>
          <a:xfrm flipV="1">
            <a:off x="7215206" y="1757345"/>
            <a:ext cx="514360" cy="63580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91" name="Connettore 4 90"/>
          <p:cNvCxnSpPr/>
          <p:nvPr/>
        </p:nvCxnSpPr>
        <p:spPr>
          <a:xfrm>
            <a:off x="3071802" y="1000108"/>
            <a:ext cx="2571768" cy="7143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93" name="CasellaDiTesto 92"/>
          <p:cNvSpPr txBox="1"/>
          <p:nvPr/>
        </p:nvSpPr>
        <p:spPr>
          <a:xfrm>
            <a:off x="1928794" y="642918"/>
            <a:ext cx="3433953" cy="246221"/>
          </a:xfrm>
          <a:prstGeom prst="rect">
            <a:avLst/>
          </a:prstGeom>
          <a:noFill/>
        </p:spPr>
        <p:txBody>
          <a:bodyPr wrap="none" rtlCol="0">
            <a:spAutoFit/>
          </a:bodyPr>
          <a:lstStyle/>
          <a:p>
            <a:r>
              <a:rPr lang="en-US" sz="1000" dirty="0" smtClean="0"/>
              <a:t>What is the list of students who come to study at Tor </a:t>
            </a:r>
            <a:r>
              <a:rPr lang="en-US" sz="1000" dirty="0" err="1" smtClean="0"/>
              <a:t>Vergata</a:t>
            </a:r>
            <a:r>
              <a:rPr lang="en-US" sz="1000" dirty="0" smtClean="0"/>
              <a:t>?</a:t>
            </a:r>
            <a:endParaRPr lang="it-IT" sz="1000" dirty="0"/>
          </a:p>
        </p:txBody>
      </p:sp>
      <p:cxnSp>
        <p:nvCxnSpPr>
          <p:cNvPr id="95" name="Connettore 4 94"/>
          <p:cNvCxnSpPr/>
          <p:nvPr/>
        </p:nvCxnSpPr>
        <p:spPr>
          <a:xfrm rot="10800000">
            <a:off x="3286116" y="1142984"/>
            <a:ext cx="2357454" cy="285752"/>
          </a:xfrm>
          <a:prstGeom prst="bentConnector3">
            <a:avLst>
              <a:gd name="adj1" fmla="val 59954"/>
            </a:avLst>
          </a:prstGeom>
          <a:ln>
            <a:tailEnd type="arrow"/>
          </a:ln>
        </p:spPr>
        <p:style>
          <a:lnRef idx="1">
            <a:schemeClr val="accent1"/>
          </a:lnRef>
          <a:fillRef idx="0">
            <a:schemeClr val="accent1"/>
          </a:fillRef>
          <a:effectRef idx="0">
            <a:schemeClr val="accent1"/>
          </a:effectRef>
          <a:fontRef idx="minor">
            <a:schemeClr val="tx1"/>
          </a:fontRef>
        </p:style>
      </p:cxnSp>
      <p:sp>
        <p:nvSpPr>
          <p:cNvPr id="99" name="CasellaDiTesto 98"/>
          <p:cNvSpPr txBox="1"/>
          <p:nvPr/>
        </p:nvSpPr>
        <p:spPr>
          <a:xfrm>
            <a:off x="3857620" y="1389134"/>
            <a:ext cx="1276311" cy="253916"/>
          </a:xfrm>
          <a:prstGeom prst="rect">
            <a:avLst/>
          </a:prstGeom>
          <a:noFill/>
        </p:spPr>
        <p:txBody>
          <a:bodyPr wrap="none" rtlCol="0">
            <a:spAutoFit/>
          </a:bodyPr>
          <a:lstStyle/>
          <a:p>
            <a:r>
              <a:rPr lang="it-IT" sz="1050" dirty="0" smtClean="0"/>
              <a:t>Madrid </a:t>
            </a:r>
            <a:r>
              <a:rPr lang="it-IT" sz="1050" dirty="0" err="1" smtClean="0"/>
              <a:t>students</a:t>
            </a:r>
            <a:r>
              <a:rPr lang="it-IT" sz="1050" dirty="0" smtClean="0"/>
              <a:t> </a:t>
            </a:r>
            <a:r>
              <a:rPr lang="it-IT" sz="1050" dirty="0" err="1" smtClean="0"/>
              <a:t>list</a:t>
            </a:r>
            <a:endParaRPr lang="it-IT" sz="1050" dirty="0"/>
          </a:p>
        </p:txBody>
      </p:sp>
      <p:cxnSp>
        <p:nvCxnSpPr>
          <p:cNvPr id="111" name="Connettore 4 110"/>
          <p:cNvCxnSpPr>
            <a:stCxn id="96" idx="1"/>
            <a:endCxn id="15" idx="3"/>
          </p:cNvCxnSpPr>
          <p:nvPr/>
        </p:nvCxnSpPr>
        <p:spPr>
          <a:xfrm rot="10800000" flipV="1">
            <a:off x="3214678" y="3178966"/>
            <a:ext cx="2214578" cy="32147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3" name="Connettore 4 112"/>
          <p:cNvCxnSpPr/>
          <p:nvPr/>
        </p:nvCxnSpPr>
        <p:spPr>
          <a:xfrm>
            <a:off x="3286116" y="3643314"/>
            <a:ext cx="2143140" cy="464347"/>
          </a:xfrm>
          <a:prstGeom prst="bentConnector3">
            <a:avLst>
              <a:gd name="adj1" fmla="val 70978"/>
            </a:avLst>
          </a:prstGeom>
          <a:ln>
            <a:tailEnd type="arrow"/>
          </a:ln>
        </p:spPr>
        <p:style>
          <a:lnRef idx="1">
            <a:schemeClr val="accent1"/>
          </a:lnRef>
          <a:fillRef idx="0">
            <a:schemeClr val="accent1"/>
          </a:fillRef>
          <a:effectRef idx="0">
            <a:schemeClr val="accent1"/>
          </a:effectRef>
          <a:fontRef idx="minor">
            <a:schemeClr val="tx1"/>
          </a:fontRef>
        </p:style>
      </p:cxnSp>
      <p:sp>
        <p:nvSpPr>
          <p:cNvPr id="114" name="CasellaDiTesto 113"/>
          <p:cNvSpPr txBox="1"/>
          <p:nvPr/>
        </p:nvSpPr>
        <p:spPr>
          <a:xfrm>
            <a:off x="3571868" y="2714620"/>
            <a:ext cx="1773242" cy="400110"/>
          </a:xfrm>
          <a:prstGeom prst="rect">
            <a:avLst/>
          </a:prstGeom>
          <a:noFill/>
        </p:spPr>
        <p:txBody>
          <a:bodyPr wrap="none" rtlCol="0">
            <a:spAutoFit/>
          </a:bodyPr>
          <a:lstStyle/>
          <a:p>
            <a:r>
              <a:rPr lang="en-US" sz="1000" dirty="0" smtClean="0"/>
              <a:t>What is the list of students </a:t>
            </a:r>
            <a:br>
              <a:rPr lang="en-US" sz="1000" dirty="0" smtClean="0"/>
            </a:br>
            <a:r>
              <a:rPr lang="en-US" sz="1000" dirty="0" smtClean="0"/>
              <a:t>who come to study in Madrid?</a:t>
            </a:r>
            <a:endParaRPr lang="it-IT" sz="1000" dirty="0"/>
          </a:p>
        </p:txBody>
      </p:sp>
      <p:sp>
        <p:nvSpPr>
          <p:cNvPr id="116" name="CasellaDiTesto 115"/>
          <p:cNvSpPr txBox="1"/>
          <p:nvPr/>
        </p:nvSpPr>
        <p:spPr>
          <a:xfrm>
            <a:off x="3286116" y="3786190"/>
            <a:ext cx="1519968" cy="253916"/>
          </a:xfrm>
          <a:prstGeom prst="rect">
            <a:avLst/>
          </a:prstGeom>
          <a:noFill/>
        </p:spPr>
        <p:txBody>
          <a:bodyPr wrap="none" rtlCol="0">
            <a:spAutoFit/>
          </a:bodyPr>
          <a:lstStyle/>
          <a:p>
            <a:r>
              <a:rPr lang="it-IT" sz="1050" dirty="0" err="1" smtClean="0"/>
              <a:t>Tor</a:t>
            </a:r>
            <a:r>
              <a:rPr lang="it-IT" sz="1050" dirty="0" smtClean="0"/>
              <a:t> Vergata </a:t>
            </a:r>
            <a:r>
              <a:rPr lang="it-IT" sz="1050" dirty="0" err="1" smtClean="0"/>
              <a:t>students</a:t>
            </a:r>
            <a:r>
              <a:rPr lang="it-IT" sz="1050" dirty="0" smtClean="0"/>
              <a:t> </a:t>
            </a:r>
            <a:r>
              <a:rPr lang="it-IT" sz="1050" dirty="0" err="1" smtClean="0"/>
              <a:t>list</a:t>
            </a:r>
            <a:endParaRPr lang="it-IT" sz="1050" dirty="0"/>
          </a:p>
        </p:txBody>
      </p:sp>
      <p:sp>
        <p:nvSpPr>
          <p:cNvPr id="146" name="CasellaDiTesto 145"/>
          <p:cNvSpPr txBox="1"/>
          <p:nvPr/>
        </p:nvSpPr>
        <p:spPr>
          <a:xfrm>
            <a:off x="0" y="0"/>
            <a:ext cx="3929058" cy="461665"/>
          </a:xfrm>
          <a:prstGeom prst="rect">
            <a:avLst/>
          </a:prstGeom>
          <a:noFill/>
        </p:spPr>
        <p:txBody>
          <a:bodyPr wrap="square" rtlCol="0">
            <a:spAutoFit/>
          </a:bodyPr>
          <a:lstStyle/>
          <a:p>
            <a:r>
              <a:rPr lang="it-IT" sz="1200" dirty="0" err="1" smtClean="0"/>
              <a:t>Each</a:t>
            </a:r>
            <a:r>
              <a:rPr lang="it-IT" sz="1200" dirty="0" smtClean="0"/>
              <a:t> </a:t>
            </a:r>
            <a:r>
              <a:rPr lang="it-IT" sz="1200" dirty="0" err="1" smtClean="0"/>
              <a:t>university</a:t>
            </a:r>
            <a:r>
              <a:rPr lang="it-IT" sz="1200" dirty="0" smtClean="0"/>
              <a:t> can share information (</a:t>
            </a:r>
            <a:r>
              <a:rPr lang="it-IT" sz="1200" dirty="0" err="1" smtClean="0"/>
              <a:t>through</a:t>
            </a:r>
            <a:r>
              <a:rPr lang="it-IT" sz="1200" dirty="0" smtClean="0"/>
              <a:t> API) and download information (</a:t>
            </a:r>
            <a:r>
              <a:rPr lang="it-IT" sz="1200" dirty="0" err="1" smtClean="0"/>
              <a:t>also</a:t>
            </a:r>
            <a:r>
              <a:rPr lang="it-IT" sz="1200" dirty="0" smtClean="0"/>
              <a:t> </a:t>
            </a:r>
            <a:r>
              <a:rPr lang="it-IT" sz="1200" dirty="0" err="1" smtClean="0"/>
              <a:t>though</a:t>
            </a:r>
            <a:r>
              <a:rPr lang="it-IT" sz="1200" dirty="0" smtClean="0"/>
              <a:t> API).</a:t>
            </a:r>
            <a:endParaRPr lang="it-IT" sz="1200" dirty="0"/>
          </a:p>
        </p:txBody>
      </p:sp>
      <p:sp>
        <p:nvSpPr>
          <p:cNvPr id="150" name="Rettangolo arrotondato 149"/>
          <p:cNvSpPr/>
          <p:nvPr/>
        </p:nvSpPr>
        <p:spPr>
          <a:xfrm>
            <a:off x="1500166" y="2928934"/>
            <a:ext cx="1714512" cy="357190"/>
          </a:xfrm>
          <a:prstGeom prst="roundRect">
            <a:avLst/>
          </a:prstGeom>
          <a:solidFill>
            <a:schemeClr val="accent6">
              <a:lumMod val="40000"/>
              <a:lumOff val="60000"/>
            </a:schemeClr>
          </a:solidFill>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it-IT" sz="1200" dirty="0" err="1" smtClean="0">
                <a:solidFill>
                  <a:schemeClr val="tx1"/>
                </a:solidFill>
              </a:rPr>
              <a:t>Simple</a:t>
            </a:r>
            <a:r>
              <a:rPr lang="it-IT" sz="1200" dirty="0" smtClean="0">
                <a:solidFill>
                  <a:schemeClr val="tx1"/>
                </a:solidFill>
              </a:rPr>
              <a:t> </a:t>
            </a:r>
            <a:r>
              <a:rPr lang="it-IT" sz="1200" dirty="0" err="1" smtClean="0">
                <a:solidFill>
                  <a:schemeClr val="tx1"/>
                </a:solidFill>
              </a:rPr>
              <a:t>Course</a:t>
            </a:r>
            <a:r>
              <a:rPr lang="it-IT" sz="1200" dirty="0" smtClean="0">
                <a:solidFill>
                  <a:schemeClr val="tx1"/>
                </a:solidFill>
              </a:rPr>
              <a:t> </a:t>
            </a:r>
            <a:r>
              <a:rPr lang="it-IT" sz="1200" dirty="0" err="1" smtClean="0">
                <a:solidFill>
                  <a:schemeClr val="tx1"/>
                </a:solidFill>
              </a:rPr>
              <a:t>Replication</a:t>
            </a:r>
            <a:r>
              <a:rPr lang="it-IT" sz="1200" dirty="0" smtClean="0">
                <a:solidFill>
                  <a:schemeClr val="tx1"/>
                </a:solidFill>
              </a:rPr>
              <a:t> API</a:t>
            </a:r>
            <a:endParaRPr lang="it-IT" sz="1200" dirty="0">
              <a:solidFill>
                <a:schemeClr val="tx1"/>
              </a:solidFill>
            </a:endParaRPr>
          </a:p>
        </p:txBody>
      </p:sp>
      <p:cxnSp>
        <p:nvCxnSpPr>
          <p:cNvPr id="154" name="Connettore 4 153"/>
          <p:cNvCxnSpPr>
            <a:stCxn id="1028" idx="3"/>
            <a:endCxn id="150" idx="1"/>
          </p:cNvCxnSpPr>
          <p:nvPr/>
        </p:nvCxnSpPr>
        <p:spPr>
          <a:xfrm flipV="1">
            <a:off x="1090038" y="3107529"/>
            <a:ext cx="410128" cy="20800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67" name="Rettangolo arrotondato 66"/>
          <p:cNvSpPr/>
          <p:nvPr/>
        </p:nvSpPr>
        <p:spPr>
          <a:xfrm>
            <a:off x="1500166" y="3714752"/>
            <a:ext cx="1714512" cy="428628"/>
          </a:xfrm>
          <a:prstGeom prst="roundRect">
            <a:avLst/>
          </a:prstGeom>
          <a:solidFill>
            <a:schemeClr val="accent6">
              <a:lumMod val="40000"/>
              <a:lumOff val="60000"/>
            </a:schemeClr>
          </a:solidFill>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it-IT" sz="1200" dirty="0" err="1" smtClean="0">
                <a:solidFill>
                  <a:schemeClr val="tx1"/>
                </a:solidFill>
              </a:rPr>
              <a:t>Learning</a:t>
            </a:r>
            <a:r>
              <a:rPr lang="it-IT" sz="1200" dirty="0" smtClean="0">
                <a:solidFill>
                  <a:schemeClr val="tx1"/>
                </a:solidFill>
              </a:rPr>
              <a:t> Agreement API</a:t>
            </a:r>
            <a:endParaRPr lang="it-IT" sz="1200" dirty="0">
              <a:solidFill>
                <a:schemeClr val="tx1"/>
              </a:solidFill>
            </a:endParaRPr>
          </a:p>
        </p:txBody>
      </p:sp>
      <p:cxnSp>
        <p:nvCxnSpPr>
          <p:cNvPr id="73" name="Connettore 4 72"/>
          <p:cNvCxnSpPr>
            <a:stCxn id="1028" idx="3"/>
            <a:endCxn id="67" idx="1"/>
          </p:cNvCxnSpPr>
          <p:nvPr/>
        </p:nvCxnSpPr>
        <p:spPr>
          <a:xfrm>
            <a:off x="1090038" y="3315537"/>
            <a:ext cx="410128" cy="61352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nvGrpSpPr>
          <p:cNvPr id="108" name="Gruppo 107"/>
          <p:cNvGrpSpPr/>
          <p:nvPr/>
        </p:nvGrpSpPr>
        <p:grpSpPr>
          <a:xfrm>
            <a:off x="5429256" y="642918"/>
            <a:ext cx="1857388" cy="5072098"/>
            <a:chOff x="3786182" y="1285860"/>
            <a:chExt cx="1857388" cy="5072098"/>
          </a:xfrm>
        </p:grpSpPr>
        <p:sp>
          <p:nvSpPr>
            <p:cNvPr id="96" name="Rettangolo arrotondato 95"/>
            <p:cNvSpPr/>
            <p:nvPr/>
          </p:nvSpPr>
          <p:spPr>
            <a:xfrm>
              <a:off x="3786182" y="1285860"/>
              <a:ext cx="1857388" cy="5072098"/>
            </a:xfrm>
            <a:prstGeom prst="round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err="1" smtClean="0">
                  <a:solidFill>
                    <a:schemeClr val="tx1"/>
                  </a:solidFill>
                </a:rPr>
                <a:t>Erasmus+</a:t>
              </a:r>
              <a:r>
                <a:rPr lang="it-IT" dirty="0" smtClean="0">
                  <a:solidFill>
                    <a:schemeClr val="tx1"/>
                  </a:solidFill>
                </a:rPr>
                <a:t/>
              </a:r>
              <a:br>
                <a:rPr lang="it-IT" dirty="0" smtClean="0">
                  <a:solidFill>
                    <a:schemeClr val="tx1"/>
                  </a:solidFill>
                </a:rPr>
              </a:br>
              <a:r>
                <a:rPr lang="it-IT" dirty="0" smtClean="0">
                  <a:solidFill>
                    <a:schemeClr val="tx1"/>
                  </a:solidFill>
                </a:rPr>
                <a:t>Organizer</a:t>
              </a:r>
              <a:endParaRPr lang="it-IT" dirty="0">
                <a:solidFill>
                  <a:schemeClr val="tx1"/>
                </a:solidFill>
              </a:endParaRPr>
            </a:p>
          </p:txBody>
        </p:sp>
        <p:sp>
          <p:nvSpPr>
            <p:cNvPr id="97" name="Rettangolo arrotondato 96"/>
            <p:cNvSpPr/>
            <p:nvPr/>
          </p:nvSpPr>
          <p:spPr>
            <a:xfrm>
              <a:off x="3857620" y="3714752"/>
              <a:ext cx="1714512" cy="285752"/>
            </a:xfrm>
            <a:prstGeom prst="roundRect">
              <a:avLst/>
            </a:prstGeom>
            <a:solidFill>
              <a:schemeClr val="accent6">
                <a:lumMod val="40000"/>
                <a:lumOff val="60000"/>
              </a:schemeClr>
            </a:solidFill>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it-IT" sz="1200" dirty="0" smtClean="0">
                  <a:solidFill>
                    <a:schemeClr val="tx1"/>
                  </a:solidFill>
                </a:rPr>
                <a:t>Outgoing </a:t>
              </a:r>
              <a:r>
                <a:rPr lang="it-IT" sz="1200" dirty="0" err="1" smtClean="0">
                  <a:solidFill>
                    <a:schemeClr val="tx1"/>
                  </a:solidFill>
                </a:rPr>
                <a:t>Mobilities</a:t>
              </a:r>
              <a:r>
                <a:rPr lang="it-IT" sz="1200" dirty="0" smtClean="0">
                  <a:solidFill>
                    <a:schemeClr val="tx1"/>
                  </a:solidFill>
                </a:rPr>
                <a:t> API </a:t>
              </a:r>
            </a:p>
          </p:txBody>
        </p:sp>
        <p:sp>
          <p:nvSpPr>
            <p:cNvPr id="98" name="Rettangolo arrotondato 97"/>
            <p:cNvSpPr/>
            <p:nvPr/>
          </p:nvSpPr>
          <p:spPr>
            <a:xfrm>
              <a:off x="3857620" y="2000240"/>
              <a:ext cx="1714512" cy="357190"/>
            </a:xfrm>
            <a:prstGeom prst="roundRect">
              <a:avLst/>
            </a:prstGeom>
            <a:solidFill>
              <a:schemeClr val="accent6">
                <a:lumMod val="40000"/>
                <a:lumOff val="60000"/>
              </a:schemeClr>
            </a:solidFill>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it-IT" sz="1200" dirty="0" err="1" smtClean="0">
                  <a:solidFill>
                    <a:schemeClr val="tx1"/>
                  </a:solidFill>
                </a:rPr>
                <a:t>Institutions</a:t>
              </a:r>
              <a:r>
                <a:rPr lang="it-IT" sz="1200" dirty="0" smtClean="0">
                  <a:solidFill>
                    <a:schemeClr val="tx1"/>
                  </a:solidFill>
                </a:rPr>
                <a:t> API</a:t>
              </a:r>
              <a:endParaRPr lang="it-IT" sz="1200" dirty="0">
                <a:solidFill>
                  <a:schemeClr val="tx1"/>
                </a:solidFill>
              </a:endParaRPr>
            </a:p>
          </p:txBody>
        </p:sp>
        <p:sp>
          <p:nvSpPr>
            <p:cNvPr id="100" name="Rettangolo arrotondato 99"/>
            <p:cNvSpPr/>
            <p:nvPr/>
          </p:nvSpPr>
          <p:spPr>
            <a:xfrm>
              <a:off x="3857620" y="2428868"/>
              <a:ext cx="1714512" cy="357190"/>
            </a:xfrm>
            <a:prstGeom prst="roundRect">
              <a:avLst/>
            </a:prstGeom>
            <a:solidFill>
              <a:schemeClr val="accent6">
                <a:lumMod val="40000"/>
                <a:lumOff val="60000"/>
              </a:schemeClr>
            </a:solidFill>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it-IT" sz="1200" dirty="0" err="1" smtClean="0">
                  <a:solidFill>
                    <a:schemeClr val="tx1"/>
                  </a:solidFill>
                </a:rPr>
                <a:t>Organizational</a:t>
              </a:r>
              <a:r>
                <a:rPr lang="it-IT" sz="1200" dirty="0" smtClean="0">
                  <a:solidFill>
                    <a:schemeClr val="tx1"/>
                  </a:solidFill>
                </a:rPr>
                <a:t> </a:t>
              </a:r>
              <a:r>
                <a:rPr lang="it-IT" sz="1200" dirty="0" err="1" smtClean="0">
                  <a:solidFill>
                    <a:schemeClr val="tx1"/>
                  </a:solidFill>
                </a:rPr>
                <a:t>Units</a:t>
              </a:r>
              <a:r>
                <a:rPr lang="it-IT" sz="1200" dirty="0" smtClean="0">
                  <a:solidFill>
                    <a:schemeClr val="tx1"/>
                  </a:solidFill>
                </a:rPr>
                <a:t> API</a:t>
              </a:r>
              <a:endParaRPr lang="it-IT" sz="1200" dirty="0">
                <a:solidFill>
                  <a:schemeClr val="tx1"/>
                </a:solidFill>
              </a:endParaRPr>
            </a:p>
          </p:txBody>
        </p:sp>
        <p:sp>
          <p:nvSpPr>
            <p:cNvPr id="101" name="Rettangolo arrotondato 100"/>
            <p:cNvSpPr/>
            <p:nvPr/>
          </p:nvSpPr>
          <p:spPr>
            <a:xfrm>
              <a:off x="3857620" y="2857496"/>
              <a:ext cx="1714512" cy="357190"/>
            </a:xfrm>
            <a:prstGeom prst="roundRect">
              <a:avLst/>
            </a:prstGeom>
            <a:solidFill>
              <a:schemeClr val="accent6">
                <a:lumMod val="40000"/>
                <a:lumOff val="60000"/>
              </a:schemeClr>
            </a:solidFill>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it-IT" sz="1200" dirty="0" err="1" smtClean="0">
                  <a:solidFill>
                    <a:schemeClr val="tx1"/>
                  </a:solidFill>
                </a:rPr>
                <a:t>Course</a:t>
              </a:r>
              <a:r>
                <a:rPr lang="it-IT" sz="1200" dirty="0" smtClean="0">
                  <a:solidFill>
                    <a:schemeClr val="tx1"/>
                  </a:solidFill>
                </a:rPr>
                <a:t> API</a:t>
              </a:r>
              <a:endParaRPr lang="it-IT" sz="1200" dirty="0">
                <a:solidFill>
                  <a:schemeClr val="tx1"/>
                </a:solidFill>
              </a:endParaRPr>
            </a:p>
          </p:txBody>
        </p:sp>
        <p:sp>
          <p:nvSpPr>
            <p:cNvPr id="102" name="Rettangolo arrotondato 101"/>
            <p:cNvSpPr/>
            <p:nvPr/>
          </p:nvSpPr>
          <p:spPr>
            <a:xfrm>
              <a:off x="3857620" y="5643578"/>
              <a:ext cx="1714512" cy="357190"/>
            </a:xfrm>
            <a:prstGeom prst="roundRect">
              <a:avLst/>
            </a:prstGeom>
            <a:solidFill>
              <a:schemeClr val="accent6">
                <a:lumMod val="40000"/>
                <a:lumOff val="60000"/>
              </a:schemeClr>
            </a:solidFill>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it-IT" sz="1200" dirty="0" err="1" smtClean="0">
                  <a:solidFill>
                    <a:schemeClr val="tx1"/>
                  </a:solidFill>
                </a:rPr>
                <a:t>Interinstitutional</a:t>
              </a:r>
              <a:r>
                <a:rPr lang="it-IT" sz="1200" dirty="0" smtClean="0">
                  <a:solidFill>
                    <a:schemeClr val="tx1"/>
                  </a:solidFill>
                </a:rPr>
                <a:t> Agreements API</a:t>
              </a:r>
              <a:endParaRPr lang="it-IT" sz="1200" dirty="0">
                <a:solidFill>
                  <a:schemeClr val="tx1"/>
                </a:solidFill>
              </a:endParaRPr>
            </a:p>
          </p:txBody>
        </p:sp>
        <p:sp>
          <p:nvSpPr>
            <p:cNvPr id="103" name="Rettangolo arrotondato 102"/>
            <p:cNvSpPr/>
            <p:nvPr/>
          </p:nvSpPr>
          <p:spPr>
            <a:xfrm>
              <a:off x="3857620" y="4572008"/>
              <a:ext cx="1714512" cy="357190"/>
            </a:xfrm>
            <a:prstGeom prst="roundRect">
              <a:avLst/>
            </a:prstGeom>
            <a:solidFill>
              <a:schemeClr val="accent6">
                <a:lumMod val="40000"/>
                <a:lumOff val="60000"/>
              </a:schemeClr>
            </a:solidFill>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it-IT" sz="1200" dirty="0" smtClean="0">
                  <a:solidFill>
                    <a:schemeClr val="tx1"/>
                  </a:solidFill>
                </a:rPr>
                <a:t>Incoming </a:t>
              </a:r>
              <a:r>
                <a:rPr lang="it-IT" sz="1200" dirty="0" err="1" smtClean="0">
                  <a:solidFill>
                    <a:schemeClr val="tx1"/>
                  </a:solidFill>
                </a:rPr>
                <a:t>Mobilities</a:t>
              </a:r>
              <a:r>
                <a:rPr lang="it-IT" sz="1200" dirty="0" smtClean="0">
                  <a:solidFill>
                    <a:schemeClr val="tx1"/>
                  </a:solidFill>
                </a:rPr>
                <a:t> API</a:t>
              </a:r>
              <a:endParaRPr lang="it-IT" sz="1200" dirty="0">
                <a:solidFill>
                  <a:schemeClr val="tx1"/>
                </a:solidFill>
              </a:endParaRPr>
            </a:p>
          </p:txBody>
        </p:sp>
        <p:sp>
          <p:nvSpPr>
            <p:cNvPr id="104" name="Rettangolo arrotondato 103"/>
            <p:cNvSpPr/>
            <p:nvPr/>
          </p:nvSpPr>
          <p:spPr>
            <a:xfrm>
              <a:off x="3857620" y="5000636"/>
              <a:ext cx="1714512" cy="571504"/>
            </a:xfrm>
            <a:prstGeom prst="roundRect">
              <a:avLst/>
            </a:prstGeom>
            <a:solidFill>
              <a:schemeClr val="accent6">
                <a:lumMod val="40000"/>
                <a:lumOff val="60000"/>
              </a:schemeClr>
            </a:solidFill>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it-IT" sz="1200" dirty="0" smtClean="0">
                  <a:solidFill>
                    <a:schemeClr val="tx1"/>
                  </a:solidFill>
                </a:rPr>
                <a:t>Incoming Mobility </a:t>
              </a:r>
              <a:r>
                <a:rPr lang="it-IT" sz="1200" dirty="0" err="1" smtClean="0">
                  <a:solidFill>
                    <a:schemeClr val="tx1"/>
                  </a:solidFill>
                </a:rPr>
                <a:t>ToRs</a:t>
              </a:r>
              <a:r>
                <a:rPr lang="it-IT" sz="1200" dirty="0" smtClean="0">
                  <a:solidFill>
                    <a:schemeClr val="tx1"/>
                  </a:solidFill>
                </a:rPr>
                <a:t> API</a:t>
              </a:r>
            </a:p>
          </p:txBody>
        </p:sp>
        <p:sp>
          <p:nvSpPr>
            <p:cNvPr id="106" name="Rettangolo arrotondato 105"/>
            <p:cNvSpPr/>
            <p:nvPr/>
          </p:nvSpPr>
          <p:spPr>
            <a:xfrm>
              <a:off x="3857620" y="3286124"/>
              <a:ext cx="1714512" cy="357190"/>
            </a:xfrm>
            <a:prstGeom prst="roundRect">
              <a:avLst/>
            </a:prstGeom>
            <a:solidFill>
              <a:schemeClr val="accent6">
                <a:lumMod val="40000"/>
                <a:lumOff val="60000"/>
              </a:schemeClr>
            </a:solidFill>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it-IT" sz="1200" dirty="0" err="1" smtClean="0">
                  <a:solidFill>
                    <a:schemeClr val="tx1"/>
                  </a:solidFill>
                </a:rPr>
                <a:t>Simple</a:t>
              </a:r>
              <a:r>
                <a:rPr lang="it-IT" sz="1200" dirty="0" smtClean="0">
                  <a:solidFill>
                    <a:schemeClr val="tx1"/>
                  </a:solidFill>
                </a:rPr>
                <a:t> </a:t>
              </a:r>
              <a:r>
                <a:rPr lang="it-IT" sz="1200" dirty="0" err="1" smtClean="0">
                  <a:solidFill>
                    <a:schemeClr val="tx1"/>
                  </a:solidFill>
                </a:rPr>
                <a:t>Course</a:t>
              </a:r>
              <a:r>
                <a:rPr lang="it-IT" sz="1200" dirty="0" smtClean="0">
                  <a:solidFill>
                    <a:schemeClr val="tx1"/>
                  </a:solidFill>
                </a:rPr>
                <a:t> </a:t>
              </a:r>
              <a:r>
                <a:rPr lang="it-IT" sz="1200" dirty="0" err="1" smtClean="0">
                  <a:solidFill>
                    <a:schemeClr val="tx1"/>
                  </a:solidFill>
                </a:rPr>
                <a:t>Replication</a:t>
              </a:r>
              <a:r>
                <a:rPr lang="it-IT" sz="1200" dirty="0" smtClean="0">
                  <a:solidFill>
                    <a:schemeClr val="tx1"/>
                  </a:solidFill>
                </a:rPr>
                <a:t> API</a:t>
              </a:r>
              <a:endParaRPr lang="it-IT" sz="1200" dirty="0">
                <a:solidFill>
                  <a:schemeClr val="tx1"/>
                </a:solidFill>
              </a:endParaRPr>
            </a:p>
          </p:txBody>
        </p:sp>
        <p:sp>
          <p:nvSpPr>
            <p:cNvPr id="107" name="Rettangolo arrotondato 106"/>
            <p:cNvSpPr/>
            <p:nvPr/>
          </p:nvSpPr>
          <p:spPr>
            <a:xfrm>
              <a:off x="3857620" y="4071942"/>
              <a:ext cx="1714512" cy="428628"/>
            </a:xfrm>
            <a:prstGeom prst="roundRect">
              <a:avLst/>
            </a:prstGeom>
            <a:solidFill>
              <a:schemeClr val="accent6">
                <a:lumMod val="40000"/>
                <a:lumOff val="60000"/>
              </a:schemeClr>
            </a:solidFill>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it-IT" sz="1200" dirty="0" err="1" smtClean="0">
                  <a:solidFill>
                    <a:schemeClr val="tx1"/>
                  </a:solidFill>
                </a:rPr>
                <a:t>Learning</a:t>
              </a:r>
              <a:r>
                <a:rPr lang="it-IT" sz="1200" dirty="0" smtClean="0">
                  <a:solidFill>
                    <a:schemeClr val="tx1"/>
                  </a:solidFill>
                </a:rPr>
                <a:t> Agreement API</a:t>
              </a:r>
              <a:endParaRPr lang="it-IT" sz="1200" dirty="0">
                <a:solidFill>
                  <a:schemeClr val="tx1"/>
                </a:solidFill>
              </a:endParaRPr>
            </a:p>
          </p:txBody>
        </p:sp>
      </p:grpSp>
      <p:cxnSp>
        <p:nvCxnSpPr>
          <p:cNvPr id="129" name="Connettore 4 128"/>
          <p:cNvCxnSpPr>
            <a:stCxn id="107" idx="3"/>
            <a:endCxn id="10" idx="1"/>
          </p:cNvCxnSpPr>
          <p:nvPr/>
        </p:nvCxnSpPr>
        <p:spPr>
          <a:xfrm flipV="1">
            <a:off x="7215206" y="1757345"/>
            <a:ext cx="514360" cy="188596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33" name="Connettore 4 132"/>
          <p:cNvCxnSpPr>
            <a:stCxn id="103" idx="3"/>
            <a:endCxn id="10" idx="1"/>
          </p:cNvCxnSpPr>
          <p:nvPr/>
        </p:nvCxnSpPr>
        <p:spPr>
          <a:xfrm flipV="1">
            <a:off x="7215206" y="1757345"/>
            <a:ext cx="514360" cy="235031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36" name="Connettore 4 135"/>
          <p:cNvCxnSpPr>
            <a:stCxn id="104" idx="3"/>
            <a:endCxn id="10" idx="1"/>
          </p:cNvCxnSpPr>
          <p:nvPr/>
        </p:nvCxnSpPr>
        <p:spPr>
          <a:xfrm flipV="1">
            <a:off x="7215206" y="1757345"/>
            <a:ext cx="514360" cy="288610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39" name="Connettore 4 138"/>
          <p:cNvCxnSpPr>
            <a:stCxn id="102" idx="3"/>
            <a:endCxn id="10" idx="1"/>
          </p:cNvCxnSpPr>
          <p:nvPr/>
        </p:nvCxnSpPr>
        <p:spPr>
          <a:xfrm flipV="1">
            <a:off x="7215206" y="1757345"/>
            <a:ext cx="514360" cy="342188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pic>
        <p:nvPicPr>
          <p:cNvPr id="144" name="Picture 3" descr="C:\Users\giggi\Downloads\brochure_organizer_top.jpg"/>
          <p:cNvPicPr>
            <a:picLocks noChangeAspect="1" noChangeArrowheads="1"/>
          </p:cNvPicPr>
          <p:nvPr/>
        </p:nvPicPr>
        <p:blipFill>
          <a:blip r:embed="rId2" cstate="print"/>
          <a:srcRect t="47040"/>
          <a:stretch>
            <a:fillRect/>
          </a:stretch>
        </p:blipFill>
        <p:spPr bwMode="auto">
          <a:xfrm>
            <a:off x="0" y="6429375"/>
            <a:ext cx="9144000" cy="482600"/>
          </a:xfrm>
          <a:prstGeom prst="rect">
            <a:avLst/>
          </a:prstGeom>
          <a:noFill/>
          <a:ln w="9525">
            <a:noFill/>
            <a:miter lim="800000"/>
            <a:headEnd/>
            <a:tailEnd/>
          </a:ln>
        </p:spPr>
      </p:pic>
      <p:pic>
        <p:nvPicPr>
          <p:cNvPr id="61" name="Picture 2"/>
          <p:cNvPicPr>
            <a:picLocks noChangeAspect="1" noChangeArrowheads="1"/>
          </p:cNvPicPr>
          <p:nvPr/>
        </p:nvPicPr>
        <p:blipFill>
          <a:blip r:embed="rId3" cstate="print"/>
          <a:srcRect/>
          <a:stretch>
            <a:fillRect/>
          </a:stretch>
        </p:blipFill>
        <p:spPr bwMode="auto">
          <a:xfrm>
            <a:off x="7858148" y="142852"/>
            <a:ext cx="1000132" cy="372296"/>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asellaDiTesto 46"/>
          <p:cNvSpPr txBox="1"/>
          <p:nvPr/>
        </p:nvSpPr>
        <p:spPr>
          <a:xfrm>
            <a:off x="4116412" y="571480"/>
            <a:ext cx="884216" cy="369332"/>
          </a:xfrm>
          <a:prstGeom prst="rect">
            <a:avLst/>
          </a:prstGeom>
          <a:noFill/>
        </p:spPr>
        <p:txBody>
          <a:bodyPr wrap="none" rtlCol="0">
            <a:spAutoFit/>
          </a:bodyPr>
          <a:lstStyle/>
          <a:p>
            <a:r>
              <a:rPr lang="it-IT" b="1" dirty="0" smtClean="0"/>
              <a:t>API </a:t>
            </a:r>
            <a:r>
              <a:rPr lang="it-IT" b="1" dirty="0" err="1" smtClean="0"/>
              <a:t>List</a:t>
            </a:r>
            <a:endParaRPr lang="it-IT" b="1" dirty="0"/>
          </a:p>
        </p:txBody>
      </p:sp>
      <p:sp>
        <p:nvSpPr>
          <p:cNvPr id="48" name="CasellaDiTesto 47"/>
          <p:cNvSpPr txBox="1"/>
          <p:nvPr/>
        </p:nvSpPr>
        <p:spPr>
          <a:xfrm>
            <a:off x="428597" y="1285861"/>
            <a:ext cx="8215370" cy="5909310"/>
          </a:xfrm>
          <a:prstGeom prst="rect">
            <a:avLst/>
          </a:prstGeom>
          <a:noFill/>
        </p:spPr>
        <p:txBody>
          <a:bodyPr wrap="square" rtlCol="0">
            <a:spAutoFit/>
          </a:bodyPr>
          <a:lstStyle/>
          <a:p>
            <a:r>
              <a:rPr lang="en-US" dirty="0" smtClean="0"/>
              <a:t>Let's see a quick overview of the EWP API:</a:t>
            </a:r>
          </a:p>
          <a:p>
            <a:endParaRPr lang="it-IT" dirty="0"/>
          </a:p>
          <a:p>
            <a:pPr marL="177800" indent="-177800">
              <a:buFont typeface="Arial" pitchFamily="34" charset="0"/>
              <a:buChar char="•"/>
            </a:pPr>
            <a:r>
              <a:rPr lang="it-IT" dirty="0" err="1" smtClean="0"/>
              <a:t>Institution</a:t>
            </a:r>
            <a:r>
              <a:rPr lang="it-IT" dirty="0" smtClean="0"/>
              <a:t> API</a:t>
            </a:r>
          </a:p>
          <a:p>
            <a:pPr marL="177800" indent="-177800">
              <a:buFont typeface="Arial" pitchFamily="34" charset="0"/>
              <a:buChar char="•"/>
            </a:pPr>
            <a:r>
              <a:rPr lang="it-IT" dirty="0" err="1" smtClean="0"/>
              <a:t>Organizational</a:t>
            </a:r>
            <a:r>
              <a:rPr lang="it-IT" dirty="0" smtClean="0"/>
              <a:t> </a:t>
            </a:r>
            <a:r>
              <a:rPr lang="it-IT" dirty="0" err="1" smtClean="0"/>
              <a:t>Unit</a:t>
            </a:r>
            <a:r>
              <a:rPr lang="it-IT" dirty="0" smtClean="0"/>
              <a:t> API</a:t>
            </a:r>
          </a:p>
          <a:p>
            <a:pPr marL="177800" indent="-177800">
              <a:buFont typeface="Arial" pitchFamily="34" charset="0"/>
              <a:buChar char="•"/>
            </a:pPr>
            <a:r>
              <a:rPr lang="it-IT" dirty="0" err="1" smtClean="0"/>
              <a:t>Course</a:t>
            </a:r>
            <a:r>
              <a:rPr lang="it-IT" dirty="0" smtClean="0"/>
              <a:t> API</a:t>
            </a:r>
          </a:p>
          <a:p>
            <a:pPr marL="177800" indent="-177800">
              <a:buFont typeface="Arial" pitchFamily="34" charset="0"/>
              <a:buChar char="•"/>
            </a:pPr>
            <a:r>
              <a:rPr lang="en-US" dirty="0" smtClean="0"/>
              <a:t>Simple </a:t>
            </a:r>
            <a:r>
              <a:rPr lang="en-US" dirty="0"/>
              <a:t>Course Replication </a:t>
            </a:r>
            <a:r>
              <a:rPr lang="en-US" dirty="0" smtClean="0"/>
              <a:t>API</a:t>
            </a:r>
            <a:endParaRPr lang="it-IT" dirty="0" smtClean="0"/>
          </a:p>
          <a:p>
            <a:pPr marL="177800" indent="-177800">
              <a:buFont typeface="Arial" pitchFamily="34" charset="0"/>
              <a:buChar char="•"/>
            </a:pPr>
            <a:r>
              <a:rPr lang="it-IT" dirty="0" err="1" smtClean="0"/>
              <a:t>Interinstitutional</a:t>
            </a:r>
            <a:r>
              <a:rPr lang="it-IT" dirty="0" smtClean="0"/>
              <a:t> Agreements (</a:t>
            </a:r>
            <a:r>
              <a:rPr lang="it-IT" dirty="0" err="1" smtClean="0"/>
              <a:t>IIAs</a:t>
            </a:r>
            <a:r>
              <a:rPr lang="it-IT" dirty="0" smtClean="0"/>
              <a:t>) API</a:t>
            </a:r>
          </a:p>
          <a:p>
            <a:pPr marL="177800" indent="-177800">
              <a:buFont typeface="Arial" pitchFamily="34" charset="0"/>
              <a:buChar char="•"/>
            </a:pPr>
            <a:r>
              <a:rPr lang="it-IT" dirty="0" smtClean="0">
                <a:solidFill>
                  <a:schemeClr val="tx1"/>
                </a:solidFill>
              </a:rPr>
              <a:t>Outgoing </a:t>
            </a:r>
            <a:r>
              <a:rPr lang="it-IT" dirty="0" err="1" smtClean="0">
                <a:solidFill>
                  <a:schemeClr val="tx1"/>
                </a:solidFill>
              </a:rPr>
              <a:t>Mobilities</a:t>
            </a:r>
            <a:r>
              <a:rPr lang="it-IT" dirty="0" smtClean="0">
                <a:solidFill>
                  <a:schemeClr val="tx1"/>
                </a:solidFill>
              </a:rPr>
              <a:t> API</a:t>
            </a:r>
          </a:p>
          <a:p>
            <a:pPr marL="177800" indent="-177800">
              <a:buFont typeface="Arial" pitchFamily="34" charset="0"/>
              <a:buChar char="•"/>
            </a:pPr>
            <a:r>
              <a:rPr lang="it-IT" dirty="0" smtClean="0"/>
              <a:t>Outgoing Mobility </a:t>
            </a:r>
            <a:r>
              <a:rPr lang="it-IT" dirty="0" err="1" smtClean="0"/>
              <a:t>Learning</a:t>
            </a:r>
            <a:r>
              <a:rPr lang="it-IT" dirty="0" smtClean="0"/>
              <a:t> Agreements API</a:t>
            </a:r>
            <a:endParaRPr lang="it-IT" dirty="0" smtClean="0">
              <a:solidFill>
                <a:schemeClr val="tx1"/>
              </a:solidFill>
            </a:endParaRPr>
          </a:p>
          <a:p>
            <a:pPr marL="177800" indent="-177800">
              <a:buFont typeface="Arial" pitchFamily="34" charset="0"/>
              <a:buChar char="•"/>
            </a:pPr>
            <a:r>
              <a:rPr lang="it-IT" dirty="0" smtClean="0">
                <a:solidFill>
                  <a:schemeClr val="tx1"/>
                </a:solidFill>
              </a:rPr>
              <a:t>Incoming </a:t>
            </a:r>
            <a:r>
              <a:rPr lang="it-IT" dirty="0" err="1" smtClean="0">
                <a:solidFill>
                  <a:schemeClr val="tx1"/>
                </a:solidFill>
              </a:rPr>
              <a:t>Mobilities</a:t>
            </a:r>
            <a:r>
              <a:rPr lang="it-IT" dirty="0" smtClean="0">
                <a:solidFill>
                  <a:schemeClr val="tx1"/>
                </a:solidFill>
              </a:rPr>
              <a:t> API</a:t>
            </a:r>
          </a:p>
          <a:p>
            <a:pPr marL="177800" indent="-177800">
              <a:buFont typeface="Arial" pitchFamily="34" charset="0"/>
              <a:buChar char="•"/>
            </a:pPr>
            <a:r>
              <a:rPr lang="it-IT" dirty="0" smtClean="0"/>
              <a:t>Incoming </a:t>
            </a:r>
            <a:r>
              <a:rPr lang="it-IT" dirty="0" err="1" smtClean="0"/>
              <a:t>Mobilities</a:t>
            </a:r>
            <a:r>
              <a:rPr lang="it-IT" dirty="0" smtClean="0"/>
              <a:t> </a:t>
            </a:r>
            <a:r>
              <a:rPr lang="it-IT" dirty="0" err="1" smtClean="0"/>
              <a:t>ToR</a:t>
            </a:r>
            <a:r>
              <a:rPr lang="it-IT" dirty="0" smtClean="0"/>
              <a:t> API</a:t>
            </a:r>
          </a:p>
          <a:p>
            <a:pPr marL="177800" indent="-177800"/>
            <a:endParaRPr lang="it-IT" dirty="0" smtClean="0">
              <a:solidFill>
                <a:schemeClr val="tx1"/>
              </a:solidFill>
            </a:endParaRPr>
          </a:p>
          <a:p>
            <a:pPr>
              <a:tabLst>
                <a:tab pos="0" algn="l"/>
              </a:tabLst>
            </a:pPr>
            <a:r>
              <a:rPr lang="en-US" dirty="0" smtClean="0"/>
              <a:t>For each of these it is possible to implement a further respective API to manage and receive push notifications (CNR - Change Notification Receiver) which indicate if there are updates on the respective data.</a:t>
            </a:r>
          </a:p>
          <a:p>
            <a:pPr marL="177800" indent="-177800"/>
            <a:endParaRPr lang="it-IT" dirty="0"/>
          </a:p>
          <a:p>
            <a:pPr marL="177800" indent="-177800"/>
            <a:r>
              <a:rPr lang="it-IT" dirty="0" err="1" smtClean="0">
                <a:solidFill>
                  <a:schemeClr val="tx1"/>
                </a:solidFill>
              </a:rPr>
              <a:t>Other</a:t>
            </a:r>
            <a:r>
              <a:rPr lang="it-IT" dirty="0" smtClean="0">
                <a:solidFill>
                  <a:schemeClr val="tx1"/>
                </a:solidFill>
              </a:rPr>
              <a:t> API:</a:t>
            </a:r>
          </a:p>
          <a:p>
            <a:pPr marL="177800" indent="-177800">
              <a:buFont typeface="Arial" pitchFamily="34" charset="0"/>
              <a:buChar char="•"/>
              <a:tabLst>
                <a:tab pos="177800" algn="l"/>
              </a:tabLst>
            </a:pPr>
            <a:r>
              <a:rPr lang="it-IT" dirty="0" err="1" smtClean="0">
                <a:solidFill>
                  <a:schemeClr val="tx1"/>
                </a:solidFill>
              </a:rPr>
              <a:t>Mobility</a:t>
            </a:r>
            <a:r>
              <a:rPr lang="it-IT" dirty="0" smtClean="0">
                <a:solidFill>
                  <a:schemeClr val="tx1"/>
                </a:solidFill>
              </a:rPr>
              <a:t> </a:t>
            </a:r>
            <a:r>
              <a:rPr lang="it-IT" dirty="0" err="1" smtClean="0">
                <a:solidFill>
                  <a:schemeClr val="tx1"/>
                </a:solidFill>
              </a:rPr>
              <a:t>Tool+</a:t>
            </a:r>
            <a:r>
              <a:rPr lang="it-IT" dirty="0" smtClean="0">
                <a:solidFill>
                  <a:schemeClr val="tx1"/>
                </a:solidFill>
              </a:rPr>
              <a:t> </a:t>
            </a:r>
            <a:r>
              <a:rPr lang="it-IT" dirty="0" err="1" smtClean="0">
                <a:solidFill>
                  <a:schemeClr val="tx1"/>
                </a:solidFill>
              </a:rPr>
              <a:t>APIs</a:t>
            </a:r>
            <a:endParaRPr lang="it-IT" dirty="0"/>
          </a:p>
          <a:p>
            <a:endParaRPr lang="it-IT" dirty="0" smtClean="0"/>
          </a:p>
          <a:p>
            <a:endParaRPr lang="it-IT" dirty="0"/>
          </a:p>
          <a:p>
            <a:endParaRPr lang="it-IT" dirty="0"/>
          </a:p>
        </p:txBody>
      </p:sp>
      <p:pic>
        <p:nvPicPr>
          <p:cNvPr id="7" name="Picture 3" descr="C:\Users\giggi\Downloads\brochure_organizer_top.jpg"/>
          <p:cNvPicPr>
            <a:picLocks noChangeAspect="1" noChangeArrowheads="1"/>
          </p:cNvPicPr>
          <p:nvPr/>
        </p:nvPicPr>
        <p:blipFill>
          <a:blip r:embed="rId2" cstate="print"/>
          <a:srcRect t="47040"/>
          <a:stretch>
            <a:fillRect/>
          </a:stretch>
        </p:blipFill>
        <p:spPr bwMode="auto">
          <a:xfrm>
            <a:off x="0" y="6429375"/>
            <a:ext cx="9144000" cy="48260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7858148" y="142852"/>
            <a:ext cx="1000132" cy="372296"/>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asellaDiTesto 46"/>
          <p:cNvSpPr txBox="1"/>
          <p:nvPr/>
        </p:nvSpPr>
        <p:spPr>
          <a:xfrm>
            <a:off x="3800340" y="571480"/>
            <a:ext cx="1557478" cy="369332"/>
          </a:xfrm>
          <a:prstGeom prst="rect">
            <a:avLst/>
          </a:prstGeom>
          <a:noFill/>
        </p:spPr>
        <p:txBody>
          <a:bodyPr wrap="none" rtlCol="0">
            <a:spAutoFit/>
          </a:bodyPr>
          <a:lstStyle/>
          <a:p>
            <a:r>
              <a:rPr lang="it-IT" b="1" dirty="0" err="1" smtClean="0"/>
              <a:t>Institution</a:t>
            </a:r>
            <a:r>
              <a:rPr lang="it-IT" b="1" dirty="0" smtClean="0"/>
              <a:t> API</a:t>
            </a:r>
            <a:endParaRPr lang="it-IT" b="1" dirty="0"/>
          </a:p>
        </p:txBody>
      </p:sp>
      <p:sp>
        <p:nvSpPr>
          <p:cNvPr id="48" name="CasellaDiTesto 47"/>
          <p:cNvSpPr txBox="1"/>
          <p:nvPr/>
        </p:nvSpPr>
        <p:spPr>
          <a:xfrm>
            <a:off x="428597" y="1285861"/>
            <a:ext cx="8215370" cy="2554545"/>
          </a:xfrm>
          <a:prstGeom prst="rect">
            <a:avLst/>
          </a:prstGeom>
          <a:noFill/>
        </p:spPr>
        <p:txBody>
          <a:bodyPr wrap="square" rtlCol="0">
            <a:spAutoFit/>
          </a:bodyPr>
          <a:lstStyle/>
          <a:p>
            <a:r>
              <a:rPr lang="it-IT" sz="1600" b="1" dirty="0" err="1" smtClean="0"/>
              <a:t>Description</a:t>
            </a:r>
            <a:r>
              <a:rPr lang="it-IT" sz="1600" b="1" dirty="0" smtClean="0"/>
              <a:t>:</a:t>
            </a:r>
          </a:p>
          <a:p>
            <a:r>
              <a:rPr lang="en-US" sz="1600" dirty="0" smtClean="0"/>
              <a:t>It allows you to share information about the University, </a:t>
            </a:r>
            <a:r>
              <a:rPr lang="en-US" sz="1600" dirty="0" err="1" smtClean="0"/>
              <a:t>ie</a:t>
            </a:r>
            <a:r>
              <a:rPr lang="en-US" sz="1600" dirty="0" smtClean="0"/>
              <a:t> contact details, contacts, logo, list of departments and more.</a:t>
            </a:r>
          </a:p>
          <a:p>
            <a:endParaRPr lang="en-US" sz="1600" dirty="0" smtClean="0"/>
          </a:p>
          <a:p>
            <a:r>
              <a:rPr lang="en-US" sz="1600" dirty="0" smtClean="0"/>
              <a:t>It also allows you to share the Fact Sheet PDF, a kind of business card normally sent to Erasmus partners via various channels.</a:t>
            </a:r>
          </a:p>
          <a:p>
            <a:endParaRPr lang="it-IT" sz="1600" dirty="0"/>
          </a:p>
          <a:p>
            <a:r>
              <a:rPr lang="it-IT" sz="1600" b="1" dirty="0" smtClean="0"/>
              <a:t>API </a:t>
            </a:r>
            <a:r>
              <a:rPr lang="it-IT" sz="1600" b="1" dirty="0" err="1" smtClean="0"/>
              <a:t>Documentation</a:t>
            </a:r>
            <a:r>
              <a:rPr lang="it-IT" sz="1600" b="1" dirty="0" smtClean="0"/>
              <a:t>:</a:t>
            </a:r>
            <a:endParaRPr lang="it-IT" sz="1600" b="1" dirty="0"/>
          </a:p>
          <a:p>
            <a:r>
              <a:rPr lang="it-IT" sz="1600" dirty="0" smtClean="0">
                <a:hlinkClick r:id="rId2"/>
              </a:rPr>
              <a:t>https://github.com/erasmus-without-paper/ewp-specs-api-mt-institutions/tree/v0.1.0</a:t>
            </a:r>
            <a:endParaRPr lang="it-IT" sz="1600" dirty="0" smtClean="0"/>
          </a:p>
          <a:p>
            <a:endParaRPr lang="it-IT" sz="1600" dirty="0"/>
          </a:p>
        </p:txBody>
      </p:sp>
      <p:pic>
        <p:nvPicPr>
          <p:cNvPr id="7" name="Picture 3" descr="C:\Users\giggi\Downloads\brochure_organizer_top.jpg"/>
          <p:cNvPicPr>
            <a:picLocks noChangeAspect="1" noChangeArrowheads="1"/>
          </p:cNvPicPr>
          <p:nvPr/>
        </p:nvPicPr>
        <p:blipFill>
          <a:blip r:embed="rId3" cstate="print"/>
          <a:srcRect t="47040"/>
          <a:stretch>
            <a:fillRect/>
          </a:stretch>
        </p:blipFill>
        <p:spPr bwMode="auto">
          <a:xfrm>
            <a:off x="0" y="6429375"/>
            <a:ext cx="9144000" cy="4826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7858148" y="142852"/>
            <a:ext cx="1000132" cy="372296"/>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asellaDiTesto 46"/>
          <p:cNvSpPr txBox="1"/>
          <p:nvPr/>
        </p:nvSpPr>
        <p:spPr>
          <a:xfrm>
            <a:off x="3286116" y="571480"/>
            <a:ext cx="2482859" cy="369332"/>
          </a:xfrm>
          <a:prstGeom prst="rect">
            <a:avLst/>
          </a:prstGeom>
          <a:noFill/>
        </p:spPr>
        <p:txBody>
          <a:bodyPr wrap="none" rtlCol="0">
            <a:spAutoFit/>
          </a:bodyPr>
          <a:lstStyle/>
          <a:p>
            <a:r>
              <a:rPr lang="it-IT" b="1" dirty="0" err="1" smtClean="0"/>
              <a:t>Organizational</a:t>
            </a:r>
            <a:r>
              <a:rPr lang="it-IT" b="1" dirty="0" smtClean="0"/>
              <a:t> </a:t>
            </a:r>
            <a:r>
              <a:rPr lang="it-IT" b="1" dirty="0" err="1" smtClean="0"/>
              <a:t>Unit</a:t>
            </a:r>
            <a:r>
              <a:rPr lang="it-IT" b="1" dirty="0" smtClean="0"/>
              <a:t> API</a:t>
            </a:r>
            <a:endParaRPr lang="it-IT" b="1" dirty="0"/>
          </a:p>
        </p:txBody>
      </p:sp>
      <p:sp>
        <p:nvSpPr>
          <p:cNvPr id="48" name="CasellaDiTesto 47"/>
          <p:cNvSpPr txBox="1"/>
          <p:nvPr/>
        </p:nvSpPr>
        <p:spPr>
          <a:xfrm>
            <a:off x="428597" y="1214422"/>
            <a:ext cx="8215370" cy="2308324"/>
          </a:xfrm>
          <a:prstGeom prst="rect">
            <a:avLst/>
          </a:prstGeom>
          <a:noFill/>
        </p:spPr>
        <p:txBody>
          <a:bodyPr wrap="square" rtlCol="0">
            <a:spAutoFit/>
          </a:bodyPr>
          <a:lstStyle/>
          <a:p>
            <a:r>
              <a:rPr lang="it-IT" sz="1600" b="1" dirty="0" err="1" smtClean="0"/>
              <a:t>Description</a:t>
            </a:r>
            <a:r>
              <a:rPr lang="it-IT" sz="1600" b="1" dirty="0" smtClean="0"/>
              <a:t>:</a:t>
            </a:r>
          </a:p>
          <a:p>
            <a:r>
              <a:rPr lang="en-US" sz="1600" dirty="0" smtClean="0"/>
              <a:t>It allows you to share information regarding the individual departments of the University.</a:t>
            </a:r>
          </a:p>
          <a:p>
            <a:endParaRPr lang="en-US" sz="1600" dirty="0" smtClean="0"/>
          </a:p>
          <a:p>
            <a:r>
              <a:rPr lang="en-US" sz="1600" dirty="0" smtClean="0"/>
              <a:t>Useful when, for example, the university wants to know and download the list of departments of the Partner to be able to specify for an agreement which is the reference department.</a:t>
            </a:r>
          </a:p>
          <a:p>
            <a:endParaRPr lang="it-IT" sz="1600" dirty="0" smtClean="0"/>
          </a:p>
          <a:p>
            <a:r>
              <a:rPr lang="it-IT" sz="1600" b="1" dirty="0" smtClean="0"/>
              <a:t>API </a:t>
            </a:r>
            <a:r>
              <a:rPr lang="it-IT" sz="1600" b="1" dirty="0" err="1" smtClean="0"/>
              <a:t>Documentation</a:t>
            </a:r>
            <a:r>
              <a:rPr lang="it-IT" sz="1600" b="1" dirty="0" smtClean="0"/>
              <a:t> :</a:t>
            </a:r>
            <a:endParaRPr lang="it-IT" sz="1600" dirty="0"/>
          </a:p>
          <a:p>
            <a:r>
              <a:rPr lang="it-IT" sz="1600" dirty="0" smtClean="0">
                <a:hlinkClick r:id="rId2"/>
              </a:rPr>
              <a:t>https://github.com/erasmus-without-paper/ewp-specs-api-ounits/tree/v2.1.0</a:t>
            </a:r>
            <a:endParaRPr lang="it-IT" sz="1600" dirty="0" smtClean="0"/>
          </a:p>
          <a:p>
            <a:endParaRPr lang="it-IT" sz="1600" dirty="0"/>
          </a:p>
        </p:txBody>
      </p:sp>
      <p:pic>
        <p:nvPicPr>
          <p:cNvPr id="7" name="Picture 3" descr="C:\Users\giggi\Downloads\brochure_organizer_top.jpg"/>
          <p:cNvPicPr>
            <a:picLocks noChangeAspect="1" noChangeArrowheads="1"/>
          </p:cNvPicPr>
          <p:nvPr/>
        </p:nvPicPr>
        <p:blipFill>
          <a:blip r:embed="rId3" cstate="print"/>
          <a:srcRect t="47040"/>
          <a:stretch>
            <a:fillRect/>
          </a:stretch>
        </p:blipFill>
        <p:spPr bwMode="auto">
          <a:xfrm>
            <a:off x="0" y="6429375"/>
            <a:ext cx="9144000" cy="4826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7858148" y="142852"/>
            <a:ext cx="1000132" cy="372296"/>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asellaDiTesto 46"/>
          <p:cNvSpPr txBox="1"/>
          <p:nvPr/>
        </p:nvSpPr>
        <p:spPr>
          <a:xfrm>
            <a:off x="2982954" y="571480"/>
            <a:ext cx="3089244" cy="369332"/>
          </a:xfrm>
          <a:prstGeom prst="rect">
            <a:avLst/>
          </a:prstGeom>
          <a:noFill/>
        </p:spPr>
        <p:txBody>
          <a:bodyPr wrap="none" rtlCol="0">
            <a:spAutoFit/>
          </a:bodyPr>
          <a:lstStyle/>
          <a:p>
            <a:pPr marL="177800" indent="-177800"/>
            <a:r>
              <a:rPr lang="en-US" b="1" dirty="0" smtClean="0"/>
              <a:t>Simple Course Replication API</a:t>
            </a:r>
            <a:endParaRPr lang="it-IT" b="1" dirty="0" smtClean="0"/>
          </a:p>
        </p:txBody>
      </p:sp>
      <p:sp>
        <p:nvSpPr>
          <p:cNvPr id="48" name="CasellaDiTesto 47"/>
          <p:cNvSpPr txBox="1"/>
          <p:nvPr/>
        </p:nvSpPr>
        <p:spPr>
          <a:xfrm>
            <a:off x="428597" y="1214422"/>
            <a:ext cx="8215370" cy="2062103"/>
          </a:xfrm>
          <a:prstGeom prst="rect">
            <a:avLst/>
          </a:prstGeom>
          <a:noFill/>
        </p:spPr>
        <p:txBody>
          <a:bodyPr wrap="square" rtlCol="0">
            <a:spAutoFit/>
          </a:bodyPr>
          <a:lstStyle/>
          <a:p>
            <a:r>
              <a:rPr lang="it-IT" sz="1600" b="1" dirty="0" err="1" smtClean="0"/>
              <a:t>Description</a:t>
            </a:r>
            <a:r>
              <a:rPr lang="it-IT" sz="1600" b="1" dirty="0" smtClean="0"/>
              <a:t>:</a:t>
            </a:r>
          </a:p>
          <a:p>
            <a:r>
              <a:rPr lang="en-US" sz="1600" dirty="0" smtClean="0"/>
              <a:t>It gives the university the possibility to download locally the entire training offer of the Partner (or to the partners to download the university one) and then eventually integrate it in the compilation of the Learning Agreement through a search engine.</a:t>
            </a:r>
          </a:p>
          <a:p>
            <a:endParaRPr lang="it-IT" sz="1600" b="1" dirty="0" smtClean="0"/>
          </a:p>
          <a:p>
            <a:r>
              <a:rPr lang="it-IT" sz="1600" b="1" dirty="0" smtClean="0"/>
              <a:t>API </a:t>
            </a:r>
            <a:r>
              <a:rPr lang="it-IT" sz="1600" b="1" dirty="0" err="1" smtClean="0"/>
              <a:t>Documentation</a:t>
            </a:r>
            <a:r>
              <a:rPr lang="it-IT" sz="1600" b="1" dirty="0" smtClean="0"/>
              <a:t>:</a:t>
            </a:r>
            <a:endParaRPr lang="it-IT" sz="1600" dirty="0" smtClean="0"/>
          </a:p>
          <a:p>
            <a:r>
              <a:rPr lang="it-IT" sz="1600" dirty="0" smtClean="0">
                <a:hlinkClick r:id="rId2"/>
              </a:rPr>
              <a:t>https://github.com/erasmus-without-paper/ewp-specs-api-course-replication</a:t>
            </a:r>
            <a:endParaRPr lang="it-IT" sz="1600" dirty="0" smtClean="0"/>
          </a:p>
          <a:p>
            <a:endParaRPr lang="it-IT" sz="1600" dirty="0"/>
          </a:p>
        </p:txBody>
      </p:sp>
      <p:pic>
        <p:nvPicPr>
          <p:cNvPr id="7" name="Picture 3" descr="C:\Users\giggi\Downloads\brochure_organizer_top.jpg"/>
          <p:cNvPicPr>
            <a:picLocks noChangeAspect="1" noChangeArrowheads="1"/>
          </p:cNvPicPr>
          <p:nvPr/>
        </p:nvPicPr>
        <p:blipFill>
          <a:blip r:embed="rId3" cstate="print"/>
          <a:srcRect t="47040"/>
          <a:stretch>
            <a:fillRect/>
          </a:stretch>
        </p:blipFill>
        <p:spPr bwMode="auto">
          <a:xfrm>
            <a:off x="0" y="6429375"/>
            <a:ext cx="9144000" cy="4826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7858148" y="142852"/>
            <a:ext cx="1000132" cy="372296"/>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asellaDiTesto 46"/>
          <p:cNvSpPr txBox="1"/>
          <p:nvPr/>
        </p:nvSpPr>
        <p:spPr>
          <a:xfrm>
            <a:off x="3731947" y="571480"/>
            <a:ext cx="1268681" cy="369332"/>
          </a:xfrm>
          <a:prstGeom prst="rect">
            <a:avLst/>
          </a:prstGeom>
          <a:noFill/>
        </p:spPr>
        <p:txBody>
          <a:bodyPr wrap="none" rtlCol="0">
            <a:spAutoFit/>
          </a:bodyPr>
          <a:lstStyle/>
          <a:p>
            <a:r>
              <a:rPr lang="it-IT" b="1" dirty="0" smtClean="0"/>
              <a:t> </a:t>
            </a:r>
            <a:r>
              <a:rPr lang="it-IT" b="1" dirty="0" err="1" smtClean="0"/>
              <a:t>Course</a:t>
            </a:r>
            <a:r>
              <a:rPr lang="it-IT" b="1" dirty="0" smtClean="0"/>
              <a:t> API</a:t>
            </a:r>
            <a:endParaRPr lang="it-IT" b="1" dirty="0"/>
          </a:p>
        </p:txBody>
      </p:sp>
      <p:sp>
        <p:nvSpPr>
          <p:cNvPr id="48" name="CasellaDiTesto 47"/>
          <p:cNvSpPr txBox="1"/>
          <p:nvPr/>
        </p:nvSpPr>
        <p:spPr>
          <a:xfrm>
            <a:off x="428597" y="1285861"/>
            <a:ext cx="8215370" cy="2246769"/>
          </a:xfrm>
          <a:prstGeom prst="rect">
            <a:avLst/>
          </a:prstGeom>
          <a:noFill/>
        </p:spPr>
        <p:txBody>
          <a:bodyPr wrap="square" rtlCol="0">
            <a:spAutoFit/>
          </a:bodyPr>
          <a:lstStyle/>
          <a:p>
            <a:r>
              <a:rPr lang="it-IT" sz="1400" b="1" dirty="0" err="1" smtClean="0"/>
              <a:t>Description</a:t>
            </a:r>
            <a:r>
              <a:rPr lang="it-IT" sz="1400" b="1" dirty="0" smtClean="0"/>
              <a:t>:</a:t>
            </a:r>
          </a:p>
          <a:p>
            <a:r>
              <a:rPr lang="en-US" sz="1400" dirty="0" smtClean="0"/>
              <a:t>It allows the university to search for information on one or more courses by searching for the course identification code. Or the Partners to look for info on university courses.</a:t>
            </a:r>
          </a:p>
          <a:p>
            <a:endParaRPr lang="en-US" sz="1400" dirty="0" smtClean="0"/>
          </a:p>
          <a:p>
            <a:r>
              <a:rPr lang="en-US" sz="1400" dirty="0" smtClean="0"/>
              <a:t>Useful for example when, while the student is completing his Learning Agreement, he enters the course code in Madrid and the information on the same is automatically downloaded and inserted into the web form.</a:t>
            </a:r>
          </a:p>
          <a:p>
            <a:endParaRPr lang="it-IT" sz="1400" dirty="0" smtClean="0"/>
          </a:p>
          <a:p>
            <a:r>
              <a:rPr lang="it-IT" sz="1400" b="1" dirty="0" smtClean="0"/>
              <a:t>API </a:t>
            </a:r>
            <a:r>
              <a:rPr lang="it-IT" sz="1400" b="1" dirty="0" err="1" smtClean="0"/>
              <a:t>Documentation</a:t>
            </a:r>
            <a:r>
              <a:rPr lang="it-IT" sz="1400" b="1" dirty="0" smtClean="0"/>
              <a:t>:</a:t>
            </a:r>
            <a:endParaRPr lang="it-IT" sz="1400" dirty="0"/>
          </a:p>
          <a:p>
            <a:r>
              <a:rPr lang="it-IT" sz="1400" dirty="0" smtClean="0">
                <a:hlinkClick r:id="rId2"/>
              </a:rPr>
              <a:t>https://github.com/erasmus-without-paper/ewp-specs-api-courses/tree/v0.7.1</a:t>
            </a:r>
            <a:endParaRPr lang="it-IT" sz="1400" dirty="0" smtClean="0"/>
          </a:p>
          <a:p>
            <a:endParaRPr lang="it-IT" sz="1400" dirty="0"/>
          </a:p>
        </p:txBody>
      </p:sp>
      <p:pic>
        <p:nvPicPr>
          <p:cNvPr id="7" name="Picture 3" descr="C:\Users\giggi\Downloads\brochure_organizer_top.jpg"/>
          <p:cNvPicPr>
            <a:picLocks noChangeAspect="1" noChangeArrowheads="1"/>
          </p:cNvPicPr>
          <p:nvPr/>
        </p:nvPicPr>
        <p:blipFill>
          <a:blip r:embed="rId3" cstate="print"/>
          <a:srcRect t="47040"/>
          <a:stretch>
            <a:fillRect/>
          </a:stretch>
        </p:blipFill>
        <p:spPr bwMode="auto">
          <a:xfrm>
            <a:off x="0" y="6429375"/>
            <a:ext cx="9144000" cy="4826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7858148" y="142852"/>
            <a:ext cx="1000132" cy="372296"/>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Users\giggi\Downloads\brochure_organizer_top.jpg"/>
          <p:cNvPicPr>
            <a:picLocks noChangeAspect="1" noChangeArrowheads="1"/>
          </p:cNvPicPr>
          <p:nvPr/>
        </p:nvPicPr>
        <p:blipFill>
          <a:blip r:embed="rId2" cstate="print"/>
          <a:srcRect t="47040"/>
          <a:stretch>
            <a:fillRect/>
          </a:stretch>
        </p:blipFill>
        <p:spPr bwMode="auto">
          <a:xfrm>
            <a:off x="0" y="6429375"/>
            <a:ext cx="9144000" cy="482600"/>
          </a:xfrm>
          <a:prstGeom prst="rect">
            <a:avLst/>
          </a:prstGeom>
          <a:noFill/>
          <a:ln w="9525">
            <a:noFill/>
            <a:miter lim="800000"/>
            <a:headEnd/>
            <a:tailEnd/>
          </a:ln>
        </p:spPr>
      </p:pic>
      <p:sp>
        <p:nvSpPr>
          <p:cNvPr id="3" name="CasellaDiTesto 2"/>
          <p:cNvSpPr txBox="1"/>
          <p:nvPr/>
        </p:nvSpPr>
        <p:spPr>
          <a:xfrm>
            <a:off x="2357422" y="2000240"/>
            <a:ext cx="3854580" cy="707886"/>
          </a:xfrm>
          <a:prstGeom prst="rect">
            <a:avLst/>
          </a:prstGeom>
          <a:noFill/>
        </p:spPr>
        <p:txBody>
          <a:bodyPr wrap="none" rtlCol="0">
            <a:spAutoFit/>
          </a:bodyPr>
          <a:lstStyle/>
          <a:p>
            <a:pPr algn="ctr"/>
            <a:r>
              <a:rPr lang="it-IT" sz="2000" dirty="0" smtClean="0"/>
              <a:t>Cantieri Informatici Srl</a:t>
            </a:r>
          </a:p>
          <a:p>
            <a:pPr algn="ctr"/>
            <a:r>
              <a:rPr lang="it-IT" sz="2000" u="sng" dirty="0" smtClean="0">
                <a:solidFill>
                  <a:srgbClr val="00B0F0"/>
                </a:solidFill>
              </a:rPr>
              <a:t>http://www.cantierinformatici.com</a:t>
            </a:r>
            <a:endParaRPr lang="it-IT" sz="2000" u="sng" dirty="0">
              <a:solidFill>
                <a:srgbClr val="00B0F0"/>
              </a:solidFill>
            </a:endParaRPr>
          </a:p>
        </p:txBody>
      </p:sp>
      <p:pic>
        <p:nvPicPr>
          <p:cNvPr id="2053" name="Picture 5" descr="C:\Users\giggi\Desktop\logo-cantierinformatici-grande.png"/>
          <p:cNvPicPr>
            <a:picLocks noChangeAspect="1" noChangeArrowheads="1"/>
          </p:cNvPicPr>
          <p:nvPr/>
        </p:nvPicPr>
        <p:blipFill>
          <a:blip r:embed="rId3" cstate="print"/>
          <a:srcRect/>
          <a:stretch>
            <a:fillRect/>
          </a:stretch>
        </p:blipFill>
        <p:spPr bwMode="auto">
          <a:xfrm>
            <a:off x="1643042" y="714356"/>
            <a:ext cx="5643602" cy="1189617"/>
          </a:xfrm>
          <a:prstGeom prst="rect">
            <a:avLst/>
          </a:prstGeom>
          <a:noFill/>
        </p:spPr>
      </p:pic>
      <p:sp>
        <p:nvSpPr>
          <p:cNvPr id="11" name="CasellaDiTesto 10"/>
          <p:cNvSpPr txBox="1"/>
          <p:nvPr/>
        </p:nvSpPr>
        <p:spPr>
          <a:xfrm>
            <a:off x="642910" y="2786058"/>
            <a:ext cx="8143932" cy="3293209"/>
          </a:xfrm>
          <a:prstGeom prst="rect">
            <a:avLst/>
          </a:prstGeom>
          <a:noFill/>
        </p:spPr>
        <p:txBody>
          <a:bodyPr wrap="square" rtlCol="0">
            <a:spAutoFit/>
          </a:bodyPr>
          <a:lstStyle/>
          <a:p>
            <a:pPr indent="266700">
              <a:buFont typeface="Arial" pitchFamily="34" charset="0"/>
              <a:buChar char="•"/>
            </a:pPr>
            <a:r>
              <a:rPr lang="en-US" sz="1600" dirty="0" smtClean="0"/>
              <a:t>The company was founded in 2000 by four Erasmus students</a:t>
            </a:r>
          </a:p>
          <a:p>
            <a:pPr indent="266700">
              <a:buFont typeface="Arial" pitchFamily="34" charset="0"/>
              <a:buChar char="•"/>
            </a:pPr>
            <a:endParaRPr lang="en-US" sz="1600" dirty="0" smtClean="0"/>
          </a:p>
          <a:p>
            <a:pPr marL="266700" indent="-266700">
              <a:buFont typeface="Arial" pitchFamily="34" charset="0"/>
              <a:buChar char="•"/>
            </a:pPr>
            <a:r>
              <a:rPr lang="en-US" sz="1600" dirty="0" smtClean="0"/>
              <a:t>We all had working experience (scholarship holder) in the International Relation Office and in the Erasmus Association at Università </a:t>
            </a:r>
            <a:r>
              <a:rPr lang="en-US" sz="1600" dirty="0" err="1" smtClean="0"/>
              <a:t>degli</a:t>
            </a:r>
            <a:r>
              <a:rPr lang="en-US" sz="1600" dirty="0" smtClean="0"/>
              <a:t> </a:t>
            </a:r>
            <a:r>
              <a:rPr lang="en-US" sz="1600" dirty="0" err="1" smtClean="0"/>
              <a:t>Studi</a:t>
            </a:r>
            <a:r>
              <a:rPr lang="en-US" sz="1600" dirty="0" smtClean="0"/>
              <a:t> Roma </a:t>
            </a:r>
            <a:r>
              <a:rPr lang="en-US" sz="1600" dirty="0" err="1" smtClean="0"/>
              <a:t>Tre</a:t>
            </a:r>
            <a:r>
              <a:rPr lang="en-US" sz="1600" dirty="0" smtClean="0"/>
              <a:t> (helping incoming and outgoing students to find information, to find </a:t>
            </a:r>
            <a:r>
              <a:rPr lang="en-US" sz="1600" dirty="0" err="1" smtClean="0"/>
              <a:t>accomodation</a:t>
            </a:r>
            <a:r>
              <a:rPr lang="en-US" sz="1600" dirty="0" smtClean="0"/>
              <a:t>, organizing cultural visits, small trips, tandem, parties, …)</a:t>
            </a:r>
          </a:p>
          <a:p>
            <a:pPr indent="266700">
              <a:buFont typeface="Arial" pitchFamily="34" charset="0"/>
              <a:buChar char="•"/>
            </a:pPr>
            <a:endParaRPr lang="en-US" sz="1600" dirty="0" smtClean="0"/>
          </a:p>
          <a:p>
            <a:pPr marL="266700" indent="-266700">
              <a:buFont typeface="Arial" pitchFamily="34" charset="0"/>
              <a:buChar char="•"/>
            </a:pPr>
            <a:r>
              <a:rPr lang="en-US" sz="1600" dirty="0" smtClean="0"/>
              <a:t>The main product at the beginning was a software, “</a:t>
            </a:r>
            <a:r>
              <a:rPr lang="en-US" sz="1600" b="1" dirty="0" smtClean="0"/>
              <a:t>Socrates Organizer</a:t>
            </a:r>
            <a:r>
              <a:rPr lang="en-US" sz="1600" dirty="0" smtClean="0"/>
              <a:t>”, now </a:t>
            </a:r>
            <a:r>
              <a:rPr lang="en-US" sz="1600" b="1" dirty="0" smtClean="0"/>
              <a:t>Erasmus+ Organizer </a:t>
            </a:r>
            <a:r>
              <a:rPr lang="en-US" sz="1600" dirty="0" smtClean="0"/>
              <a:t>(initially developed for Università </a:t>
            </a:r>
            <a:r>
              <a:rPr lang="en-US" sz="1600" dirty="0" err="1" smtClean="0"/>
              <a:t>degli</a:t>
            </a:r>
            <a:r>
              <a:rPr lang="en-US" sz="1600" dirty="0" smtClean="0"/>
              <a:t> </a:t>
            </a:r>
            <a:r>
              <a:rPr lang="en-US" sz="1600" dirty="0" err="1" smtClean="0"/>
              <a:t>Studi</a:t>
            </a:r>
            <a:r>
              <a:rPr lang="en-US" sz="1600" dirty="0" smtClean="0"/>
              <a:t> Roma </a:t>
            </a:r>
            <a:r>
              <a:rPr lang="en-US" sz="1600" dirty="0" err="1" smtClean="0"/>
              <a:t>Tre</a:t>
            </a:r>
            <a:r>
              <a:rPr lang="en-US" sz="1600" dirty="0" smtClean="0"/>
              <a:t> and Sapienza Università di Roma and later for Università </a:t>
            </a:r>
            <a:r>
              <a:rPr lang="en-US" sz="1600" dirty="0" err="1" smtClean="0"/>
              <a:t>degli</a:t>
            </a:r>
            <a:r>
              <a:rPr lang="en-US" sz="1600" dirty="0" smtClean="0"/>
              <a:t> </a:t>
            </a:r>
            <a:r>
              <a:rPr lang="en-US" sz="1600" dirty="0" err="1" smtClean="0"/>
              <a:t>Studi</a:t>
            </a:r>
            <a:r>
              <a:rPr lang="en-US" sz="1600" dirty="0" smtClean="0"/>
              <a:t> Tor </a:t>
            </a:r>
            <a:r>
              <a:rPr lang="en-US" sz="1600" dirty="0" err="1" smtClean="0"/>
              <a:t>Vergata</a:t>
            </a:r>
            <a:r>
              <a:rPr lang="en-US" sz="1600" dirty="0" smtClean="0"/>
              <a:t>, Università di Perugia, etc)</a:t>
            </a:r>
          </a:p>
          <a:p>
            <a:pPr indent="266700"/>
            <a:endParaRPr lang="en-US" sz="1600" dirty="0" smtClean="0"/>
          </a:p>
          <a:p>
            <a:pPr marL="266700" indent="-266700">
              <a:buFont typeface="Arial" pitchFamily="34" charset="0"/>
              <a:buChar char="•"/>
              <a:tabLst>
                <a:tab pos="266700" algn="l"/>
              </a:tabLst>
            </a:pPr>
            <a:r>
              <a:rPr lang="en-US" sz="1600" dirty="0" smtClean="0"/>
              <a:t>More similar software were developed to manage other mobility programs (Erasmus+ Traineeship, other Extra EU mobility programs).</a:t>
            </a:r>
            <a:endParaRPr lang="it-IT" sz="1600" dirty="0"/>
          </a:p>
        </p:txBody>
      </p:sp>
      <p:pic>
        <p:nvPicPr>
          <p:cNvPr id="6" name="Picture 2"/>
          <p:cNvPicPr>
            <a:picLocks noChangeAspect="1" noChangeArrowheads="1"/>
          </p:cNvPicPr>
          <p:nvPr/>
        </p:nvPicPr>
        <p:blipFill>
          <a:blip r:embed="rId4" cstate="print"/>
          <a:srcRect/>
          <a:stretch>
            <a:fillRect/>
          </a:stretch>
        </p:blipFill>
        <p:spPr bwMode="auto">
          <a:xfrm>
            <a:off x="7858148" y="142852"/>
            <a:ext cx="1000132" cy="372296"/>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asellaDiTesto 46"/>
          <p:cNvSpPr txBox="1"/>
          <p:nvPr/>
        </p:nvSpPr>
        <p:spPr>
          <a:xfrm>
            <a:off x="1547181" y="571480"/>
            <a:ext cx="6239529" cy="369332"/>
          </a:xfrm>
          <a:prstGeom prst="rect">
            <a:avLst/>
          </a:prstGeom>
          <a:noFill/>
        </p:spPr>
        <p:txBody>
          <a:bodyPr wrap="none" rtlCol="0">
            <a:spAutoFit/>
          </a:bodyPr>
          <a:lstStyle/>
          <a:p>
            <a:pPr marL="177800" indent="-177800"/>
            <a:r>
              <a:rPr lang="it-IT" b="1" dirty="0" smtClean="0"/>
              <a:t>API - Accordi Erasmus (</a:t>
            </a:r>
            <a:r>
              <a:rPr lang="it-IT" b="1" dirty="0" err="1" smtClean="0"/>
              <a:t>Interinstitutional</a:t>
            </a:r>
            <a:r>
              <a:rPr lang="it-IT" b="1" dirty="0" smtClean="0"/>
              <a:t> Agreements (</a:t>
            </a:r>
            <a:r>
              <a:rPr lang="it-IT" b="1" dirty="0" err="1" smtClean="0"/>
              <a:t>IIAs</a:t>
            </a:r>
            <a:r>
              <a:rPr lang="it-IT" b="1" dirty="0" smtClean="0"/>
              <a:t>) API)</a:t>
            </a:r>
          </a:p>
        </p:txBody>
      </p:sp>
      <p:sp>
        <p:nvSpPr>
          <p:cNvPr id="48" name="CasellaDiTesto 47"/>
          <p:cNvSpPr txBox="1"/>
          <p:nvPr/>
        </p:nvSpPr>
        <p:spPr>
          <a:xfrm>
            <a:off x="428597" y="1285861"/>
            <a:ext cx="8215370" cy="2031325"/>
          </a:xfrm>
          <a:prstGeom prst="rect">
            <a:avLst/>
          </a:prstGeom>
          <a:noFill/>
        </p:spPr>
        <p:txBody>
          <a:bodyPr wrap="square" rtlCol="0">
            <a:spAutoFit/>
          </a:bodyPr>
          <a:lstStyle/>
          <a:p>
            <a:r>
              <a:rPr lang="it-IT" sz="1400" b="1" dirty="0" err="1" smtClean="0"/>
              <a:t>Description</a:t>
            </a:r>
            <a:r>
              <a:rPr lang="it-IT" sz="1400" b="1" dirty="0" smtClean="0"/>
              <a:t>:</a:t>
            </a:r>
          </a:p>
          <a:p>
            <a:r>
              <a:rPr lang="en-US" sz="1400" dirty="0" smtClean="0"/>
              <a:t>It allows the university to download the Agreements entered by each partner in order to compare them with their respective partners to check if there are discrepancies. Same thing from the Partner's point of view.</a:t>
            </a:r>
          </a:p>
          <a:p>
            <a:endParaRPr lang="en-US" sz="1400" dirty="0" smtClean="0"/>
          </a:p>
          <a:p>
            <a:r>
              <a:rPr lang="en-US" sz="1400" dirty="0" smtClean="0"/>
              <a:t>(Probably to be left on standby, considering the possible new version of this API to manage the introduction of the new EVA platform - Erasmus + Virtual Assistant for the renewal of inter-institutional agreements.)</a:t>
            </a:r>
            <a:endParaRPr lang="it-IT" sz="1400" dirty="0"/>
          </a:p>
          <a:p>
            <a:r>
              <a:rPr lang="it-IT" sz="1400" b="1" dirty="0" smtClean="0"/>
              <a:t>API </a:t>
            </a:r>
            <a:r>
              <a:rPr lang="it-IT" sz="1400" b="1" dirty="0" err="1" smtClean="0"/>
              <a:t>Documentation</a:t>
            </a:r>
            <a:r>
              <a:rPr lang="it-IT" sz="1400" b="1" dirty="0" smtClean="0"/>
              <a:t>:</a:t>
            </a:r>
            <a:endParaRPr lang="it-IT" sz="1400" b="1" dirty="0"/>
          </a:p>
          <a:p>
            <a:r>
              <a:rPr lang="it-IT" sz="1400" dirty="0" smtClean="0">
                <a:hlinkClick r:id="rId2"/>
              </a:rPr>
              <a:t>https://github.com/erasmus-without-paper/ewp-specs-api-course-replication</a:t>
            </a:r>
            <a:endParaRPr lang="it-IT" sz="1400" dirty="0" smtClean="0"/>
          </a:p>
          <a:p>
            <a:endParaRPr lang="it-IT" sz="1400" dirty="0"/>
          </a:p>
        </p:txBody>
      </p:sp>
      <p:pic>
        <p:nvPicPr>
          <p:cNvPr id="7" name="Picture 3" descr="C:\Users\giggi\Downloads\brochure_organizer_top.jpg"/>
          <p:cNvPicPr>
            <a:picLocks noChangeAspect="1" noChangeArrowheads="1"/>
          </p:cNvPicPr>
          <p:nvPr/>
        </p:nvPicPr>
        <p:blipFill>
          <a:blip r:embed="rId3" cstate="print"/>
          <a:srcRect t="47040"/>
          <a:stretch>
            <a:fillRect/>
          </a:stretch>
        </p:blipFill>
        <p:spPr bwMode="auto">
          <a:xfrm>
            <a:off x="0" y="6429375"/>
            <a:ext cx="9144000" cy="4826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7858148" y="142852"/>
            <a:ext cx="1000132" cy="372296"/>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asellaDiTesto 46"/>
          <p:cNvSpPr txBox="1"/>
          <p:nvPr/>
        </p:nvSpPr>
        <p:spPr>
          <a:xfrm>
            <a:off x="3334172" y="487900"/>
            <a:ext cx="2452274" cy="369332"/>
          </a:xfrm>
          <a:prstGeom prst="rect">
            <a:avLst/>
          </a:prstGeom>
          <a:noFill/>
        </p:spPr>
        <p:txBody>
          <a:bodyPr wrap="none" rtlCol="0">
            <a:spAutoFit/>
          </a:bodyPr>
          <a:lstStyle/>
          <a:p>
            <a:r>
              <a:rPr lang="en-US" b="1" dirty="0" smtClean="0"/>
              <a:t>Outgoing </a:t>
            </a:r>
            <a:r>
              <a:rPr lang="en-US" b="1" dirty="0" err="1" smtClean="0"/>
              <a:t>Mobilities</a:t>
            </a:r>
            <a:r>
              <a:rPr lang="en-US" b="1" dirty="0" smtClean="0"/>
              <a:t> API</a:t>
            </a:r>
          </a:p>
        </p:txBody>
      </p:sp>
      <p:sp>
        <p:nvSpPr>
          <p:cNvPr id="48" name="CasellaDiTesto 47"/>
          <p:cNvSpPr txBox="1"/>
          <p:nvPr/>
        </p:nvSpPr>
        <p:spPr>
          <a:xfrm>
            <a:off x="428597" y="1285861"/>
            <a:ext cx="8215370" cy="2031325"/>
          </a:xfrm>
          <a:prstGeom prst="rect">
            <a:avLst/>
          </a:prstGeom>
          <a:noFill/>
        </p:spPr>
        <p:txBody>
          <a:bodyPr wrap="square" rtlCol="0">
            <a:spAutoFit/>
          </a:bodyPr>
          <a:lstStyle/>
          <a:p>
            <a:r>
              <a:rPr lang="it-IT" sz="1400" b="1" dirty="0" err="1" smtClean="0"/>
              <a:t>Description</a:t>
            </a:r>
            <a:endParaRPr lang="it-IT" sz="1400" b="1" dirty="0" smtClean="0"/>
          </a:p>
          <a:p>
            <a:r>
              <a:rPr lang="en-US" sz="1400" dirty="0" smtClean="0"/>
              <a:t>It allows the university to download, from the participating Partners, the summary data (name, surname, email, date of birth, sex, nationality, photo) of the Erasmus students who will come to study at the university (Nomination).</a:t>
            </a:r>
          </a:p>
          <a:p>
            <a:endParaRPr lang="en-US" sz="1400" dirty="0" smtClean="0"/>
          </a:p>
          <a:p>
            <a:r>
              <a:rPr lang="it-IT" sz="1400" b="1" dirty="0" smtClean="0"/>
              <a:t>API </a:t>
            </a:r>
            <a:r>
              <a:rPr lang="it-IT" sz="1400" b="1" dirty="0" err="1" smtClean="0"/>
              <a:t>Documentation</a:t>
            </a:r>
            <a:r>
              <a:rPr lang="it-IT" sz="1400" b="1" dirty="0" smtClean="0"/>
              <a:t>:</a:t>
            </a:r>
            <a:endParaRPr lang="it-IT" sz="1400" dirty="0" smtClean="0"/>
          </a:p>
          <a:p>
            <a:r>
              <a:rPr lang="it-IT" sz="1400" dirty="0" smtClean="0">
                <a:hlinkClick r:id="rId2"/>
              </a:rPr>
              <a:t>https://github.com/erasmus-without-paper/ewp-specs-api-omobilities/tree/v0.15.0</a:t>
            </a:r>
            <a:endParaRPr lang="it-IT" sz="1400" dirty="0" smtClean="0"/>
          </a:p>
          <a:p>
            <a:endParaRPr lang="it-IT" sz="1400" dirty="0" smtClean="0"/>
          </a:p>
          <a:p>
            <a:endParaRPr lang="it-IT" sz="1400" dirty="0"/>
          </a:p>
        </p:txBody>
      </p:sp>
      <p:pic>
        <p:nvPicPr>
          <p:cNvPr id="7" name="Picture 3" descr="C:\Users\giggi\Downloads\brochure_organizer_top.jpg"/>
          <p:cNvPicPr>
            <a:picLocks noChangeAspect="1" noChangeArrowheads="1"/>
          </p:cNvPicPr>
          <p:nvPr/>
        </p:nvPicPr>
        <p:blipFill>
          <a:blip r:embed="rId3" cstate="print"/>
          <a:srcRect t="47040"/>
          <a:stretch>
            <a:fillRect/>
          </a:stretch>
        </p:blipFill>
        <p:spPr bwMode="auto">
          <a:xfrm>
            <a:off x="0" y="6429375"/>
            <a:ext cx="9144000" cy="4826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7858148" y="142852"/>
            <a:ext cx="1000132" cy="372296"/>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asellaDiTesto 46"/>
          <p:cNvSpPr txBox="1"/>
          <p:nvPr/>
        </p:nvSpPr>
        <p:spPr>
          <a:xfrm>
            <a:off x="2214546" y="571480"/>
            <a:ext cx="4379212" cy="369332"/>
          </a:xfrm>
          <a:prstGeom prst="rect">
            <a:avLst/>
          </a:prstGeom>
          <a:noFill/>
        </p:spPr>
        <p:txBody>
          <a:bodyPr wrap="none" rtlCol="0">
            <a:spAutoFit/>
          </a:bodyPr>
          <a:lstStyle/>
          <a:p>
            <a:r>
              <a:rPr lang="en-US" b="1" dirty="0" smtClean="0"/>
              <a:t>Outgoing Mobility Learning Agreements API</a:t>
            </a:r>
          </a:p>
        </p:txBody>
      </p:sp>
      <p:sp>
        <p:nvSpPr>
          <p:cNvPr id="48" name="CasellaDiTesto 47"/>
          <p:cNvSpPr txBox="1"/>
          <p:nvPr/>
        </p:nvSpPr>
        <p:spPr>
          <a:xfrm>
            <a:off x="428597" y="1285861"/>
            <a:ext cx="8215370" cy="2308324"/>
          </a:xfrm>
          <a:prstGeom prst="rect">
            <a:avLst/>
          </a:prstGeom>
          <a:noFill/>
        </p:spPr>
        <p:txBody>
          <a:bodyPr wrap="square" rtlCol="0">
            <a:spAutoFit/>
          </a:bodyPr>
          <a:lstStyle/>
          <a:p>
            <a:r>
              <a:rPr lang="it-IT" sz="1400" b="1" dirty="0" err="1" smtClean="0"/>
              <a:t>Description</a:t>
            </a:r>
            <a:endParaRPr lang="it-IT" sz="1400" b="1" dirty="0" smtClean="0"/>
          </a:p>
          <a:p>
            <a:r>
              <a:rPr lang="en-US" sz="1400" dirty="0" smtClean="0"/>
              <a:t>It allows the university and the students to manage their Learning Agreements, intermediate and final, with a flow to manage the approvals of coordinators from both parties.</a:t>
            </a:r>
            <a:br>
              <a:rPr lang="en-US" sz="1400" dirty="0" smtClean="0"/>
            </a:br>
            <a:r>
              <a:rPr lang="en-US" sz="1400" dirty="0" smtClean="0"/>
              <a:t/>
            </a:r>
            <a:br>
              <a:rPr lang="en-US" sz="1400" dirty="0" smtClean="0"/>
            </a:br>
            <a:r>
              <a:rPr lang="en-US" sz="1400" dirty="0" smtClean="0"/>
              <a:t>Probably to be left on standby in view of a new version of this API to manage integration with a new dedicated system, OLA - Online Learning Agreement.</a:t>
            </a:r>
          </a:p>
          <a:p>
            <a:endParaRPr lang="en-US" sz="1400" dirty="0" smtClean="0"/>
          </a:p>
          <a:p>
            <a:r>
              <a:rPr lang="it-IT" sz="1400" b="1" dirty="0" smtClean="0"/>
              <a:t>API </a:t>
            </a:r>
            <a:r>
              <a:rPr lang="it-IT" sz="1400" b="1" dirty="0" err="1" smtClean="0"/>
              <a:t>Documentation</a:t>
            </a:r>
            <a:r>
              <a:rPr lang="it-IT" sz="1400" b="1" dirty="0" smtClean="0"/>
              <a:t>:</a:t>
            </a:r>
            <a:endParaRPr lang="it-IT" sz="1400" dirty="0" smtClean="0"/>
          </a:p>
          <a:p>
            <a:r>
              <a:rPr lang="it-IT" sz="1400" dirty="0" smtClean="0">
                <a:hlinkClick r:id="rId2"/>
              </a:rPr>
              <a:t>https://github.com/erasmus-without-paper/ewp-specs-api-omobility-la-cnr/tree/v0.1.0</a:t>
            </a:r>
            <a:r>
              <a:rPr lang="it-IT" sz="1400" dirty="0" smtClean="0"/>
              <a:t> </a:t>
            </a:r>
          </a:p>
          <a:p>
            <a:endParaRPr lang="it-IT" dirty="0"/>
          </a:p>
        </p:txBody>
      </p:sp>
      <p:pic>
        <p:nvPicPr>
          <p:cNvPr id="5" name="Picture 3" descr="C:\Users\giggi\Downloads\brochure_organizer_top.jpg"/>
          <p:cNvPicPr>
            <a:picLocks noChangeAspect="1" noChangeArrowheads="1"/>
          </p:cNvPicPr>
          <p:nvPr/>
        </p:nvPicPr>
        <p:blipFill>
          <a:blip r:embed="rId3" cstate="print"/>
          <a:srcRect t="47040"/>
          <a:stretch>
            <a:fillRect/>
          </a:stretch>
        </p:blipFill>
        <p:spPr bwMode="auto">
          <a:xfrm>
            <a:off x="0" y="6429375"/>
            <a:ext cx="9144000" cy="48260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7858148" y="142852"/>
            <a:ext cx="1000132" cy="372296"/>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asellaDiTesto 46"/>
          <p:cNvSpPr txBox="1"/>
          <p:nvPr/>
        </p:nvSpPr>
        <p:spPr>
          <a:xfrm>
            <a:off x="3500430" y="571480"/>
            <a:ext cx="2453364" cy="369332"/>
          </a:xfrm>
          <a:prstGeom prst="rect">
            <a:avLst/>
          </a:prstGeom>
          <a:noFill/>
        </p:spPr>
        <p:txBody>
          <a:bodyPr wrap="none" rtlCol="0">
            <a:spAutoFit/>
          </a:bodyPr>
          <a:lstStyle/>
          <a:p>
            <a:r>
              <a:rPr lang="it-IT" b="1" dirty="0" smtClean="0"/>
              <a:t>Incoming </a:t>
            </a:r>
            <a:r>
              <a:rPr lang="it-IT" b="1" dirty="0" err="1" smtClean="0"/>
              <a:t>Mobilities</a:t>
            </a:r>
            <a:r>
              <a:rPr lang="it-IT" b="1" dirty="0" smtClean="0"/>
              <a:t> API</a:t>
            </a:r>
          </a:p>
        </p:txBody>
      </p:sp>
      <p:sp>
        <p:nvSpPr>
          <p:cNvPr id="48" name="CasellaDiTesto 47"/>
          <p:cNvSpPr txBox="1"/>
          <p:nvPr/>
        </p:nvSpPr>
        <p:spPr>
          <a:xfrm>
            <a:off x="428597" y="1285861"/>
            <a:ext cx="8215370" cy="1600438"/>
          </a:xfrm>
          <a:prstGeom prst="rect">
            <a:avLst/>
          </a:prstGeom>
          <a:noFill/>
        </p:spPr>
        <p:txBody>
          <a:bodyPr wrap="square" rtlCol="0">
            <a:spAutoFit/>
          </a:bodyPr>
          <a:lstStyle/>
          <a:p>
            <a:r>
              <a:rPr lang="en-US" sz="1400" b="1" dirty="0" smtClean="0"/>
              <a:t>Description:</a:t>
            </a:r>
          </a:p>
          <a:p>
            <a:r>
              <a:rPr lang="en-US" sz="1400" dirty="0" smtClean="0"/>
              <a:t>It is used to share with the Partner if the student has been accepted or rejected and the dates of stay of foreign students, replacing the certificate of arrival and attendance.</a:t>
            </a:r>
          </a:p>
          <a:p>
            <a:endParaRPr lang="it-IT" sz="1400" dirty="0"/>
          </a:p>
          <a:p>
            <a:r>
              <a:rPr lang="it-IT" sz="1400" b="1" dirty="0" smtClean="0"/>
              <a:t>API </a:t>
            </a:r>
            <a:r>
              <a:rPr lang="it-IT" sz="1400" b="1" dirty="0" err="1" smtClean="0"/>
              <a:t>Documentation</a:t>
            </a:r>
            <a:r>
              <a:rPr lang="it-IT" sz="1400" b="1" dirty="0" smtClean="0"/>
              <a:t>:</a:t>
            </a:r>
            <a:endParaRPr lang="it-IT" sz="1400" dirty="0" smtClean="0"/>
          </a:p>
          <a:p>
            <a:r>
              <a:rPr lang="it-IT" sz="1400" dirty="0" smtClean="0">
                <a:hlinkClick r:id="rId2"/>
              </a:rPr>
              <a:t>https://github.com/erasmus-without-paper/ewp-specs-api-imobilities/tree/v0.3.0</a:t>
            </a:r>
            <a:endParaRPr lang="it-IT" sz="1400" dirty="0" smtClean="0"/>
          </a:p>
          <a:p>
            <a:endParaRPr lang="it-IT" sz="1400" dirty="0"/>
          </a:p>
        </p:txBody>
      </p:sp>
      <p:pic>
        <p:nvPicPr>
          <p:cNvPr id="8" name="Picture 3" descr="C:\Users\giggi\Downloads\brochure_organizer_top.jpg"/>
          <p:cNvPicPr>
            <a:picLocks noChangeAspect="1" noChangeArrowheads="1"/>
          </p:cNvPicPr>
          <p:nvPr/>
        </p:nvPicPr>
        <p:blipFill>
          <a:blip r:embed="rId3" cstate="print"/>
          <a:srcRect t="47040"/>
          <a:stretch>
            <a:fillRect/>
          </a:stretch>
        </p:blipFill>
        <p:spPr bwMode="auto">
          <a:xfrm>
            <a:off x="0" y="6429375"/>
            <a:ext cx="9144000" cy="4826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7858148" y="142852"/>
            <a:ext cx="1000132" cy="372296"/>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asellaDiTesto 46"/>
          <p:cNvSpPr txBox="1"/>
          <p:nvPr/>
        </p:nvSpPr>
        <p:spPr>
          <a:xfrm>
            <a:off x="3428992" y="571480"/>
            <a:ext cx="2834879" cy="369332"/>
          </a:xfrm>
          <a:prstGeom prst="rect">
            <a:avLst/>
          </a:prstGeom>
          <a:noFill/>
        </p:spPr>
        <p:txBody>
          <a:bodyPr wrap="none" rtlCol="0">
            <a:spAutoFit/>
          </a:bodyPr>
          <a:lstStyle/>
          <a:p>
            <a:r>
              <a:rPr lang="it-IT" b="1" dirty="0" smtClean="0">
                <a:solidFill>
                  <a:schemeClr val="tx1"/>
                </a:solidFill>
              </a:rPr>
              <a:t>API – </a:t>
            </a:r>
            <a:r>
              <a:rPr lang="it-IT" b="1" dirty="0" err="1" smtClean="0">
                <a:solidFill>
                  <a:schemeClr val="tx1"/>
                </a:solidFill>
              </a:rPr>
              <a:t>Transcript</a:t>
            </a:r>
            <a:r>
              <a:rPr lang="it-IT" b="1" dirty="0" smtClean="0">
                <a:solidFill>
                  <a:schemeClr val="tx1"/>
                </a:solidFill>
              </a:rPr>
              <a:t> </a:t>
            </a:r>
            <a:r>
              <a:rPr lang="it-IT" b="1" dirty="0" err="1" smtClean="0">
                <a:solidFill>
                  <a:schemeClr val="tx1"/>
                </a:solidFill>
              </a:rPr>
              <a:t>Of</a:t>
            </a:r>
            <a:r>
              <a:rPr lang="it-IT" b="1" dirty="0" smtClean="0">
                <a:solidFill>
                  <a:schemeClr val="tx1"/>
                </a:solidFill>
              </a:rPr>
              <a:t> </a:t>
            </a:r>
            <a:r>
              <a:rPr lang="it-IT" b="1" dirty="0" err="1" smtClean="0">
                <a:solidFill>
                  <a:schemeClr val="tx1"/>
                </a:solidFill>
              </a:rPr>
              <a:t>Records</a:t>
            </a:r>
            <a:endParaRPr lang="it-IT" b="1" dirty="0">
              <a:solidFill>
                <a:schemeClr val="tx1"/>
              </a:solidFill>
            </a:endParaRPr>
          </a:p>
        </p:txBody>
      </p:sp>
      <p:sp>
        <p:nvSpPr>
          <p:cNvPr id="48" name="CasellaDiTesto 47"/>
          <p:cNvSpPr txBox="1"/>
          <p:nvPr/>
        </p:nvSpPr>
        <p:spPr>
          <a:xfrm>
            <a:off x="428597" y="1317484"/>
            <a:ext cx="8215370" cy="1815882"/>
          </a:xfrm>
          <a:prstGeom prst="rect">
            <a:avLst/>
          </a:prstGeom>
          <a:noFill/>
        </p:spPr>
        <p:txBody>
          <a:bodyPr wrap="square" rtlCol="0">
            <a:spAutoFit/>
          </a:bodyPr>
          <a:lstStyle/>
          <a:p>
            <a:r>
              <a:rPr lang="it-IT" sz="1400" b="1" dirty="0" err="1" smtClean="0"/>
              <a:t>Description</a:t>
            </a:r>
            <a:r>
              <a:rPr lang="it-IT" sz="1400" b="1" dirty="0" smtClean="0"/>
              <a:t>:</a:t>
            </a:r>
          </a:p>
          <a:p>
            <a:r>
              <a:rPr lang="en-US" sz="1400" dirty="0" smtClean="0"/>
              <a:t>It is used by the university to share with students the Transcripts Of Records of the students and to download the </a:t>
            </a:r>
            <a:r>
              <a:rPr lang="en-US" sz="1400" dirty="0" err="1" smtClean="0"/>
              <a:t>ToR</a:t>
            </a:r>
            <a:r>
              <a:rPr lang="en-US" sz="1400" dirty="0" smtClean="0"/>
              <a:t> of its students who have gone to study at the Partners participating in EWP.</a:t>
            </a:r>
          </a:p>
          <a:p>
            <a:endParaRPr lang="it-IT" sz="1400" dirty="0" smtClean="0"/>
          </a:p>
          <a:p>
            <a:r>
              <a:rPr lang="it-IT" sz="1400" b="1" dirty="0" smtClean="0"/>
              <a:t>API </a:t>
            </a:r>
            <a:r>
              <a:rPr lang="it-IT" sz="1400" b="1" dirty="0" err="1" smtClean="0"/>
              <a:t>Documentation</a:t>
            </a:r>
            <a:r>
              <a:rPr lang="it-IT" sz="1400" b="1" dirty="0" smtClean="0"/>
              <a:t>:</a:t>
            </a:r>
            <a:endParaRPr lang="it-IT" sz="1400" dirty="0"/>
          </a:p>
          <a:p>
            <a:r>
              <a:rPr lang="it-IT" sz="1400" dirty="0" smtClean="0">
                <a:hlinkClick r:id="rId2"/>
              </a:rPr>
              <a:t>https://github.com/erasmus-without-paper/ewp-specs-api-imobility-tors/tree/v0.7.0</a:t>
            </a:r>
            <a:endParaRPr lang="it-IT" sz="1400" dirty="0" smtClean="0"/>
          </a:p>
          <a:p>
            <a:endParaRPr lang="it-IT" sz="1400" dirty="0"/>
          </a:p>
          <a:p>
            <a:endParaRPr lang="it-IT" sz="1400" dirty="0"/>
          </a:p>
        </p:txBody>
      </p:sp>
      <p:pic>
        <p:nvPicPr>
          <p:cNvPr id="7" name="Picture 3" descr="C:\Users\giggi\Downloads\brochure_organizer_top.jpg"/>
          <p:cNvPicPr>
            <a:picLocks noChangeAspect="1" noChangeArrowheads="1"/>
          </p:cNvPicPr>
          <p:nvPr/>
        </p:nvPicPr>
        <p:blipFill>
          <a:blip r:embed="rId3" cstate="print"/>
          <a:srcRect t="47040"/>
          <a:stretch>
            <a:fillRect/>
          </a:stretch>
        </p:blipFill>
        <p:spPr bwMode="auto">
          <a:xfrm>
            <a:off x="0" y="6429375"/>
            <a:ext cx="9144000" cy="4826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7858148" y="142852"/>
            <a:ext cx="1000132" cy="372296"/>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57488" y="2357430"/>
            <a:ext cx="3537571" cy="2031325"/>
          </a:xfrm>
          <a:prstGeom prst="rect">
            <a:avLst/>
          </a:prstGeom>
          <a:noFill/>
        </p:spPr>
        <p:txBody>
          <a:bodyPr wrap="none" rtlCol="0">
            <a:spAutoFit/>
          </a:bodyPr>
          <a:lstStyle/>
          <a:p>
            <a:r>
              <a:rPr lang="it-IT" dirty="0" err="1" smtClean="0"/>
              <a:t>Thank</a:t>
            </a:r>
            <a:r>
              <a:rPr lang="it-IT" dirty="0" smtClean="0"/>
              <a:t> </a:t>
            </a:r>
            <a:r>
              <a:rPr lang="it-IT" dirty="0" err="1" smtClean="0"/>
              <a:t>you</a:t>
            </a:r>
            <a:r>
              <a:rPr lang="it-IT" dirty="0" smtClean="0"/>
              <a:t> </a:t>
            </a:r>
            <a:r>
              <a:rPr lang="it-IT" dirty="0" err="1" smtClean="0"/>
              <a:t>for</a:t>
            </a:r>
            <a:r>
              <a:rPr lang="it-IT" dirty="0" smtClean="0"/>
              <a:t> </a:t>
            </a:r>
            <a:r>
              <a:rPr lang="it-IT" dirty="0" err="1" smtClean="0"/>
              <a:t>your</a:t>
            </a:r>
            <a:r>
              <a:rPr lang="it-IT" dirty="0" smtClean="0"/>
              <a:t> </a:t>
            </a:r>
            <a:r>
              <a:rPr lang="it-IT" dirty="0" err="1" smtClean="0"/>
              <a:t>attention</a:t>
            </a:r>
            <a:r>
              <a:rPr lang="it-IT" dirty="0" smtClean="0"/>
              <a:t>!</a:t>
            </a:r>
          </a:p>
          <a:p>
            <a:endParaRPr lang="it-IT" dirty="0" smtClean="0"/>
          </a:p>
          <a:p>
            <a:r>
              <a:rPr lang="it-IT" dirty="0" smtClean="0"/>
              <a:t>Luigi Gallo</a:t>
            </a:r>
          </a:p>
          <a:p>
            <a:r>
              <a:rPr lang="it-IT" dirty="0" smtClean="0"/>
              <a:t>Cantieri Informatici Srl</a:t>
            </a:r>
          </a:p>
          <a:p>
            <a:r>
              <a:rPr lang="it-IT" dirty="0" smtClean="0">
                <a:hlinkClick r:id="rId2"/>
              </a:rPr>
              <a:t>http://www.cantierinformatici.com</a:t>
            </a:r>
            <a:r>
              <a:rPr lang="it-IT" dirty="0" smtClean="0"/>
              <a:t> </a:t>
            </a:r>
          </a:p>
          <a:p>
            <a:r>
              <a:rPr lang="it-IT" dirty="0" smtClean="0">
                <a:hlinkClick r:id="rId3"/>
              </a:rPr>
              <a:t>gallo@cantierinformatici.com</a:t>
            </a:r>
            <a:endParaRPr lang="it-IT" dirty="0" smtClean="0"/>
          </a:p>
          <a:p>
            <a:endParaRPr lang="it-IT" dirty="0"/>
          </a:p>
        </p:txBody>
      </p:sp>
      <p:pic>
        <p:nvPicPr>
          <p:cNvPr id="5" name="Picture 3" descr="C:\Users\giggi\Downloads\brochure_organizer_top.jpg"/>
          <p:cNvPicPr>
            <a:picLocks noChangeAspect="1" noChangeArrowheads="1"/>
          </p:cNvPicPr>
          <p:nvPr/>
        </p:nvPicPr>
        <p:blipFill>
          <a:blip r:embed="rId4" cstate="print"/>
          <a:srcRect t="47040"/>
          <a:stretch>
            <a:fillRect/>
          </a:stretch>
        </p:blipFill>
        <p:spPr bwMode="auto">
          <a:xfrm>
            <a:off x="0" y="6429375"/>
            <a:ext cx="9144000" cy="482600"/>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7858148" y="142852"/>
            <a:ext cx="1000132" cy="372296"/>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Users\giggi\Downloads\brochure_organizer_top.jpg"/>
          <p:cNvPicPr>
            <a:picLocks noChangeAspect="1" noChangeArrowheads="1"/>
          </p:cNvPicPr>
          <p:nvPr/>
        </p:nvPicPr>
        <p:blipFill>
          <a:blip r:embed="rId2" cstate="print"/>
          <a:srcRect t="47040"/>
          <a:stretch>
            <a:fillRect/>
          </a:stretch>
        </p:blipFill>
        <p:spPr bwMode="auto">
          <a:xfrm>
            <a:off x="0" y="6429375"/>
            <a:ext cx="9144000" cy="482600"/>
          </a:xfrm>
          <a:prstGeom prst="rect">
            <a:avLst/>
          </a:prstGeom>
          <a:noFill/>
          <a:ln w="9525">
            <a:noFill/>
            <a:miter lim="800000"/>
            <a:headEnd/>
            <a:tailEnd/>
          </a:ln>
        </p:spPr>
      </p:pic>
      <p:pic>
        <p:nvPicPr>
          <p:cNvPr id="1031" name="Picture 7" descr="C:\Users\giggi\AppData\Local\Microsoft\Windows\INetCache\IE\997Q7D4P\server_PNG18[1].png"/>
          <p:cNvPicPr>
            <a:picLocks noChangeAspect="1" noChangeArrowheads="1"/>
          </p:cNvPicPr>
          <p:nvPr/>
        </p:nvPicPr>
        <p:blipFill>
          <a:blip r:embed="rId3" cstate="print"/>
          <a:srcRect/>
          <a:stretch>
            <a:fillRect/>
          </a:stretch>
        </p:blipFill>
        <p:spPr bwMode="auto">
          <a:xfrm>
            <a:off x="6135698" y="928670"/>
            <a:ext cx="1651012" cy="2786082"/>
          </a:xfrm>
          <a:prstGeom prst="rect">
            <a:avLst/>
          </a:prstGeom>
          <a:noFill/>
        </p:spPr>
      </p:pic>
      <p:sp>
        <p:nvSpPr>
          <p:cNvPr id="10" name="CasellaDiTesto 9"/>
          <p:cNvSpPr txBox="1"/>
          <p:nvPr/>
        </p:nvSpPr>
        <p:spPr>
          <a:xfrm>
            <a:off x="2071670" y="285728"/>
            <a:ext cx="4979120" cy="461665"/>
          </a:xfrm>
          <a:prstGeom prst="rect">
            <a:avLst/>
          </a:prstGeom>
          <a:noFill/>
        </p:spPr>
        <p:txBody>
          <a:bodyPr wrap="none" rtlCol="0">
            <a:spAutoFit/>
          </a:bodyPr>
          <a:lstStyle/>
          <a:p>
            <a:r>
              <a:rPr lang="it-IT" sz="2400" dirty="0" smtClean="0"/>
              <a:t>The first Erasmus </a:t>
            </a:r>
            <a:r>
              <a:rPr lang="it-IT" sz="2400" dirty="0" err="1" smtClean="0"/>
              <a:t>evolution</a:t>
            </a:r>
            <a:r>
              <a:rPr lang="it-IT" sz="2400" dirty="0" smtClean="0"/>
              <a:t> 1999-2000</a:t>
            </a:r>
          </a:p>
        </p:txBody>
      </p:sp>
      <p:pic>
        <p:nvPicPr>
          <p:cNvPr id="1035" name="Picture 11" descr="C:\Users\giggi\AppData\Local\Microsoft\Windows\INetCache\IE\8V2R6JUH\Deposito_centrale_Archivio_storico_d0[1].jpg"/>
          <p:cNvPicPr>
            <a:picLocks noChangeAspect="1" noChangeArrowheads="1"/>
          </p:cNvPicPr>
          <p:nvPr/>
        </p:nvPicPr>
        <p:blipFill>
          <a:blip r:embed="rId4" cstate="print"/>
          <a:srcRect/>
          <a:stretch>
            <a:fillRect/>
          </a:stretch>
        </p:blipFill>
        <p:spPr bwMode="auto">
          <a:xfrm>
            <a:off x="1277914" y="1000108"/>
            <a:ext cx="3454397" cy="2590798"/>
          </a:xfrm>
          <a:prstGeom prst="rect">
            <a:avLst/>
          </a:prstGeom>
          <a:noFill/>
        </p:spPr>
      </p:pic>
      <p:sp>
        <p:nvSpPr>
          <p:cNvPr id="7" name="Freccia a destra 6"/>
          <p:cNvSpPr/>
          <p:nvPr/>
        </p:nvSpPr>
        <p:spPr>
          <a:xfrm>
            <a:off x="4849814" y="2000240"/>
            <a:ext cx="1500198" cy="857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285721" y="3857628"/>
            <a:ext cx="8643998" cy="2500330"/>
          </a:xfrm>
          <a:prstGeom prst="rect">
            <a:avLst/>
          </a:prstGeom>
          <a:noFill/>
        </p:spPr>
        <p:txBody>
          <a:bodyPr wrap="square" lIns="72000" rtlCol="0">
            <a:normAutofit fontScale="92500" lnSpcReduction="10000"/>
          </a:bodyPr>
          <a:lstStyle/>
          <a:p>
            <a:pPr marL="266700" indent="-266700">
              <a:buFont typeface="Arial" pitchFamily="34" charset="0"/>
              <a:buChar char="•"/>
            </a:pPr>
            <a:r>
              <a:rPr lang="it-IT" dirty="0" err="1" smtClean="0"/>
              <a:t>Thanks</a:t>
            </a:r>
            <a:r>
              <a:rPr lang="it-IT" dirty="0" smtClean="0"/>
              <a:t> </a:t>
            </a:r>
            <a:r>
              <a:rPr lang="it-IT" dirty="0" err="1" smtClean="0"/>
              <a:t>to</a:t>
            </a:r>
            <a:r>
              <a:rPr lang="it-IT" dirty="0" smtClean="0"/>
              <a:t> </a:t>
            </a:r>
            <a:r>
              <a:rPr lang="it-IT" b="1" dirty="0" err="1" smtClean="0"/>
              <a:t>Socrates</a:t>
            </a:r>
            <a:r>
              <a:rPr lang="it-IT" b="1" dirty="0" smtClean="0"/>
              <a:t> Organizer </a:t>
            </a:r>
            <a:r>
              <a:rPr lang="it-IT" dirty="0" smtClean="0"/>
              <a:t>and </a:t>
            </a:r>
            <a:r>
              <a:rPr lang="it-IT" dirty="0" err="1" smtClean="0"/>
              <a:t>other</a:t>
            </a:r>
            <a:r>
              <a:rPr lang="it-IT" dirty="0" smtClean="0"/>
              <a:t> </a:t>
            </a:r>
            <a:r>
              <a:rPr lang="it-IT" dirty="0" err="1" smtClean="0"/>
              <a:t>similar</a:t>
            </a:r>
            <a:r>
              <a:rPr lang="it-IT" dirty="0" smtClean="0"/>
              <a:t> software, </a:t>
            </a:r>
            <a:r>
              <a:rPr lang="it-IT" dirty="0" err="1" smtClean="0"/>
              <a:t>almost</a:t>
            </a:r>
            <a:r>
              <a:rPr lang="it-IT" dirty="0" smtClean="0"/>
              <a:t> </a:t>
            </a:r>
            <a:r>
              <a:rPr lang="it-IT" dirty="0" err="1" smtClean="0"/>
              <a:t>contemporary</a:t>
            </a:r>
            <a:r>
              <a:rPr lang="it-IT" dirty="0" smtClean="0"/>
              <a:t> and in </a:t>
            </a:r>
            <a:r>
              <a:rPr lang="it-IT" dirty="0" err="1" smtClean="0"/>
              <a:t>many</a:t>
            </a:r>
            <a:r>
              <a:rPr lang="it-IT" dirty="0" smtClean="0"/>
              <a:t> </a:t>
            </a:r>
            <a:r>
              <a:rPr lang="it-IT" dirty="0" err="1" smtClean="0"/>
              <a:t>countries</a:t>
            </a:r>
            <a:r>
              <a:rPr lang="it-IT" dirty="0" smtClean="0"/>
              <a:t>, Erasmus </a:t>
            </a:r>
            <a:r>
              <a:rPr lang="it-IT" dirty="0" err="1" smtClean="0"/>
              <a:t>started</a:t>
            </a:r>
            <a:r>
              <a:rPr lang="it-IT" dirty="0" smtClean="0"/>
              <a:t> </a:t>
            </a:r>
            <a:r>
              <a:rPr lang="it-IT" dirty="0" err="1" smtClean="0"/>
              <a:t>migrating</a:t>
            </a:r>
            <a:r>
              <a:rPr lang="it-IT" dirty="0" smtClean="0"/>
              <a:t> </a:t>
            </a:r>
            <a:r>
              <a:rPr lang="it-IT" dirty="0" err="1" smtClean="0"/>
              <a:t>from</a:t>
            </a:r>
            <a:r>
              <a:rPr lang="it-IT" dirty="0" smtClean="0"/>
              <a:t> </a:t>
            </a:r>
            <a:r>
              <a:rPr lang="it-IT" dirty="0" err="1" smtClean="0"/>
              <a:t>paper</a:t>
            </a:r>
            <a:r>
              <a:rPr lang="it-IT" dirty="0" smtClean="0"/>
              <a:t> </a:t>
            </a:r>
            <a:r>
              <a:rPr lang="it-IT" dirty="0" err="1" smtClean="0"/>
              <a:t>to</a:t>
            </a:r>
            <a:r>
              <a:rPr lang="it-IT" dirty="0" smtClean="0"/>
              <a:t> </a:t>
            </a:r>
            <a:r>
              <a:rPr lang="it-IT" dirty="0" err="1" smtClean="0"/>
              <a:t>digital</a:t>
            </a:r>
            <a:r>
              <a:rPr lang="it-IT" dirty="0" smtClean="0"/>
              <a:t>.</a:t>
            </a:r>
          </a:p>
          <a:p>
            <a:pPr marL="266700" indent="-266700">
              <a:buFont typeface="Arial" pitchFamily="34" charset="0"/>
              <a:buChar char="•"/>
            </a:pPr>
            <a:endParaRPr lang="it-IT" dirty="0" smtClean="0"/>
          </a:p>
          <a:p>
            <a:pPr marL="266700" indent="-266700">
              <a:buFont typeface="Arial" pitchFamily="34" charset="0"/>
              <a:buChar char="•"/>
            </a:pPr>
            <a:r>
              <a:rPr lang="it-IT" dirty="0" err="1" smtClean="0"/>
              <a:t>What</a:t>
            </a:r>
            <a:r>
              <a:rPr lang="it-IT" dirty="0" smtClean="0"/>
              <a:t> </a:t>
            </a:r>
            <a:r>
              <a:rPr lang="it-IT" dirty="0" err="1" smtClean="0"/>
              <a:t>does</a:t>
            </a:r>
            <a:r>
              <a:rPr lang="it-IT" dirty="0" smtClean="0"/>
              <a:t> “</a:t>
            </a:r>
            <a:r>
              <a:rPr lang="it-IT" dirty="0" err="1" smtClean="0"/>
              <a:t>Digital</a:t>
            </a:r>
            <a:r>
              <a:rPr lang="it-IT" dirty="0" smtClean="0"/>
              <a:t>” </a:t>
            </a:r>
            <a:r>
              <a:rPr lang="it-IT" dirty="0" err="1" smtClean="0"/>
              <a:t>mean</a:t>
            </a:r>
            <a:r>
              <a:rPr lang="it-IT" dirty="0" smtClean="0"/>
              <a:t>? Back </a:t>
            </a:r>
            <a:r>
              <a:rPr lang="it-IT" dirty="0" err="1" smtClean="0"/>
              <a:t>to</a:t>
            </a:r>
            <a:r>
              <a:rPr lang="it-IT" dirty="0" smtClean="0"/>
              <a:t> the 2000, </a:t>
            </a:r>
            <a:r>
              <a:rPr lang="it-IT" dirty="0" err="1" smtClean="0"/>
              <a:t>it</a:t>
            </a:r>
            <a:r>
              <a:rPr lang="it-IT" dirty="0" smtClean="0"/>
              <a:t> </a:t>
            </a:r>
            <a:r>
              <a:rPr lang="it-IT" dirty="0" err="1" smtClean="0"/>
              <a:t>meant</a:t>
            </a:r>
            <a:r>
              <a:rPr lang="it-IT" dirty="0" smtClean="0"/>
              <a:t> </a:t>
            </a:r>
            <a:r>
              <a:rPr lang="it-IT" dirty="0" err="1" smtClean="0"/>
              <a:t>that</a:t>
            </a:r>
            <a:r>
              <a:rPr lang="it-IT" dirty="0" smtClean="0"/>
              <a:t> </a:t>
            </a:r>
            <a:r>
              <a:rPr lang="it-IT" dirty="0" err="1" smtClean="0"/>
              <a:t>all</a:t>
            </a:r>
            <a:r>
              <a:rPr lang="it-IT" dirty="0" smtClean="0"/>
              <a:t> the information </a:t>
            </a:r>
            <a:r>
              <a:rPr lang="it-IT" dirty="0" err="1" smtClean="0"/>
              <a:t>was</a:t>
            </a:r>
            <a:r>
              <a:rPr lang="it-IT" dirty="0" smtClean="0"/>
              <a:t> </a:t>
            </a:r>
            <a:r>
              <a:rPr lang="it-IT" dirty="0" err="1" smtClean="0"/>
              <a:t>stored</a:t>
            </a:r>
            <a:r>
              <a:rPr lang="it-IT" dirty="0" smtClean="0"/>
              <a:t> in a Database Server and </a:t>
            </a:r>
            <a:r>
              <a:rPr lang="it-IT" dirty="0" err="1" smtClean="0"/>
              <a:t>served</a:t>
            </a:r>
            <a:r>
              <a:rPr lang="it-IT" dirty="0" smtClean="0"/>
              <a:t> via a Web Server </a:t>
            </a:r>
            <a:r>
              <a:rPr lang="it-IT" dirty="0" err="1" smtClean="0"/>
              <a:t>to</a:t>
            </a:r>
            <a:r>
              <a:rPr lang="it-IT" smtClean="0"/>
              <a:t> the </a:t>
            </a:r>
            <a:r>
              <a:rPr lang="en-US" dirty="0" smtClean="0"/>
              <a:t>International Relation Office's Computers and Laptops</a:t>
            </a:r>
            <a:r>
              <a:rPr lang="it-IT" dirty="0" smtClean="0"/>
              <a:t>.</a:t>
            </a:r>
          </a:p>
          <a:p>
            <a:pPr marL="266700" indent="-266700">
              <a:buFont typeface="Arial" pitchFamily="34" charset="0"/>
              <a:buChar char="•"/>
            </a:pPr>
            <a:endParaRPr lang="it-IT" dirty="0" smtClean="0"/>
          </a:p>
          <a:p>
            <a:pPr marL="266700" indent="-266700">
              <a:buFont typeface="Arial" pitchFamily="34" charset="0"/>
              <a:buChar char="•"/>
            </a:pPr>
            <a:r>
              <a:rPr lang="en-US" dirty="0" smtClean="0"/>
              <a:t>The first evolution took effect only within the boundaries of the single university. At that time, the whole flow of documents and exchange of information between European universities remained unchanged (fax, mail, email, telephone).</a:t>
            </a:r>
            <a:endParaRPr lang="it-IT" dirty="0" smtClean="0"/>
          </a:p>
          <a:p>
            <a:pPr>
              <a:buFont typeface="Arial" pitchFamily="34" charset="0"/>
              <a:buChar char="•"/>
            </a:pPr>
            <a:endParaRPr lang="it-IT" dirty="0"/>
          </a:p>
        </p:txBody>
      </p:sp>
      <p:pic>
        <p:nvPicPr>
          <p:cNvPr id="9" name="Picture 2"/>
          <p:cNvPicPr>
            <a:picLocks noChangeAspect="1" noChangeArrowheads="1"/>
          </p:cNvPicPr>
          <p:nvPr/>
        </p:nvPicPr>
        <p:blipFill>
          <a:blip r:embed="rId5" cstate="print"/>
          <a:srcRect/>
          <a:stretch>
            <a:fillRect/>
          </a:stretch>
        </p:blipFill>
        <p:spPr bwMode="auto">
          <a:xfrm>
            <a:off x="7858148" y="142852"/>
            <a:ext cx="1000132" cy="37229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Users\giggi\Downloads\brochure_organizer_top.jpg"/>
          <p:cNvPicPr>
            <a:picLocks noChangeAspect="1" noChangeArrowheads="1"/>
          </p:cNvPicPr>
          <p:nvPr/>
        </p:nvPicPr>
        <p:blipFill>
          <a:blip r:embed="rId2" cstate="print"/>
          <a:srcRect t="47040"/>
          <a:stretch>
            <a:fillRect/>
          </a:stretch>
        </p:blipFill>
        <p:spPr bwMode="auto">
          <a:xfrm>
            <a:off x="0" y="6429375"/>
            <a:ext cx="9144000" cy="482600"/>
          </a:xfrm>
          <a:prstGeom prst="rect">
            <a:avLst/>
          </a:prstGeom>
          <a:noFill/>
          <a:ln w="9525">
            <a:noFill/>
            <a:miter lim="800000"/>
            <a:headEnd/>
            <a:tailEnd/>
          </a:ln>
        </p:spPr>
      </p:pic>
      <p:sp>
        <p:nvSpPr>
          <p:cNvPr id="3" name="CasellaDiTesto 2"/>
          <p:cNvSpPr txBox="1"/>
          <p:nvPr/>
        </p:nvSpPr>
        <p:spPr>
          <a:xfrm>
            <a:off x="3113630" y="428604"/>
            <a:ext cx="2342180" cy="400110"/>
          </a:xfrm>
          <a:prstGeom prst="rect">
            <a:avLst/>
          </a:prstGeom>
          <a:noFill/>
        </p:spPr>
        <p:txBody>
          <a:bodyPr wrap="none" rtlCol="0">
            <a:spAutoFit/>
          </a:bodyPr>
          <a:lstStyle/>
          <a:p>
            <a:pPr algn="ctr"/>
            <a:r>
              <a:rPr lang="it-IT" sz="2000" b="1" dirty="0" smtClean="0"/>
              <a:t> </a:t>
            </a:r>
            <a:r>
              <a:rPr lang="it-IT" sz="2000" b="1" dirty="0" err="1" smtClean="0"/>
              <a:t>Erasmus+</a:t>
            </a:r>
            <a:r>
              <a:rPr lang="it-IT" sz="2000" b="1" dirty="0" smtClean="0"/>
              <a:t> Organizer</a:t>
            </a:r>
            <a:endParaRPr lang="it-IT" sz="2000" b="1" u="sng" dirty="0">
              <a:solidFill>
                <a:srgbClr val="00B0F0"/>
              </a:solidFill>
            </a:endParaRPr>
          </a:p>
        </p:txBody>
      </p:sp>
      <p:sp>
        <p:nvSpPr>
          <p:cNvPr id="11" name="CasellaDiTesto 10"/>
          <p:cNvSpPr txBox="1"/>
          <p:nvPr/>
        </p:nvSpPr>
        <p:spPr>
          <a:xfrm>
            <a:off x="571472" y="1071546"/>
            <a:ext cx="8143932" cy="5693866"/>
          </a:xfrm>
          <a:prstGeom prst="rect">
            <a:avLst/>
          </a:prstGeom>
          <a:noFill/>
        </p:spPr>
        <p:txBody>
          <a:bodyPr wrap="square" rtlCol="0">
            <a:spAutoFit/>
          </a:bodyPr>
          <a:lstStyle/>
          <a:p>
            <a:r>
              <a:rPr lang="it-IT" sz="1400" dirty="0" smtClean="0"/>
              <a:t>A </a:t>
            </a:r>
            <a:r>
              <a:rPr lang="it-IT" sz="1400" dirty="0" err="1" smtClean="0"/>
              <a:t>Swiss</a:t>
            </a:r>
            <a:r>
              <a:rPr lang="it-IT" sz="1400" dirty="0" smtClean="0"/>
              <a:t> </a:t>
            </a:r>
            <a:r>
              <a:rPr lang="it-IT" sz="1400" dirty="0" err="1" smtClean="0"/>
              <a:t>Knife</a:t>
            </a:r>
            <a:r>
              <a:rPr lang="it-IT" sz="1400" dirty="0" smtClean="0"/>
              <a:t>, </a:t>
            </a:r>
            <a:r>
              <a:rPr lang="it-IT" sz="1400" dirty="0" err="1" smtClean="0"/>
              <a:t>it</a:t>
            </a:r>
            <a:r>
              <a:rPr lang="it-IT" sz="1400" dirty="0" smtClean="0"/>
              <a:t> </a:t>
            </a:r>
            <a:r>
              <a:rPr lang="it-IT" sz="1400" dirty="0" err="1" smtClean="0"/>
              <a:t>has</a:t>
            </a:r>
            <a:r>
              <a:rPr lang="it-IT" sz="1400" dirty="0" smtClean="0"/>
              <a:t> a </a:t>
            </a:r>
            <a:r>
              <a:rPr lang="it-IT" sz="1400" dirty="0" err="1" smtClean="0"/>
              <a:t>tool</a:t>
            </a:r>
            <a:r>
              <a:rPr lang="it-IT" sz="1400" dirty="0" smtClean="0"/>
              <a:t> </a:t>
            </a:r>
            <a:r>
              <a:rPr lang="it-IT" sz="1400" dirty="0" err="1" smtClean="0"/>
              <a:t>for</a:t>
            </a:r>
            <a:r>
              <a:rPr lang="it-IT" sz="1400" dirty="0" smtClean="0"/>
              <a:t> </a:t>
            </a:r>
            <a:r>
              <a:rPr lang="it-IT" sz="1400" dirty="0" err="1" smtClean="0"/>
              <a:t>all</a:t>
            </a:r>
            <a:r>
              <a:rPr lang="it-IT" sz="1400" dirty="0" smtClean="0"/>
              <a:t> the </a:t>
            </a:r>
            <a:r>
              <a:rPr lang="it-IT" sz="1400" dirty="0" err="1" smtClean="0"/>
              <a:t>steps</a:t>
            </a:r>
            <a:r>
              <a:rPr lang="it-IT" sz="1400" dirty="0" smtClean="0"/>
              <a:t> </a:t>
            </a:r>
            <a:r>
              <a:rPr lang="it-IT" sz="1400" dirty="0" err="1" smtClean="0"/>
              <a:t>required</a:t>
            </a:r>
            <a:r>
              <a:rPr lang="it-IT" sz="1400" dirty="0" smtClean="0"/>
              <a:t> </a:t>
            </a:r>
            <a:r>
              <a:rPr lang="it-IT" sz="1400" dirty="0" err="1" smtClean="0"/>
              <a:t>to</a:t>
            </a:r>
            <a:r>
              <a:rPr lang="it-IT" sz="1400" dirty="0" smtClean="0"/>
              <a:t> </a:t>
            </a:r>
            <a:r>
              <a:rPr lang="it-IT" sz="1400" dirty="0" err="1" smtClean="0"/>
              <a:t>manage</a:t>
            </a:r>
            <a:r>
              <a:rPr lang="it-IT" sz="1400" dirty="0" smtClean="0"/>
              <a:t> the </a:t>
            </a:r>
            <a:r>
              <a:rPr lang="it-IT" sz="1400" dirty="0" err="1" smtClean="0"/>
              <a:t>Erasmus+</a:t>
            </a:r>
            <a:r>
              <a:rPr lang="it-IT" sz="1400" dirty="0" smtClean="0"/>
              <a:t> </a:t>
            </a:r>
            <a:r>
              <a:rPr lang="it-IT" sz="1400" dirty="0" err="1" smtClean="0"/>
              <a:t>program</a:t>
            </a:r>
            <a:r>
              <a:rPr lang="it-IT" sz="1400" dirty="0" smtClean="0"/>
              <a:t>.</a:t>
            </a:r>
          </a:p>
          <a:p>
            <a:r>
              <a:rPr lang="it-IT" sz="1400" dirty="0" err="1" smtClean="0"/>
              <a:t>It</a:t>
            </a:r>
            <a:r>
              <a:rPr lang="it-IT" sz="1400" dirty="0" smtClean="0"/>
              <a:t> </a:t>
            </a:r>
            <a:r>
              <a:rPr lang="it-IT" sz="1400" dirty="0" err="1" smtClean="0"/>
              <a:t>is</a:t>
            </a:r>
            <a:r>
              <a:rPr lang="it-IT" sz="1400" dirty="0" smtClean="0"/>
              <a:t> </a:t>
            </a:r>
            <a:r>
              <a:rPr lang="it-IT" sz="1400" dirty="0" err="1" smtClean="0"/>
              <a:t>fully</a:t>
            </a:r>
            <a:r>
              <a:rPr lang="it-IT" sz="1400" dirty="0" smtClean="0"/>
              <a:t> </a:t>
            </a:r>
            <a:r>
              <a:rPr lang="it-IT" sz="1400" dirty="0" err="1" smtClean="0"/>
              <a:t>integrated</a:t>
            </a:r>
            <a:r>
              <a:rPr lang="it-IT" sz="1400" dirty="0" smtClean="0"/>
              <a:t> </a:t>
            </a:r>
            <a:r>
              <a:rPr lang="it-IT" sz="1400" dirty="0" err="1" smtClean="0"/>
              <a:t>with</a:t>
            </a:r>
            <a:r>
              <a:rPr lang="it-IT" sz="1400" dirty="0" smtClean="0"/>
              <a:t> the </a:t>
            </a:r>
            <a:r>
              <a:rPr lang="it-IT" sz="1400" dirty="0" err="1" smtClean="0"/>
              <a:t>existing</a:t>
            </a:r>
            <a:r>
              <a:rPr lang="it-IT" sz="1400" dirty="0" smtClean="0"/>
              <a:t> </a:t>
            </a:r>
            <a:r>
              <a:rPr lang="it-IT" sz="1400" dirty="0" err="1" smtClean="0"/>
              <a:t>university</a:t>
            </a:r>
            <a:r>
              <a:rPr lang="it-IT" sz="1400" dirty="0" smtClean="0"/>
              <a:t> IT System and Students Career Database</a:t>
            </a:r>
          </a:p>
          <a:p>
            <a:pPr indent="266700"/>
            <a:endParaRPr lang="it-IT" sz="1400" dirty="0" smtClean="0"/>
          </a:p>
          <a:p>
            <a:r>
              <a:rPr lang="it-IT" sz="1400" b="1" dirty="0" err="1" smtClean="0"/>
              <a:t>Main</a:t>
            </a:r>
            <a:r>
              <a:rPr lang="it-IT" sz="1400" b="1" dirty="0" smtClean="0"/>
              <a:t> </a:t>
            </a:r>
            <a:r>
              <a:rPr lang="it-IT" sz="1400" b="1" dirty="0" err="1" smtClean="0"/>
              <a:t>features</a:t>
            </a:r>
            <a:r>
              <a:rPr lang="it-IT" sz="1400" b="1" dirty="0" smtClean="0"/>
              <a:t>:</a:t>
            </a:r>
          </a:p>
          <a:p>
            <a:endParaRPr lang="it-IT" sz="1400" b="1" dirty="0" smtClean="0"/>
          </a:p>
          <a:p>
            <a:pPr indent="266700">
              <a:buFont typeface="Arial" pitchFamily="34" charset="0"/>
              <a:buChar char="•"/>
            </a:pPr>
            <a:r>
              <a:rPr lang="it-IT" sz="1400" dirty="0" smtClean="0"/>
              <a:t>Agreements and Erasmus </a:t>
            </a:r>
            <a:r>
              <a:rPr lang="it-IT" sz="1400" dirty="0" err="1" smtClean="0"/>
              <a:t>scholarships</a:t>
            </a:r>
            <a:r>
              <a:rPr lang="it-IT" sz="1400" dirty="0" smtClean="0"/>
              <a:t> management</a:t>
            </a:r>
          </a:p>
          <a:p>
            <a:pPr indent="266700">
              <a:buFont typeface="Arial" pitchFamily="34" charset="0"/>
              <a:buChar char="•"/>
            </a:pPr>
            <a:r>
              <a:rPr lang="it-IT" sz="1400" dirty="0" err="1" smtClean="0"/>
              <a:t>Call</a:t>
            </a:r>
            <a:r>
              <a:rPr lang="it-IT" sz="1400" dirty="0" smtClean="0"/>
              <a:t> </a:t>
            </a:r>
            <a:r>
              <a:rPr lang="it-IT" sz="1400" dirty="0" err="1" smtClean="0"/>
              <a:t>document</a:t>
            </a:r>
            <a:r>
              <a:rPr lang="it-IT" sz="1400" dirty="0" smtClean="0"/>
              <a:t> generation </a:t>
            </a:r>
            <a:r>
              <a:rPr lang="it-IT" sz="1400" dirty="0" err="1" smtClean="0"/>
              <a:t>support</a:t>
            </a:r>
            <a:endParaRPr lang="it-IT" sz="1400" dirty="0" smtClean="0"/>
          </a:p>
          <a:p>
            <a:pPr indent="266700">
              <a:buFont typeface="Arial" pitchFamily="34" charset="0"/>
              <a:buChar char="•"/>
            </a:pPr>
            <a:r>
              <a:rPr lang="it-IT" sz="1400" dirty="0" smtClean="0"/>
              <a:t>Online </a:t>
            </a:r>
            <a:r>
              <a:rPr lang="it-IT" sz="1400" dirty="0" err="1" smtClean="0"/>
              <a:t>application</a:t>
            </a:r>
            <a:r>
              <a:rPr lang="it-IT" sz="1400" dirty="0" smtClean="0"/>
              <a:t> </a:t>
            </a:r>
            <a:r>
              <a:rPr lang="it-IT" sz="1400" dirty="0" err="1" smtClean="0"/>
              <a:t>for</a:t>
            </a:r>
            <a:r>
              <a:rPr lang="it-IT" sz="1400" dirty="0" smtClean="0"/>
              <a:t> Outgoing Students (</a:t>
            </a:r>
            <a:r>
              <a:rPr lang="it-IT" sz="1400" dirty="0" err="1" smtClean="0"/>
              <a:t>with</a:t>
            </a:r>
            <a:r>
              <a:rPr lang="it-IT" sz="1400" dirty="0" smtClean="0"/>
              <a:t> data import </a:t>
            </a:r>
            <a:r>
              <a:rPr lang="it-IT" sz="1400" dirty="0" err="1" smtClean="0"/>
              <a:t>from</a:t>
            </a:r>
            <a:r>
              <a:rPr lang="it-IT" sz="1400" dirty="0" smtClean="0"/>
              <a:t> the </a:t>
            </a:r>
            <a:r>
              <a:rPr lang="it-IT" sz="1400" dirty="0" err="1" smtClean="0"/>
              <a:t>university</a:t>
            </a:r>
            <a:r>
              <a:rPr lang="it-IT" sz="1400" dirty="0" smtClean="0"/>
              <a:t> database)</a:t>
            </a:r>
          </a:p>
          <a:p>
            <a:pPr marL="266700" indent="-266700">
              <a:buFont typeface="Arial" pitchFamily="34" charset="0"/>
              <a:buChar char="•"/>
            </a:pPr>
            <a:r>
              <a:rPr lang="it-IT" sz="1400" dirty="0" smtClean="0"/>
              <a:t>Online </a:t>
            </a:r>
            <a:r>
              <a:rPr lang="it-IT" sz="1400" dirty="0" err="1" smtClean="0"/>
              <a:t>application</a:t>
            </a:r>
            <a:r>
              <a:rPr lang="it-IT" sz="1400" dirty="0" smtClean="0"/>
              <a:t> </a:t>
            </a:r>
            <a:r>
              <a:rPr lang="it-IT" sz="1400" dirty="0" err="1" smtClean="0"/>
              <a:t>for</a:t>
            </a:r>
            <a:r>
              <a:rPr lang="it-IT" sz="1400" dirty="0" smtClean="0"/>
              <a:t> Incoming Students (</a:t>
            </a:r>
            <a:r>
              <a:rPr lang="it-IT" sz="1400" dirty="0" err="1" smtClean="0"/>
              <a:t>with</a:t>
            </a:r>
            <a:r>
              <a:rPr lang="it-IT" sz="1400" dirty="0" smtClean="0"/>
              <a:t> the </a:t>
            </a:r>
            <a:r>
              <a:rPr lang="it-IT" sz="1400" dirty="0" err="1" smtClean="0"/>
              <a:t>ability</a:t>
            </a:r>
            <a:r>
              <a:rPr lang="it-IT" sz="1400" dirty="0" smtClean="0"/>
              <a:t> </a:t>
            </a:r>
            <a:r>
              <a:rPr lang="it-IT" sz="1400" dirty="0" err="1" smtClean="0"/>
              <a:t>to</a:t>
            </a:r>
            <a:r>
              <a:rPr lang="it-IT" sz="1400" dirty="0" smtClean="0"/>
              <a:t> </a:t>
            </a:r>
            <a:r>
              <a:rPr lang="it-IT" sz="1400" dirty="0" err="1" smtClean="0"/>
              <a:t>enroll</a:t>
            </a:r>
            <a:r>
              <a:rPr lang="it-IT" sz="1400" dirty="0" smtClean="0"/>
              <a:t> </a:t>
            </a:r>
            <a:r>
              <a:rPr lang="it-IT" sz="1400" dirty="0" err="1" smtClean="0"/>
              <a:t>them</a:t>
            </a:r>
            <a:r>
              <a:rPr lang="it-IT" sz="1400" dirty="0" smtClean="0"/>
              <a:t> and create </a:t>
            </a:r>
            <a:r>
              <a:rPr lang="it-IT" sz="1400" dirty="0" err="1" smtClean="0"/>
              <a:t>WiFi</a:t>
            </a:r>
            <a:r>
              <a:rPr lang="it-IT" sz="1400" dirty="0" smtClean="0"/>
              <a:t> and E-Mail account)</a:t>
            </a:r>
          </a:p>
          <a:p>
            <a:pPr indent="266700">
              <a:buFont typeface="Arial" pitchFamily="34" charset="0"/>
              <a:buChar char="•"/>
            </a:pPr>
            <a:r>
              <a:rPr lang="it-IT" sz="1400" dirty="0" err="1" smtClean="0"/>
              <a:t>Rankings</a:t>
            </a:r>
            <a:r>
              <a:rPr lang="it-IT" sz="1400" dirty="0" smtClean="0"/>
              <a:t> generation</a:t>
            </a:r>
          </a:p>
          <a:p>
            <a:pPr indent="266700">
              <a:buFont typeface="Arial" pitchFamily="34" charset="0"/>
              <a:buChar char="•"/>
            </a:pPr>
            <a:r>
              <a:rPr lang="it-IT" sz="1400" dirty="0" err="1" smtClean="0"/>
              <a:t>Scholarship</a:t>
            </a:r>
            <a:r>
              <a:rPr lang="it-IT" sz="1400" dirty="0" smtClean="0"/>
              <a:t> </a:t>
            </a:r>
            <a:r>
              <a:rPr lang="it-IT" sz="1400" dirty="0" err="1" smtClean="0"/>
              <a:t>assignment</a:t>
            </a:r>
            <a:r>
              <a:rPr lang="it-IT" sz="1400" dirty="0" smtClean="0"/>
              <a:t>  </a:t>
            </a:r>
            <a:r>
              <a:rPr lang="it-IT" sz="1400" dirty="0" err="1" smtClean="0"/>
              <a:t>tool</a:t>
            </a:r>
            <a:r>
              <a:rPr lang="it-IT" sz="1400" dirty="0" smtClean="0"/>
              <a:t> and </a:t>
            </a:r>
            <a:r>
              <a:rPr lang="it-IT" sz="1400" dirty="0" err="1" smtClean="0"/>
              <a:t>publication</a:t>
            </a:r>
            <a:endParaRPr lang="it-IT" sz="1400" dirty="0" smtClean="0"/>
          </a:p>
          <a:p>
            <a:pPr indent="266700">
              <a:buFont typeface="Arial" pitchFamily="34" charset="0"/>
              <a:buChar char="•"/>
            </a:pPr>
            <a:r>
              <a:rPr lang="it-IT" sz="1400" dirty="0" err="1" smtClean="0"/>
              <a:t>Student</a:t>
            </a:r>
            <a:r>
              <a:rPr lang="it-IT" sz="1400" dirty="0" smtClean="0"/>
              <a:t>’s private </a:t>
            </a:r>
            <a:r>
              <a:rPr lang="it-IT" sz="1400" dirty="0" err="1" smtClean="0"/>
              <a:t>page</a:t>
            </a:r>
            <a:endParaRPr lang="it-IT" sz="1400" dirty="0" smtClean="0"/>
          </a:p>
          <a:p>
            <a:pPr lvl="1" indent="266700">
              <a:buFont typeface="Arial" pitchFamily="34" charset="0"/>
              <a:buChar char="•"/>
            </a:pPr>
            <a:r>
              <a:rPr lang="it-IT" sz="1400" dirty="0" err="1" smtClean="0"/>
              <a:t>Document</a:t>
            </a:r>
            <a:r>
              <a:rPr lang="it-IT" sz="1400" dirty="0" smtClean="0"/>
              <a:t> download/upload</a:t>
            </a:r>
          </a:p>
          <a:p>
            <a:pPr lvl="1" indent="266700">
              <a:buFont typeface="Arial" pitchFamily="34" charset="0"/>
              <a:buChar char="•"/>
            </a:pPr>
            <a:r>
              <a:rPr lang="it-IT" sz="1400" dirty="0" err="1" smtClean="0"/>
              <a:t>Accept</a:t>
            </a:r>
            <a:r>
              <a:rPr lang="it-IT" sz="1400" dirty="0" smtClean="0"/>
              <a:t> or </a:t>
            </a:r>
            <a:r>
              <a:rPr lang="it-IT" sz="1400" dirty="0" err="1" smtClean="0"/>
              <a:t>renounce</a:t>
            </a:r>
            <a:r>
              <a:rPr lang="it-IT" sz="1400" dirty="0" smtClean="0"/>
              <a:t> </a:t>
            </a:r>
            <a:r>
              <a:rPr lang="it-IT" sz="1400" dirty="0" err="1" smtClean="0"/>
              <a:t>to</a:t>
            </a:r>
            <a:r>
              <a:rPr lang="it-IT" sz="1400" dirty="0" smtClean="0"/>
              <a:t> the </a:t>
            </a:r>
            <a:r>
              <a:rPr lang="it-IT" sz="1400" dirty="0" err="1" smtClean="0"/>
              <a:t>scholarship</a:t>
            </a:r>
            <a:endParaRPr lang="it-IT" sz="1400" dirty="0" smtClean="0"/>
          </a:p>
          <a:p>
            <a:pPr indent="266700">
              <a:buFont typeface="Arial" pitchFamily="34" charset="0"/>
              <a:buChar char="•"/>
            </a:pPr>
            <a:r>
              <a:rPr lang="it-IT" sz="1400" dirty="0" err="1" smtClean="0"/>
              <a:t>Nominations</a:t>
            </a:r>
            <a:endParaRPr lang="it-IT" sz="1400" dirty="0" smtClean="0"/>
          </a:p>
          <a:p>
            <a:pPr indent="266700">
              <a:buFont typeface="Arial" pitchFamily="34" charset="0"/>
              <a:buChar char="•"/>
            </a:pPr>
            <a:r>
              <a:rPr lang="it-IT" sz="1400" dirty="0" smtClean="0"/>
              <a:t>Online </a:t>
            </a:r>
            <a:r>
              <a:rPr lang="it-IT" sz="1400" dirty="0" err="1" smtClean="0"/>
              <a:t>Learning</a:t>
            </a:r>
            <a:r>
              <a:rPr lang="it-IT" sz="1400" dirty="0" smtClean="0"/>
              <a:t> Agreement/</a:t>
            </a:r>
            <a:r>
              <a:rPr lang="it-IT" sz="1400" dirty="0" err="1" smtClean="0"/>
              <a:t>Change</a:t>
            </a:r>
            <a:r>
              <a:rPr lang="it-IT" sz="1400" dirty="0" smtClean="0"/>
              <a:t> </a:t>
            </a:r>
            <a:r>
              <a:rPr lang="it-IT" sz="1400" dirty="0" err="1" smtClean="0"/>
              <a:t>Form</a:t>
            </a:r>
            <a:r>
              <a:rPr lang="it-IT" sz="1400" dirty="0" smtClean="0"/>
              <a:t> (</a:t>
            </a:r>
            <a:r>
              <a:rPr lang="it-IT" sz="1400" dirty="0" err="1" smtClean="0"/>
              <a:t>similar</a:t>
            </a:r>
            <a:r>
              <a:rPr lang="it-IT" sz="1400" dirty="0" smtClean="0"/>
              <a:t> </a:t>
            </a:r>
            <a:r>
              <a:rPr lang="it-IT" sz="1400" dirty="0" err="1" smtClean="0"/>
              <a:t>to</a:t>
            </a:r>
            <a:r>
              <a:rPr lang="it-IT" sz="1400" dirty="0" smtClean="0"/>
              <a:t> OLA, </a:t>
            </a:r>
            <a:r>
              <a:rPr lang="it-IT" sz="1400" dirty="0" err="1" smtClean="0"/>
              <a:t>but</a:t>
            </a:r>
            <a:r>
              <a:rPr lang="it-IT" sz="1400" dirty="0" smtClean="0"/>
              <a:t> </a:t>
            </a:r>
            <a:r>
              <a:rPr lang="it-IT" sz="1400" dirty="0" err="1" smtClean="0"/>
              <a:t>integrated</a:t>
            </a:r>
            <a:r>
              <a:rPr lang="it-IT" sz="1400" dirty="0" smtClean="0"/>
              <a:t> </a:t>
            </a:r>
            <a:r>
              <a:rPr lang="it-IT" sz="1400" dirty="0" err="1" smtClean="0"/>
              <a:t>with</a:t>
            </a:r>
            <a:r>
              <a:rPr lang="it-IT" sz="1400" dirty="0" smtClean="0"/>
              <a:t> the </a:t>
            </a:r>
            <a:r>
              <a:rPr lang="it-IT" sz="1400" dirty="0" err="1" smtClean="0"/>
              <a:t>University</a:t>
            </a:r>
            <a:r>
              <a:rPr lang="it-IT" sz="1400" dirty="0" smtClean="0"/>
              <a:t>’s </a:t>
            </a:r>
            <a:r>
              <a:rPr lang="it-IT" sz="1400" dirty="0" err="1" smtClean="0"/>
              <a:t>Course</a:t>
            </a:r>
            <a:r>
              <a:rPr lang="it-IT" sz="1400" dirty="0" smtClean="0"/>
              <a:t> </a:t>
            </a:r>
            <a:r>
              <a:rPr lang="it-IT" sz="1400" dirty="0" err="1" smtClean="0"/>
              <a:t>Catalog</a:t>
            </a:r>
            <a:r>
              <a:rPr lang="it-IT" sz="1400" dirty="0" smtClean="0"/>
              <a:t>)</a:t>
            </a:r>
          </a:p>
          <a:p>
            <a:pPr indent="266700">
              <a:buFont typeface="Arial" pitchFamily="34" charset="0"/>
              <a:buChar char="•"/>
            </a:pPr>
            <a:r>
              <a:rPr lang="it-IT" sz="1400" dirty="0" smtClean="0"/>
              <a:t>Online </a:t>
            </a:r>
            <a:r>
              <a:rPr lang="it-IT" sz="1400" dirty="0" err="1" smtClean="0"/>
              <a:t>signing</a:t>
            </a:r>
            <a:r>
              <a:rPr lang="it-IT" sz="1400" dirty="0" smtClean="0"/>
              <a:t> </a:t>
            </a:r>
            <a:r>
              <a:rPr lang="it-IT" sz="1400" dirty="0" err="1" smtClean="0"/>
              <a:t>of</a:t>
            </a:r>
            <a:r>
              <a:rPr lang="it-IT" sz="1400" dirty="0" smtClean="0"/>
              <a:t> the </a:t>
            </a:r>
            <a:r>
              <a:rPr lang="it-IT" sz="1400" dirty="0" err="1" smtClean="0"/>
              <a:t>Student</a:t>
            </a:r>
            <a:r>
              <a:rPr lang="it-IT" sz="1400" dirty="0" smtClean="0"/>
              <a:t> Agreement</a:t>
            </a:r>
          </a:p>
          <a:p>
            <a:pPr indent="266700">
              <a:buFont typeface="Arial" pitchFamily="34" charset="0"/>
              <a:buChar char="•"/>
            </a:pPr>
            <a:r>
              <a:rPr lang="it-IT" sz="1400" dirty="0" smtClean="0"/>
              <a:t>Incoming </a:t>
            </a:r>
            <a:r>
              <a:rPr lang="it-IT" sz="1400" dirty="0" err="1" smtClean="0"/>
              <a:t>students</a:t>
            </a:r>
            <a:r>
              <a:rPr lang="it-IT" sz="1400" dirty="0" smtClean="0"/>
              <a:t> </a:t>
            </a:r>
            <a:r>
              <a:rPr lang="it-IT" sz="1400" dirty="0" err="1" smtClean="0"/>
              <a:t>immatriculation</a:t>
            </a:r>
            <a:endParaRPr lang="it-IT" sz="1400" dirty="0" smtClean="0"/>
          </a:p>
          <a:p>
            <a:pPr indent="266700">
              <a:buFont typeface="Arial" pitchFamily="34" charset="0"/>
              <a:buChar char="•"/>
            </a:pPr>
            <a:r>
              <a:rPr lang="it-IT" sz="1400" dirty="0" err="1" smtClean="0"/>
              <a:t>Payment</a:t>
            </a:r>
            <a:r>
              <a:rPr lang="it-IT" sz="1400" dirty="0" smtClean="0"/>
              <a:t> management</a:t>
            </a:r>
          </a:p>
          <a:p>
            <a:pPr indent="266700">
              <a:buFont typeface="Arial" pitchFamily="34" charset="0"/>
              <a:buChar char="•"/>
            </a:pPr>
            <a:r>
              <a:rPr lang="it-IT" sz="1400" dirty="0" err="1" smtClean="0"/>
              <a:t>Transcript</a:t>
            </a:r>
            <a:r>
              <a:rPr lang="it-IT" sz="1400" dirty="0" smtClean="0"/>
              <a:t> </a:t>
            </a:r>
            <a:r>
              <a:rPr lang="it-IT" sz="1400" dirty="0" err="1" smtClean="0"/>
              <a:t>of</a:t>
            </a:r>
            <a:r>
              <a:rPr lang="it-IT" sz="1400" dirty="0" smtClean="0"/>
              <a:t> </a:t>
            </a:r>
            <a:r>
              <a:rPr lang="it-IT" sz="1400" dirty="0" err="1" smtClean="0"/>
              <a:t>Records</a:t>
            </a:r>
            <a:r>
              <a:rPr lang="it-IT" sz="1400" dirty="0" smtClean="0"/>
              <a:t>	management and </a:t>
            </a:r>
            <a:r>
              <a:rPr lang="it-IT" sz="1400" dirty="0" err="1" smtClean="0"/>
              <a:t>exams</a:t>
            </a:r>
            <a:r>
              <a:rPr lang="it-IT" sz="1400" dirty="0" smtClean="0"/>
              <a:t> </a:t>
            </a:r>
            <a:r>
              <a:rPr lang="it-IT" sz="1400" dirty="0" err="1" smtClean="0"/>
              <a:t>registration</a:t>
            </a:r>
            <a:r>
              <a:rPr lang="it-IT" sz="1400" dirty="0" smtClean="0"/>
              <a:t>/</a:t>
            </a:r>
            <a:r>
              <a:rPr lang="it-IT" sz="1400" dirty="0" err="1" smtClean="0"/>
              <a:t>verbalization</a:t>
            </a:r>
            <a:r>
              <a:rPr lang="it-IT" sz="1400" dirty="0" smtClean="0"/>
              <a:t> in the </a:t>
            </a:r>
            <a:r>
              <a:rPr lang="it-IT" sz="1400" dirty="0" err="1" smtClean="0"/>
              <a:t>University</a:t>
            </a:r>
            <a:r>
              <a:rPr lang="it-IT" sz="1400" dirty="0" smtClean="0"/>
              <a:t>’s </a:t>
            </a:r>
            <a:r>
              <a:rPr lang="it-IT" sz="1400" dirty="0" err="1" smtClean="0"/>
              <a:t>students</a:t>
            </a:r>
            <a:r>
              <a:rPr lang="it-IT" sz="1400" dirty="0" smtClean="0"/>
              <a:t> database</a:t>
            </a:r>
          </a:p>
          <a:p>
            <a:pPr indent="266700">
              <a:buFont typeface="Arial" pitchFamily="34" charset="0"/>
              <a:buChar char="•"/>
            </a:pPr>
            <a:r>
              <a:rPr lang="it-IT" sz="1400" dirty="0" err="1" smtClean="0"/>
              <a:t>Reporting</a:t>
            </a:r>
            <a:r>
              <a:rPr lang="it-IT" sz="1400" dirty="0" smtClean="0"/>
              <a:t> </a:t>
            </a:r>
            <a:r>
              <a:rPr lang="it-IT" sz="1400" dirty="0" err="1" smtClean="0"/>
              <a:t>to</a:t>
            </a:r>
            <a:r>
              <a:rPr lang="it-IT" sz="1400" dirty="0" smtClean="0"/>
              <a:t> the Mobility </a:t>
            </a:r>
            <a:r>
              <a:rPr lang="it-IT" sz="1400" dirty="0" err="1" smtClean="0"/>
              <a:t>Tool</a:t>
            </a:r>
            <a:r>
              <a:rPr lang="it-IT" sz="1400" dirty="0" smtClean="0"/>
              <a:t> </a:t>
            </a:r>
          </a:p>
          <a:p>
            <a:pPr indent="266700">
              <a:buFont typeface="Arial" pitchFamily="34" charset="0"/>
              <a:buChar char="•"/>
            </a:pPr>
            <a:endParaRPr lang="it-IT" sz="1400" dirty="0" smtClean="0"/>
          </a:p>
          <a:p>
            <a:pPr indent="266700">
              <a:buFont typeface="Arial" pitchFamily="34" charset="0"/>
              <a:buChar char="•"/>
            </a:pPr>
            <a:endParaRPr lang="it-IT" sz="1400" dirty="0" smtClean="0"/>
          </a:p>
        </p:txBody>
      </p:sp>
      <p:pic>
        <p:nvPicPr>
          <p:cNvPr id="6" name="Picture 2"/>
          <p:cNvPicPr>
            <a:picLocks noChangeAspect="1" noChangeArrowheads="1"/>
          </p:cNvPicPr>
          <p:nvPr/>
        </p:nvPicPr>
        <p:blipFill>
          <a:blip r:embed="rId3" cstate="print"/>
          <a:srcRect/>
          <a:stretch>
            <a:fillRect/>
          </a:stretch>
        </p:blipFill>
        <p:spPr bwMode="auto">
          <a:xfrm>
            <a:off x="7858148" y="142852"/>
            <a:ext cx="1000132" cy="372296"/>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Users\giggi\Downloads\brochure_organizer_top.jpg"/>
          <p:cNvPicPr>
            <a:picLocks noChangeAspect="1" noChangeArrowheads="1"/>
          </p:cNvPicPr>
          <p:nvPr/>
        </p:nvPicPr>
        <p:blipFill>
          <a:blip r:embed="rId2" cstate="print"/>
          <a:srcRect t="47040"/>
          <a:stretch>
            <a:fillRect/>
          </a:stretch>
        </p:blipFill>
        <p:spPr bwMode="auto">
          <a:xfrm>
            <a:off x="0" y="6429375"/>
            <a:ext cx="9144000" cy="482600"/>
          </a:xfrm>
          <a:prstGeom prst="rect">
            <a:avLst/>
          </a:prstGeom>
          <a:noFill/>
          <a:ln w="9525">
            <a:noFill/>
            <a:miter lim="800000"/>
            <a:headEnd/>
            <a:tailEnd/>
          </a:ln>
        </p:spPr>
      </p:pic>
      <p:sp>
        <p:nvSpPr>
          <p:cNvPr id="3" name="CasellaDiTesto 2"/>
          <p:cNvSpPr txBox="1"/>
          <p:nvPr/>
        </p:nvSpPr>
        <p:spPr>
          <a:xfrm>
            <a:off x="3142484" y="428604"/>
            <a:ext cx="2284472" cy="400110"/>
          </a:xfrm>
          <a:prstGeom prst="rect">
            <a:avLst/>
          </a:prstGeom>
          <a:noFill/>
        </p:spPr>
        <p:txBody>
          <a:bodyPr wrap="none" rtlCol="0">
            <a:spAutoFit/>
          </a:bodyPr>
          <a:lstStyle/>
          <a:p>
            <a:pPr algn="ctr"/>
            <a:r>
              <a:rPr lang="it-IT" sz="2000" b="1" dirty="0" err="1" smtClean="0"/>
              <a:t>Erasmus+</a:t>
            </a:r>
            <a:r>
              <a:rPr lang="it-IT" sz="2000" b="1" dirty="0" smtClean="0"/>
              <a:t> Organizer</a:t>
            </a:r>
            <a:endParaRPr lang="it-IT" sz="2000" b="1" u="sng" dirty="0">
              <a:solidFill>
                <a:srgbClr val="00B0F0"/>
              </a:solidFill>
            </a:endParaRPr>
          </a:p>
        </p:txBody>
      </p:sp>
      <p:pic>
        <p:nvPicPr>
          <p:cNvPr id="31747" name="Picture 3"/>
          <p:cNvPicPr>
            <a:picLocks noChangeAspect="1" noChangeArrowheads="1"/>
          </p:cNvPicPr>
          <p:nvPr/>
        </p:nvPicPr>
        <p:blipFill>
          <a:blip r:embed="rId3" cstate="print"/>
          <a:srcRect/>
          <a:stretch>
            <a:fillRect/>
          </a:stretch>
        </p:blipFill>
        <p:spPr bwMode="auto">
          <a:xfrm>
            <a:off x="1071538" y="1357298"/>
            <a:ext cx="7059861" cy="4500594"/>
          </a:xfrm>
          <a:prstGeom prst="rect">
            <a:avLst/>
          </a:prstGeom>
          <a:noFill/>
          <a:ln w="12700">
            <a:solidFill>
              <a:srgbClr val="1A620E"/>
            </a:solidFill>
            <a:miter lim="800000"/>
            <a:headEnd/>
            <a:tailEnd/>
          </a:ln>
          <a:effectLst/>
        </p:spPr>
      </p:pic>
      <p:pic>
        <p:nvPicPr>
          <p:cNvPr id="5" name="Picture 2"/>
          <p:cNvPicPr>
            <a:picLocks noChangeAspect="1" noChangeArrowheads="1"/>
          </p:cNvPicPr>
          <p:nvPr/>
        </p:nvPicPr>
        <p:blipFill>
          <a:blip r:embed="rId4" cstate="print"/>
          <a:srcRect/>
          <a:stretch>
            <a:fillRect/>
          </a:stretch>
        </p:blipFill>
        <p:spPr bwMode="auto">
          <a:xfrm>
            <a:off x="7858148" y="142852"/>
            <a:ext cx="1000132" cy="372296"/>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Users\giggi\Downloads\brochure_organizer_top.jpg"/>
          <p:cNvPicPr>
            <a:picLocks noChangeAspect="1" noChangeArrowheads="1"/>
          </p:cNvPicPr>
          <p:nvPr/>
        </p:nvPicPr>
        <p:blipFill>
          <a:blip r:embed="rId2" cstate="print"/>
          <a:srcRect t="47040"/>
          <a:stretch>
            <a:fillRect/>
          </a:stretch>
        </p:blipFill>
        <p:spPr bwMode="auto">
          <a:xfrm>
            <a:off x="0" y="6429375"/>
            <a:ext cx="9144000" cy="482600"/>
          </a:xfrm>
          <a:prstGeom prst="rect">
            <a:avLst/>
          </a:prstGeom>
          <a:noFill/>
          <a:ln w="9525">
            <a:noFill/>
            <a:miter lim="800000"/>
            <a:headEnd/>
            <a:tailEnd/>
          </a:ln>
        </p:spPr>
      </p:pic>
      <p:sp>
        <p:nvSpPr>
          <p:cNvPr id="3" name="CasellaDiTesto 2"/>
          <p:cNvSpPr txBox="1"/>
          <p:nvPr/>
        </p:nvSpPr>
        <p:spPr>
          <a:xfrm>
            <a:off x="3142484" y="428604"/>
            <a:ext cx="2284472" cy="400110"/>
          </a:xfrm>
          <a:prstGeom prst="rect">
            <a:avLst/>
          </a:prstGeom>
          <a:noFill/>
        </p:spPr>
        <p:txBody>
          <a:bodyPr wrap="none" rtlCol="0">
            <a:spAutoFit/>
          </a:bodyPr>
          <a:lstStyle/>
          <a:p>
            <a:pPr algn="ctr"/>
            <a:r>
              <a:rPr lang="it-IT" sz="2000" b="1" dirty="0" err="1" smtClean="0"/>
              <a:t>Erasmus+</a:t>
            </a:r>
            <a:r>
              <a:rPr lang="it-IT" sz="2000" b="1" dirty="0" smtClean="0"/>
              <a:t> Organizer</a:t>
            </a:r>
            <a:endParaRPr lang="it-IT" sz="2000" b="1" u="sng" dirty="0">
              <a:solidFill>
                <a:srgbClr val="00B0F0"/>
              </a:solidFill>
            </a:endParaRPr>
          </a:p>
        </p:txBody>
      </p:sp>
      <p:pic>
        <p:nvPicPr>
          <p:cNvPr id="30722" name="Picture 2"/>
          <p:cNvPicPr>
            <a:picLocks noChangeAspect="1" noChangeArrowheads="1"/>
          </p:cNvPicPr>
          <p:nvPr/>
        </p:nvPicPr>
        <p:blipFill>
          <a:blip r:embed="rId3" cstate="print"/>
          <a:stretch>
            <a:fillRect/>
          </a:stretch>
        </p:blipFill>
        <p:spPr bwMode="auto">
          <a:xfrm>
            <a:off x="1224725" y="1285860"/>
            <a:ext cx="6899284" cy="4498745"/>
          </a:xfrm>
          <a:prstGeom prst="rect">
            <a:avLst/>
          </a:prstGeom>
          <a:ln w="12700">
            <a:solidFill>
              <a:srgbClr val="1A620E"/>
            </a:solidFill>
            <a:headEnd/>
            <a:tailEnd/>
          </a:ln>
        </p:spPr>
        <p:style>
          <a:lnRef idx="2">
            <a:schemeClr val="accent3"/>
          </a:lnRef>
          <a:fillRef idx="1">
            <a:schemeClr val="lt1"/>
          </a:fillRef>
          <a:effectRef idx="0">
            <a:schemeClr val="accent3"/>
          </a:effectRef>
          <a:fontRef idx="minor">
            <a:schemeClr val="dk1"/>
          </a:fontRef>
        </p:style>
      </p:pic>
      <p:pic>
        <p:nvPicPr>
          <p:cNvPr id="5" name="Picture 2"/>
          <p:cNvPicPr>
            <a:picLocks noChangeAspect="1" noChangeArrowheads="1"/>
          </p:cNvPicPr>
          <p:nvPr/>
        </p:nvPicPr>
        <p:blipFill>
          <a:blip r:embed="rId4" cstate="print"/>
          <a:srcRect/>
          <a:stretch>
            <a:fillRect/>
          </a:stretch>
        </p:blipFill>
        <p:spPr bwMode="auto">
          <a:xfrm>
            <a:off x="7858148" y="142852"/>
            <a:ext cx="1000132" cy="372296"/>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Users\giggi\Downloads\brochure_organizer_top.jpg"/>
          <p:cNvPicPr>
            <a:picLocks noChangeAspect="1" noChangeArrowheads="1"/>
          </p:cNvPicPr>
          <p:nvPr/>
        </p:nvPicPr>
        <p:blipFill>
          <a:blip r:embed="rId2" cstate="print"/>
          <a:srcRect t="47040"/>
          <a:stretch>
            <a:fillRect/>
          </a:stretch>
        </p:blipFill>
        <p:spPr bwMode="auto">
          <a:xfrm>
            <a:off x="0" y="6429375"/>
            <a:ext cx="9144000" cy="482600"/>
          </a:xfrm>
          <a:prstGeom prst="rect">
            <a:avLst/>
          </a:prstGeom>
          <a:noFill/>
          <a:ln w="9525">
            <a:noFill/>
            <a:miter lim="800000"/>
            <a:headEnd/>
            <a:tailEnd/>
          </a:ln>
        </p:spPr>
      </p:pic>
      <p:sp>
        <p:nvSpPr>
          <p:cNvPr id="3" name="CasellaDiTesto 2"/>
          <p:cNvSpPr txBox="1"/>
          <p:nvPr/>
        </p:nvSpPr>
        <p:spPr>
          <a:xfrm>
            <a:off x="3142484" y="428604"/>
            <a:ext cx="2284472" cy="400110"/>
          </a:xfrm>
          <a:prstGeom prst="rect">
            <a:avLst/>
          </a:prstGeom>
          <a:noFill/>
        </p:spPr>
        <p:txBody>
          <a:bodyPr wrap="none" rtlCol="0">
            <a:spAutoFit/>
          </a:bodyPr>
          <a:lstStyle/>
          <a:p>
            <a:pPr algn="ctr"/>
            <a:r>
              <a:rPr lang="it-IT" sz="2000" b="1" dirty="0" err="1" smtClean="0"/>
              <a:t>Erasmus+</a:t>
            </a:r>
            <a:r>
              <a:rPr lang="it-IT" sz="2000" b="1" dirty="0" smtClean="0"/>
              <a:t> Organizer</a:t>
            </a:r>
            <a:endParaRPr lang="it-IT" sz="2000" b="1" u="sng" dirty="0">
              <a:solidFill>
                <a:srgbClr val="00B0F0"/>
              </a:solidFill>
            </a:endParaRPr>
          </a:p>
        </p:txBody>
      </p:sp>
      <p:pic>
        <p:nvPicPr>
          <p:cNvPr id="32770" name="Picture 2"/>
          <p:cNvPicPr>
            <a:picLocks noChangeAspect="1" noChangeArrowheads="1"/>
          </p:cNvPicPr>
          <p:nvPr/>
        </p:nvPicPr>
        <p:blipFill>
          <a:blip r:embed="rId3" cstate="print"/>
          <a:stretch>
            <a:fillRect/>
          </a:stretch>
        </p:blipFill>
        <p:spPr bwMode="auto">
          <a:xfrm>
            <a:off x="800113" y="1285860"/>
            <a:ext cx="7543773" cy="4436803"/>
          </a:xfrm>
          <a:prstGeom prst="rect">
            <a:avLst/>
          </a:prstGeom>
          <a:noFill/>
          <a:ln w="12700">
            <a:solidFill>
              <a:srgbClr val="1A620E"/>
            </a:solidFill>
            <a:miter lim="800000"/>
            <a:headEnd/>
            <a:tailEnd/>
          </a:ln>
          <a:effectLst/>
        </p:spPr>
      </p:pic>
      <p:pic>
        <p:nvPicPr>
          <p:cNvPr id="5" name="Picture 2"/>
          <p:cNvPicPr>
            <a:picLocks noChangeAspect="1" noChangeArrowheads="1"/>
          </p:cNvPicPr>
          <p:nvPr/>
        </p:nvPicPr>
        <p:blipFill>
          <a:blip r:embed="rId4" cstate="print"/>
          <a:srcRect/>
          <a:stretch>
            <a:fillRect/>
          </a:stretch>
        </p:blipFill>
        <p:spPr bwMode="auto">
          <a:xfrm>
            <a:off x="7858148" y="142852"/>
            <a:ext cx="1000132" cy="372296"/>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Users\giggi\Downloads\brochure_organizer_top.jpg"/>
          <p:cNvPicPr>
            <a:picLocks noChangeAspect="1" noChangeArrowheads="1"/>
          </p:cNvPicPr>
          <p:nvPr/>
        </p:nvPicPr>
        <p:blipFill>
          <a:blip r:embed="rId2" cstate="print"/>
          <a:srcRect t="47040"/>
          <a:stretch>
            <a:fillRect/>
          </a:stretch>
        </p:blipFill>
        <p:spPr bwMode="auto">
          <a:xfrm>
            <a:off x="0" y="6429375"/>
            <a:ext cx="9144000" cy="482600"/>
          </a:xfrm>
          <a:prstGeom prst="rect">
            <a:avLst/>
          </a:prstGeom>
          <a:noFill/>
          <a:ln w="9525">
            <a:noFill/>
            <a:miter lim="800000"/>
            <a:headEnd/>
            <a:tailEnd/>
          </a:ln>
        </p:spPr>
      </p:pic>
      <p:sp>
        <p:nvSpPr>
          <p:cNvPr id="3" name="CasellaDiTesto 2"/>
          <p:cNvSpPr txBox="1"/>
          <p:nvPr/>
        </p:nvSpPr>
        <p:spPr>
          <a:xfrm>
            <a:off x="3142484" y="428604"/>
            <a:ext cx="2284472" cy="400110"/>
          </a:xfrm>
          <a:prstGeom prst="rect">
            <a:avLst/>
          </a:prstGeom>
          <a:noFill/>
        </p:spPr>
        <p:txBody>
          <a:bodyPr wrap="none" rtlCol="0">
            <a:spAutoFit/>
          </a:bodyPr>
          <a:lstStyle/>
          <a:p>
            <a:pPr algn="ctr"/>
            <a:r>
              <a:rPr lang="it-IT" sz="2000" b="1" dirty="0" err="1" smtClean="0"/>
              <a:t>Erasmus+</a:t>
            </a:r>
            <a:r>
              <a:rPr lang="it-IT" sz="2000" b="1" dirty="0" smtClean="0"/>
              <a:t> Organizer</a:t>
            </a:r>
            <a:endParaRPr lang="it-IT" sz="2000" b="1" u="sng" dirty="0">
              <a:solidFill>
                <a:srgbClr val="00B0F0"/>
              </a:solidFill>
            </a:endParaRPr>
          </a:p>
        </p:txBody>
      </p:sp>
      <p:pic>
        <p:nvPicPr>
          <p:cNvPr id="33794" name="Picture 2"/>
          <p:cNvPicPr>
            <a:picLocks noChangeAspect="1" noChangeArrowheads="1"/>
          </p:cNvPicPr>
          <p:nvPr/>
        </p:nvPicPr>
        <p:blipFill>
          <a:blip r:embed="rId3" cstate="print"/>
          <a:stretch>
            <a:fillRect/>
          </a:stretch>
        </p:blipFill>
        <p:spPr bwMode="auto">
          <a:xfrm>
            <a:off x="1715670" y="1285860"/>
            <a:ext cx="5469732" cy="4489537"/>
          </a:xfrm>
          <a:prstGeom prst="rect">
            <a:avLst/>
          </a:prstGeom>
          <a:noFill/>
          <a:ln w="12700">
            <a:solidFill>
              <a:srgbClr val="1A620E"/>
            </a:solidFill>
            <a:miter lim="800000"/>
            <a:headEnd/>
            <a:tailEnd/>
          </a:ln>
          <a:effectLst/>
        </p:spPr>
      </p:pic>
      <p:pic>
        <p:nvPicPr>
          <p:cNvPr id="5" name="Picture 2"/>
          <p:cNvPicPr>
            <a:picLocks noChangeAspect="1" noChangeArrowheads="1"/>
          </p:cNvPicPr>
          <p:nvPr/>
        </p:nvPicPr>
        <p:blipFill>
          <a:blip r:embed="rId4" cstate="print"/>
          <a:srcRect/>
          <a:stretch>
            <a:fillRect/>
          </a:stretch>
        </p:blipFill>
        <p:spPr bwMode="auto">
          <a:xfrm>
            <a:off x="7858148" y="142852"/>
            <a:ext cx="1000132" cy="372296"/>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Users\giggi\Downloads\brochure_organizer_top.jpg"/>
          <p:cNvPicPr>
            <a:picLocks noChangeAspect="1" noChangeArrowheads="1"/>
          </p:cNvPicPr>
          <p:nvPr/>
        </p:nvPicPr>
        <p:blipFill>
          <a:blip r:embed="rId2" cstate="print"/>
          <a:srcRect t="47040"/>
          <a:stretch>
            <a:fillRect/>
          </a:stretch>
        </p:blipFill>
        <p:spPr bwMode="auto">
          <a:xfrm>
            <a:off x="0" y="6429375"/>
            <a:ext cx="9144000" cy="482600"/>
          </a:xfrm>
          <a:prstGeom prst="rect">
            <a:avLst/>
          </a:prstGeom>
          <a:noFill/>
          <a:ln w="9525">
            <a:noFill/>
            <a:miter lim="800000"/>
            <a:headEnd/>
            <a:tailEnd/>
          </a:ln>
        </p:spPr>
      </p:pic>
      <p:sp>
        <p:nvSpPr>
          <p:cNvPr id="3" name="CasellaDiTesto 2"/>
          <p:cNvSpPr txBox="1"/>
          <p:nvPr/>
        </p:nvSpPr>
        <p:spPr>
          <a:xfrm>
            <a:off x="3142484" y="428604"/>
            <a:ext cx="2284472" cy="400110"/>
          </a:xfrm>
          <a:prstGeom prst="rect">
            <a:avLst/>
          </a:prstGeom>
          <a:noFill/>
        </p:spPr>
        <p:txBody>
          <a:bodyPr wrap="none" rtlCol="0">
            <a:spAutoFit/>
          </a:bodyPr>
          <a:lstStyle/>
          <a:p>
            <a:pPr algn="ctr"/>
            <a:r>
              <a:rPr lang="it-IT" sz="2000" b="1" dirty="0" err="1" smtClean="0"/>
              <a:t>Erasmus+</a:t>
            </a:r>
            <a:r>
              <a:rPr lang="it-IT" sz="2000" b="1" dirty="0" smtClean="0"/>
              <a:t> Organizer</a:t>
            </a:r>
            <a:endParaRPr lang="it-IT" sz="2000" b="1" u="sng" dirty="0">
              <a:solidFill>
                <a:srgbClr val="00B0F0"/>
              </a:solidFill>
            </a:endParaRPr>
          </a:p>
        </p:txBody>
      </p:sp>
      <p:sp>
        <p:nvSpPr>
          <p:cNvPr id="11" name="CasellaDiTesto 10"/>
          <p:cNvSpPr txBox="1"/>
          <p:nvPr/>
        </p:nvSpPr>
        <p:spPr>
          <a:xfrm>
            <a:off x="285720" y="3429000"/>
            <a:ext cx="8143932" cy="1569660"/>
          </a:xfrm>
          <a:prstGeom prst="rect">
            <a:avLst/>
          </a:prstGeom>
          <a:noFill/>
        </p:spPr>
        <p:txBody>
          <a:bodyPr wrap="square" rtlCol="0">
            <a:spAutoFit/>
          </a:bodyPr>
          <a:lstStyle/>
          <a:p>
            <a:pPr indent="266700" algn="ctr">
              <a:buFont typeface="Arial" pitchFamily="34" charset="0"/>
              <a:buChar char="•"/>
            </a:pPr>
            <a:endParaRPr lang="it-IT" sz="2400" dirty="0" smtClean="0"/>
          </a:p>
          <a:p>
            <a:pPr indent="266700" algn="ctr"/>
            <a:r>
              <a:rPr lang="it-IT" sz="2400" dirty="0" smtClean="0"/>
              <a:t>Erasmus </a:t>
            </a:r>
            <a:r>
              <a:rPr lang="it-IT" sz="2400" dirty="0" err="1" smtClean="0"/>
              <a:t>Without</a:t>
            </a:r>
            <a:r>
              <a:rPr lang="it-IT" sz="2400" dirty="0" smtClean="0"/>
              <a:t> </a:t>
            </a:r>
            <a:r>
              <a:rPr lang="it-IT" sz="2400" dirty="0" err="1" smtClean="0"/>
              <a:t>Paper</a:t>
            </a:r>
            <a:r>
              <a:rPr lang="it-IT" sz="2400" dirty="0" smtClean="0"/>
              <a:t> </a:t>
            </a:r>
            <a:r>
              <a:rPr lang="it-IT" sz="2400" dirty="0" err="1" smtClean="0"/>
              <a:t>of</a:t>
            </a:r>
            <a:r>
              <a:rPr lang="it-IT" sz="2400" dirty="0" smtClean="0"/>
              <a:t> </a:t>
            </a:r>
            <a:r>
              <a:rPr lang="it-IT" sz="2400" dirty="0" err="1" smtClean="0"/>
              <a:t>course</a:t>
            </a:r>
            <a:r>
              <a:rPr lang="it-IT" sz="2400" dirty="0" smtClean="0"/>
              <a:t>!</a:t>
            </a:r>
          </a:p>
          <a:p>
            <a:pPr indent="266700" algn="ctr">
              <a:buFont typeface="Arial" pitchFamily="34" charset="0"/>
              <a:buChar char="•"/>
            </a:pPr>
            <a:endParaRPr lang="it-IT" sz="2400" dirty="0" smtClean="0"/>
          </a:p>
          <a:p>
            <a:pPr indent="266700" algn="ctr">
              <a:buFont typeface="Arial" pitchFamily="34" charset="0"/>
              <a:buChar char="•"/>
            </a:pPr>
            <a:endParaRPr lang="it-IT" sz="2400" dirty="0" smtClean="0"/>
          </a:p>
        </p:txBody>
      </p:sp>
      <p:sp>
        <p:nvSpPr>
          <p:cNvPr id="5" name="Rettangolo 4"/>
          <p:cNvSpPr/>
          <p:nvPr/>
        </p:nvSpPr>
        <p:spPr>
          <a:xfrm>
            <a:off x="3071802" y="2214554"/>
            <a:ext cx="2358723" cy="523220"/>
          </a:xfrm>
          <a:prstGeom prst="rect">
            <a:avLst/>
          </a:prstGeom>
        </p:spPr>
        <p:txBody>
          <a:bodyPr wrap="none">
            <a:spAutoFit/>
          </a:bodyPr>
          <a:lstStyle/>
          <a:p>
            <a:pPr indent="266700"/>
            <a:r>
              <a:rPr lang="it-IT" sz="2800" dirty="0" err="1" smtClean="0"/>
              <a:t>What</a:t>
            </a:r>
            <a:r>
              <a:rPr lang="it-IT" sz="2800" dirty="0" smtClean="0"/>
              <a:t>’s </a:t>
            </a:r>
            <a:r>
              <a:rPr lang="it-IT" sz="2800" dirty="0" err="1" smtClean="0"/>
              <a:t>next</a:t>
            </a:r>
            <a:r>
              <a:rPr lang="it-IT" sz="2800" dirty="0" smtClean="0"/>
              <a:t>?</a:t>
            </a:r>
          </a:p>
        </p:txBody>
      </p:sp>
      <p:pic>
        <p:nvPicPr>
          <p:cNvPr id="6" name="Picture 2"/>
          <p:cNvPicPr>
            <a:picLocks noChangeAspect="1" noChangeArrowheads="1"/>
          </p:cNvPicPr>
          <p:nvPr/>
        </p:nvPicPr>
        <p:blipFill>
          <a:blip r:embed="rId3" cstate="print"/>
          <a:srcRect/>
          <a:stretch>
            <a:fillRect/>
          </a:stretch>
        </p:blipFill>
        <p:spPr bwMode="auto">
          <a:xfrm>
            <a:off x="7858148" y="142852"/>
            <a:ext cx="1000132" cy="372296"/>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4834</TotalTime>
  <Words>1424</Words>
  <Application>Microsoft Office PowerPoint</Application>
  <PresentationFormat>Presentazione su schermo (4:3)</PresentationFormat>
  <Paragraphs>199</Paragraphs>
  <Slides>25</Slides>
  <Notes>1</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giggi</dc:creator>
  <cp:lastModifiedBy>Max</cp:lastModifiedBy>
  <cp:revision>290</cp:revision>
  <dcterms:created xsi:type="dcterms:W3CDTF">2019-01-21T15:52:50Z</dcterms:created>
  <dcterms:modified xsi:type="dcterms:W3CDTF">2021-01-20T08:35:02Z</dcterms:modified>
</cp:coreProperties>
</file>